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3886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PREZENTACIJA  FINANSIJSKE I NEFINANSIJSKE PODRŠKE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OD STRANE GLAVNOG GRADA PODGORICE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6705600"/>
          </a:xfrm>
        </p:spPr>
        <p:txBody>
          <a:bodyPr>
            <a:normAutofit/>
          </a:bodyPr>
          <a:lstStyle/>
          <a:p>
            <a:r>
              <a:rPr lang="x-none" sz="2200" u="sng" dirty="0" smtClean="0"/>
              <a:t>Programom rada Sekretarijata za preduzetništvo za 2020. godinu je predviđena realizacija Programa mjera za podsticanje razvoja poljoprrivrede i ruralnih područja Glavnog Grada Podgorice, i to za:</a:t>
            </a:r>
          </a:p>
          <a:p>
            <a:pPr>
              <a:buNone/>
            </a:pPr>
            <a:r>
              <a:rPr lang="x-none" sz="2200" dirty="0" smtClean="0"/>
              <a:t>         - Premije u mljekarstvu,</a:t>
            </a:r>
          </a:p>
          <a:p>
            <a:pPr>
              <a:buNone/>
            </a:pPr>
            <a:r>
              <a:rPr lang="x-none" sz="2200" dirty="0" smtClean="0"/>
              <a:t>         - Podršku žetvi na teritoriji Glavnog grada,</a:t>
            </a:r>
          </a:p>
          <a:p>
            <a:pPr>
              <a:buNone/>
            </a:pPr>
            <a:r>
              <a:rPr lang="x-none" sz="2200" dirty="0" smtClean="0"/>
              <a:t>         - Kredite u poljoprivredi, i</a:t>
            </a:r>
          </a:p>
          <a:p>
            <a:pPr>
              <a:buNone/>
            </a:pPr>
            <a:r>
              <a:rPr lang="x-none" sz="2200" dirty="0" smtClean="0"/>
              <a:t>         - Ostale programe u poljoprivredi.</a:t>
            </a:r>
          </a:p>
          <a:p>
            <a:r>
              <a:rPr lang="sr-Latn-CS" sz="2200" dirty="0" smtClean="0"/>
              <a:t>Budžetom Glavnog  grada za 2020.  godinu, planirana  sredstva  za stimulisanje poljoprivrede su:</a:t>
            </a:r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3810000"/>
          <a:ext cx="8229600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794"/>
                <a:gridCol w="3930806"/>
                <a:gridCol w="1689409"/>
                <a:gridCol w="1739591"/>
              </a:tblGrid>
              <a:tr h="615461">
                <a:tc>
                  <a:txBody>
                    <a:bodyPr/>
                    <a:lstStyle/>
                    <a:p>
                      <a:endParaRPr lang="en-US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Programi</a:t>
                      </a:r>
                      <a:endParaRPr lang="en-US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Odobrena sredstva</a:t>
                      </a:r>
                      <a:endParaRPr lang="en-US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Rebalans 2020. god.</a:t>
                      </a:r>
                      <a:endParaRPr lang="en-US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51692">
                <a:tc>
                  <a:txBody>
                    <a:bodyPr/>
                    <a:lstStyle/>
                    <a:p>
                      <a:pPr algn="ctr"/>
                      <a:r>
                        <a:rPr lang="x-none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Premije</a:t>
                      </a:r>
                      <a:r>
                        <a:rPr lang="x-none" b="1" cap="none" spc="0" baseline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u mljekarstvu</a:t>
                      </a:r>
                      <a:endParaRPr lang="en-US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100 000 €</a:t>
                      </a:r>
                      <a:endParaRPr lang="en-US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100 000 €</a:t>
                      </a:r>
                      <a:endParaRPr lang="en-US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615461">
                <a:tc>
                  <a:txBody>
                    <a:bodyPr/>
                    <a:lstStyle/>
                    <a:p>
                      <a:pPr algn="ctr"/>
                      <a:r>
                        <a:rPr lang="x-none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2.</a:t>
                      </a:r>
                      <a:endParaRPr lang="en-US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Podrška žetve na teritoriji Glavnog</a:t>
                      </a:r>
                      <a:r>
                        <a:rPr lang="x-none" b="1" cap="none" spc="0" baseline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grada</a:t>
                      </a:r>
                      <a:endParaRPr lang="en-US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5 000 €</a:t>
                      </a:r>
                      <a:endParaRPr lang="en-US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5 000</a:t>
                      </a:r>
                      <a:r>
                        <a:rPr lang="sr-Latn-CS" b="1" cap="none" spc="0" baseline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€</a:t>
                      </a:r>
                      <a:endParaRPr lang="en-US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351692">
                <a:tc>
                  <a:txBody>
                    <a:bodyPr/>
                    <a:lstStyle/>
                    <a:p>
                      <a:pPr algn="ctr"/>
                      <a:r>
                        <a:rPr lang="x-none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3.</a:t>
                      </a:r>
                      <a:endParaRPr lang="en-US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Krediti</a:t>
                      </a:r>
                      <a:r>
                        <a:rPr lang="x-none" b="1" cap="none" spc="0" baseline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u poljoprivredi</a:t>
                      </a:r>
                      <a:endParaRPr lang="en-US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80 000 €</a:t>
                      </a:r>
                      <a:endParaRPr lang="en-US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220 000 €</a:t>
                      </a:r>
                      <a:endParaRPr lang="en-US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x-none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4.</a:t>
                      </a:r>
                      <a:endParaRPr lang="en-US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Ostali programi</a:t>
                      </a:r>
                      <a:r>
                        <a:rPr lang="x-none" b="1" cap="none" spc="0" baseline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iz </a:t>
                      </a:r>
                      <a:r>
                        <a:rPr lang="x-none" b="1" cap="none" spc="0" baseline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oblasti </a:t>
                      </a:r>
                      <a:r>
                        <a:rPr lang="sr-Latn-CS" b="1" cap="none" spc="0" baseline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poljoprivrede</a:t>
                      </a:r>
                      <a:endParaRPr lang="en-US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10 000 €</a:t>
                      </a:r>
                      <a:endParaRPr lang="en-US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10 000 €</a:t>
                      </a:r>
                      <a:endParaRPr lang="en-US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351692">
                <a:tc>
                  <a:txBody>
                    <a:bodyPr/>
                    <a:lstStyle/>
                    <a:p>
                      <a:pPr algn="ctr"/>
                      <a:endParaRPr lang="en-US" b="0" cap="none" spc="0" dirty="0">
                        <a:ln w="18415" cmpd="sng">
                          <a:solidFill>
                            <a:schemeClr val="accent1">
                              <a:lumMod val="5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b="0" cap="none" spc="0" dirty="0" smtClean="0">
                          <a:ln w="18415" cmpd="sng">
                            <a:solidFill>
                              <a:schemeClr val="accent1">
                                <a:lumMod val="5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UKUPNO:</a:t>
                      </a:r>
                      <a:endParaRPr lang="en-US" b="0" cap="none" spc="0" dirty="0">
                        <a:ln w="18415" cmpd="sng">
                          <a:solidFill>
                            <a:schemeClr val="accent1">
                              <a:lumMod val="5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b="0" cap="none" spc="0" dirty="0" smtClean="0">
                          <a:ln w="18415" cmpd="sng">
                            <a:solidFill>
                              <a:schemeClr val="accent1">
                                <a:lumMod val="5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195 000 €</a:t>
                      </a:r>
                      <a:endParaRPr lang="en-US" b="0" cap="none" spc="0" dirty="0">
                        <a:ln w="18415" cmpd="sng">
                          <a:solidFill>
                            <a:schemeClr val="accent1">
                              <a:lumMod val="5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b="0" cap="none" spc="0" dirty="0" smtClean="0">
                          <a:ln w="18415" cmpd="sng">
                            <a:solidFill>
                              <a:schemeClr val="accent1">
                                <a:lumMod val="5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335 000 €</a:t>
                      </a:r>
                      <a:endParaRPr lang="en-US" b="0" cap="none" spc="0" dirty="0">
                        <a:ln w="18415" cmpd="sng">
                          <a:solidFill>
                            <a:schemeClr val="accent1">
                              <a:lumMod val="5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x-none" sz="3400" b="1" dirty="0" smtClean="0"/>
              <a:t>Premije u mljekarstvu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r>
              <a:rPr lang="x-none" sz="2400" dirty="0" smtClean="0"/>
              <a:t>U cilju podsticanja proizvodnje mlijeka, Glavni grad učestvuje u premiranju mlijeka za kooperante sa teritorije Glavnog grada Podgorice, od kojih mljekare i sisrare redovno otkupljuju mlijeko. </a:t>
            </a:r>
          </a:p>
          <a:p>
            <a:r>
              <a:rPr lang="x-none" sz="2400" dirty="0" smtClean="0"/>
              <a:t>Visina premija iznosi 0,03 eura/litru, a premiranje se ostvaruje kroz sporazum sa Ministarstvom poljoprivrede i </a:t>
            </a:r>
            <a:r>
              <a:rPr lang="x-none" sz="2400" smtClean="0"/>
              <a:t>ruralnog </a:t>
            </a:r>
            <a:r>
              <a:rPr lang="sr-Latn-CS" sz="2400" dirty="0" smtClean="0"/>
              <a:t>razvoja</a:t>
            </a:r>
            <a:r>
              <a:rPr lang="x-none" sz="2400" smtClean="0"/>
              <a:t>.</a:t>
            </a:r>
            <a:endParaRPr lang="x-none" sz="2400" dirty="0" smtClean="0"/>
          </a:p>
          <a:p>
            <a:r>
              <a:rPr lang="x-none" sz="2400" u="sng" dirty="0" smtClean="0"/>
              <a:t>Broj kooperanata sa teritorije Glavnog grada koji su korisnici premija u mljekarstvu je 64</a:t>
            </a:r>
            <a:r>
              <a:rPr lang="x-none" sz="2400" dirty="0" smtClean="0"/>
              <a:t>.</a:t>
            </a:r>
          </a:p>
          <a:p>
            <a:pPr>
              <a:buNone/>
            </a:pPr>
            <a:endParaRPr lang="x-none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x-none" sz="3400" b="1" dirty="0" smtClean="0"/>
              <a:t>Podrška žetvi na teritoriji Glavnog grada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x-none" sz="2400" dirty="0" smtClean="0"/>
              <a:t>U organizaciji Glavnog grada – Sekretarijata za </a:t>
            </a:r>
            <a:r>
              <a:rPr lang="x-none" sz="2400" smtClean="0"/>
              <a:t>preduzetništvo izvršena </a:t>
            </a:r>
            <a:r>
              <a:rPr lang="x-none" sz="2400" dirty="0" smtClean="0"/>
              <a:t>je žetva žitarica na teritoriji opštine u okviru Glavnog grada Golubovci</a:t>
            </a:r>
            <a:r>
              <a:rPr lang="x-none" sz="2400" smtClean="0"/>
              <a:t>. </a:t>
            </a:r>
            <a:endParaRPr lang="sr-Latn-CS" sz="2400" dirty="0" smtClean="0"/>
          </a:p>
          <a:p>
            <a:r>
              <a:rPr lang="sr-Latn-CS" sz="2400" dirty="0" smtClean="0"/>
              <a:t>Sredstva se uplaćuju AD „Plodovi Crne Gore“, koje u saradnji sa opštinom Tuzi i opštinom u okviru Glavnog grada Golubovci, vrši žetvu pšenice, raži i tritikala sa područja Glavnog grada.</a:t>
            </a:r>
            <a:endParaRPr lang="x-none" sz="2400" dirty="0" smtClean="0"/>
          </a:p>
          <a:p>
            <a:r>
              <a:rPr lang="x-none" sz="2400" dirty="0" smtClean="0"/>
              <a:t>Podrška žetvi žitarica, poljoprivrednicima koji su izvršili žetvu </a:t>
            </a:r>
            <a:r>
              <a:rPr lang="x-none" sz="2400" smtClean="0"/>
              <a:t>strnih žita </a:t>
            </a:r>
            <a:r>
              <a:rPr lang="x-none" sz="2400" dirty="0" smtClean="0"/>
              <a:t>je iznosila </a:t>
            </a:r>
            <a:r>
              <a:rPr lang="x-none" sz="2400" b="1" dirty="0" smtClean="0"/>
              <a:t>5 000</a:t>
            </a:r>
            <a:r>
              <a:rPr lang="x-none" sz="2400" dirty="0" smtClean="0"/>
              <a:t> eura.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3400" b="1" dirty="0" smtClean="0"/>
              <a:t>Krediti u poljoprivredi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199"/>
            <a:ext cx="8229600" cy="525780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U </a:t>
            </a:r>
            <a:r>
              <a:rPr lang="en-US" sz="2400" dirty="0" err="1" smtClean="0"/>
              <a:t>cilju</a:t>
            </a:r>
            <a:r>
              <a:rPr lang="en-US" sz="2400" dirty="0" smtClean="0"/>
              <a:t> </a:t>
            </a:r>
            <a:r>
              <a:rPr lang="en-US" sz="2400" dirty="0" err="1" smtClean="0"/>
              <a:t>stimulisanja</a:t>
            </a:r>
            <a:r>
              <a:rPr lang="en-US" sz="2400" dirty="0" smtClean="0"/>
              <a:t> </a:t>
            </a:r>
            <a:r>
              <a:rPr lang="en-US" sz="2400" dirty="0" err="1" smtClean="0"/>
              <a:t>preduzetništva</a:t>
            </a:r>
            <a:r>
              <a:rPr lang="en-US" sz="2400" dirty="0" smtClean="0"/>
              <a:t> </a:t>
            </a:r>
            <a:r>
              <a:rPr lang="x-none" sz="2400" dirty="0" smtClean="0"/>
              <a:t>kreditiranjem, </a:t>
            </a:r>
            <a:r>
              <a:rPr lang="en-US" sz="2400" dirty="0" smtClean="0"/>
              <a:t>u </a:t>
            </a:r>
            <a:r>
              <a:rPr lang="en-US" sz="2400" dirty="0" err="1" smtClean="0"/>
              <a:t>ju</a:t>
            </a:r>
            <a:r>
              <a:rPr lang="sr-Latn-CS" sz="2400" dirty="0" smtClean="0"/>
              <a:t>l</a:t>
            </a:r>
            <a:r>
              <a:rPr lang="en-US" sz="2400" dirty="0" smtClean="0"/>
              <a:t>u 2020. </a:t>
            </a:r>
            <a:r>
              <a:rPr lang="en-US" sz="2400" dirty="0" err="1" smtClean="0"/>
              <a:t>godine</a:t>
            </a:r>
            <a:r>
              <a:rPr lang="en-US" sz="2400" dirty="0" smtClean="0"/>
              <a:t>, </a:t>
            </a:r>
            <a:r>
              <a:rPr lang="en-US" sz="2400" dirty="0" err="1" smtClean="0"/>
              <a:t>raspisan</a:t>
            </a:r>
            <a:r>
              <a:rPr lang="en-US" sz="2400" dirty="0" smtClean="0"/>
              <a:t> je </a:t>
            </a:r>
            <a:r>
              <a:rPr lang="en-US" sz="2400" b="1" dirty="0" err="1" smtClean="0"/>
              <a:t>Konkurs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dodjelu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kredita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stimulisanje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poljoprivrede</a:t>
            </a:r>
            <a:r>
              <a:rPr lang="en-US" sz="2400" dirty="0" smtClean="0"/>
              <a:t>. </a:t>
            </a:r>
            <a:endParaRPr lang="x-none" sz="2400" dirty="0" smtClean="0"/>
          </a:p>
          <a:p>
            <a:r>
              <a:rPr lang="en-US" sz="2400" dirty="0" err="1" smtClean="0"/>
              <a:t>Opredijeljena</a:t>
            </a:r>
            <a:r>
              <a:rPr lang="en-US" sz="2400" dirty="0" smtClean="0"/>
              <a:t> </a:t>
            </a:r>
            <a:r>
              <a:rPr lang="en-US" sz="2400" dirty="0" err="1" smtClean="0"/>
              <a:t>sredstva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ovu</a:t>
            </a:r>
            <a:r>
              <a:rPr lang="en-US" sz="2400" dirty="0" smtClean="0"/>
              <a:t> </a:t>
            </a:r>
            <a:r>
              <a:rPr lang="en-US" sz="2400" dirty="0" err="1" smtClean="0"/>
              <a:t>kreditnu</a:t>
            </a:r>
            <a:r>
              <a:rPr lang="en-US" sz="2400" dirty="0" smtClean="0"/>
              <a:t> </a:t>
            </a:r>
            <a:r>
              <a:rPr lang="en-US" sz="2400" dirty="0" err="1" smtClean="0"/>
              <a:t>liniju</a:t>
            </a:r>
            <a:r>
              <a:rPr lang="en-US" sz="2400" dirty="0" smtClean="0"/>
              <a:t> </a:t>
            </a:r>
            <a:r>
              <a:rPr lang="en-US" sz="2400" dirty="0" err="1" smtClean="0"/>
              <a:t>iznosila</a:t>
            </a:r>
            <a:r>
              <a:rPr lang="en-US" sz="2400" dirty="0" smtClean="0"/>
              <a:t> </a:t>
            </a:r>
            <a:r>
              <a:rPr lang="en-US" sz="2400" b="1" dirty="0" smtClean="0"/>
              <a:t>80</a:t>
            </a:r>
            <a:r>
              <a:rPr lang="sr-Latn-CS" sz="2400" b="1" dirty="0" smtClean="0"/>
              <a:t> </a:t>
            </a:r>
            <a:r>
              <a:rPr lang="en-US" sz="2400" b="1" dirty="0" smtClean="0"/>
              <a:t>000</a:t>
            </a:r>
            <a:r>
              <a:rPr lang="sr-Latn-CS" sz="2400" b="1" dirty="0" smtClean="0"/>
              <a:t> </a:t>
            </a:r>
            <a:r>
              <a:rPr lang="sr-Latn-CS" sz="2400" dirty="0" smtClean="0"/>
              <a:t>eura.</a:t>
            </a:r>
          </a:p>
          <a:p>
            <a:r>
              <a:rPr lang="x-none" sz="2400" dirty="0" smtClean="0"/>
              <a:t>Rebalansom je predviđeno još </a:t>
            </a:r>
            <a:r>
              <a:rPr lang="en-US" sz="2400" b="1" dirty="0" smtClean="0"/>
              <a:t>140.000</a:t>
            </a:r>
            <a:r>
              <a:rPr lang="en-US" sz="2400" dirty="0" smtClean="0"/>
              <a:t> e</a:t>
            </a:r>
            <a:r>
              <a:rPr lang="x-none" sz="2400" dirty="0" smtClean="0"/>
              <a:t>ura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kredite</a:t>
            </a:r>
            <a:r>
              <a:rPr lang="en-US" sz="2400" dirty="0" smtClean="0"/>
              <a:t> u </a:t>
            </a:r>
            <a:r>
              <a:rPr lang="en-US" sz="2400" dirty="0" err="1" smtClean="0"/>
              <a:t>poljoprivredi</a:t>
            </a:r>
            <a:r>
              <a:rPr lang="x-none" sz="2400" dirty="0" smtClean="0"/>
              <a:t>.</a:t>
            </a:r>
          </a:p>
          <a:p>
            <a:r>
              <a:rPr lang="x-none" sz="2400" u="sng" dirty="0" smtClean="0"/>
              <a:t>Za kredite kao najinteresantniju stimulativnu mjeru, poljoprivredni proizvođači su pokazali veliko interesovanje, pa je ukupan broj zahtjeva bio veći u odnosu na 2019. godinu, kada </a:t>
            </a:r>
            <a:r>
              <a:rPr lang="x-none" sz="2400" u="sng" smtClean="0"/>
              <a:t>su p</a:t>
            </a:r>
            <a:r>
              <a:rPr lang="sr-Latn-CS" sz="2400" u="sng" dirty="0" smtClean="0"/>
              <a:t>odnijeta</a:t>
            </a:r>
            <a:r>
              <a:rPr lang="x-none" sz="2400" u="sng" smtClean="0"/>
              <a:t> </a:t>
            </a:r>
            <a:r>
              <a:rPr lang="x-none" sz="2400" u="sng" dirty="0" smtClean="0"/>
              <a:t>33 zahtjeva, dok je ove </a:t>
            </a:r>
            <a:r>
              <a:rPr lang="x-none" sz="2400" u="sng" smtClean="0"/>
              <a:t>godine </a:t>
            </a:r>
            <a:r>
              <a:rPr lang="sr-Latn-CS" sz="2400" u="sng" dirty="0" smtClean="0"/>
              <a:t>podnijet</a:t>
            </a:r>
            <a:r>
              <a:rPr lang="x-none" sz="2400" u="sng" smtClean="0"/>
              <a:t> </a:t>
            </a:r>
            <a:r>
              <a:rPr lang="x-none" sz="2400" u="sng" dirty="0" smtClean="0"/>
              <a:t>41 zahtjev.</a:t>
            </a:r>
          </a:p>
          <a:p>
            <a:r>
              <a:rPr lang="x-none" sz="2400" dirty="0" smtClean="0"/>
              <a:t>Realizacija ove podsticajne mjere je u toku i uskoro se očekuje isplata proizvođačima koji su ispunili uslove Konkursa.</a:t>
            </a:r>
          </a:p>
          <a:p>
            <a:endParaRPr lang="x-none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x-none" sz="3400" b="1" dirty="0" smtClean="0"/>
              <a:t>Ostali programi u poljoprivredi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/>
          </a:bodyPr>
          <a:lstStyle/>
          <a:p>
            <a:r>
              <a:rPr lang="sr-Latn-CS" sz="2400" dirty="0" smtClean="0"/>
              <a:t>Organizacija edukativnih seminara za poljoprivredne proizvođače.</a:t>
            </a:r>
          </a:p>
          <a:p>
            <a:pPr>
              <a:buNone/>
            </a:pPr>
            <a:endParaRPr lang="sr-Latn-CS" sz="2400" dirty="0" smtClean="0"/>
          </a:p>
          <a:p>
            <a:r>
              <a:rPr lang="sr-Latn-CS" sz="2400" dirty="0" smtClean="0"/>
              <a:t>Organizacija manifestacija i aktivnosti promotivno-edukativnog karaktera (sajam meda, sajam cvijeća, itd.)</a:t>
            </a:r>
          </a:p>
          <a:p>
            <a:pPr>
              <a:buNone/>
            </a:pPr>
            <a:endParaRPr lang="sr-Latn-CS" sz="2400" dirty="0" smtClean="0"/>
          </a:p>
          <a:p>
            <a:r>
              <a:rPr lang="sr-Latn-CS" sz="2400" dirty="0" smtClean="0"/>
              <a:t>Saradnja sa poljoprivrednim udruženjima (udruženja pčelara, vinogradara, lovaca, organskih proizvođača, i dr.)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400" b="1" dirty="0" err="1" smtClean="0"/>
              <a:t>Projekat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prekogranične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saradnje</a:t>
            </a:r>
            <a:r>
              <a:rPr lang="en-US" sz="3400" b="1" dirty="0" smtClean="0"/>
              <a:t> </a:t>
            </a:r>
            <a:r>
              <a:rPr lang="x-none" sz="3400" b="1" dirty="0" smtClean="0"/>
              <a:t/>
            </a:r>
            <a:br>
              <a:rPr lang="x-none" sz="3400" b="1" dirty="0" smtClean="0"/>
            </a:br>
            <a:r>
              <a:rPr lang="en-US" sz="3400" b="1" dirty="0" smtClean="0"/>
              <a:t>C</a:t>
            </a:r>
            <a:r>
              <a:rPr lang="x-none" sz="3400" b="1" dirty="0" smtClean="0"/>
              <a:t>rna</a:t>
            </a:r>
            <a:r>
              <a:rPr lang="en-US" sz="3400" b="1" dirty="0" smtClean="0"/>
              <a:t> G</a:t>
            </a:r>
            <a:r>
              <a:rPr lang="x-none" sz="3400" b="1" dirty="0" smtClean="0"/>
              <a:t>ora</a:t>
            </a:r>
            <a:r>
              <a:rPr lang="en-US" sz="3400" b="1" dirty="0" smtClean="0"/>
              <a:t> – K</a:t>
            </a:r>
            <a:r>
              <a:rPr lang="x-none" sz="3400" b="1" dirty="0" smtClean="0"/>
              <a:t>osovo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Sekretarijat za preduzetništvo je u okviru IPA Programa </a:t>
            </a:r>
            <a:r>
              <a:rPr lang="en-US" sz="2600" dirty="0" err="1" smtClean="0">
                <a:latin typeface="Calibri" pitchFamily="34" charset="0"/>
                <a:ea typeface="Tahoma" pitchFamily="34" charset="0"/>
                <a:cs typeface="Tahoma" pitchFamily="34" charset="0"/>
              </a:rPr>
              <a:t>Evropske</a:t>
            </a:r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 Unije dobio sredstva za realizaciju </a:t>
            </a:r>
            <a:r>
              <a:rPr lang="x-none" sz="2600" smtClean="0">
                <a:latin typeface="Calibri" pitchFamily="34" charset="0"/>
                <a:ea typeface="Tahoma" pitchFamily="34" charset="0"/>
                <a:cs typeface="Tahoma" pitchFamily="34" charset="0"/>
              </a:rPr>
              <a:t>projekta </a:t>
            </a:r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x-none" sz="2600" b="1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Stvaranje radnih mjesta u poljoprivredi</a:t>
            </a:r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 (Creating Employment in Agriculture)</a:t>
            </a:r>
            <a:r>
              <a:rPr lang="x-none" sz="2600" smtClean="0">
                <a:latin typeface="Calibri" pitchFamily="34" charset="0"/>
                <a:ea typeface="Tahoma" pitchFamily="34" charset="0"/>
                <a:cs typeface="Tahoma" pitchFamily="34" charset="0"/>
              </a:rPr>
              <a:t>.</a:t>
            </a:r>
            <a:endParaRPr lang="sr-Latn-CS" sz="2600" dirty="0" smtClean="0"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x-none" sz="2600" dirty="0" smtClean="0"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r>
              <a:rPr lang="x-none" sz="2600" u="sng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Vrijednost projekta </a:t>
            </a:r>
            <a:r>
              <a:rPr lang="x-none" sz="2600" u="sng" smtClean="0">
                <a:latin typeface="Calibri" pitchFamily="34" charset="0"/>
                <a:ea typeface="Tahoma" pitchFamily="34" charset="0"/>
                <a:cs typeface="Tahoma" pitchFamily="34" charset="0"/>
              </a:rPr>
              <a:t>je 338</a:t>
            </a:r>
            <a:r>
              <a:rPr lang="sr-Latn-CS" sz="2600" u="sng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x-none" sz="2600" u="sng" smtClean="0">
                <a:latin typeface="Calibri" pitchFamily="34" charset="0"/>
                <a:ea typeface="Tahoma" pitchFamily="34" charset="0"/>
                <a:cs typeface="Tahoma" pitchFamily="34" charset="0"/>
              </a:rPr>
              <a:t>337 eura</a:t>
            </a:r>
            <a:r>
              <a:rPr lang="sr-Latn-CS" sz="2600" u="sng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endParaRPr lang="x-none" sz="2600" u="sng" dirty="0" smtClean="0"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Potpisivanje ugovora za početak realizacije projekta je bilo predviđeno za 8</a:t>
            </a:r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 maj, ali </a:t>
            </a:r>
            <a:r>
              <a:rPr lang="sr-Latn-CS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je usljed novonastale </a:t>
            </a:r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situacije </a:t>
            </a:r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odloženo</a:t>
            </a:r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sr-Latn-CS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 Novi termin još uvijek nije definisan.</a:t>
            </a:r>
          </a:p>
          <a:p>
            <a:pPr>
              <a:buNone/>
            </a:pPr>
            <a:endParaRPr lang="x-none" sz="2600" dirty="0" smtClean="0"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Cilj </a:t>
            </a:r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ovog projekta je unapr</a:t>
            </a:r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jeđenje</a:t>
            </a:r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 pristup</a:t>
            </a:r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 tržištu rada</a:t>
            </a:r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otvaranje</a:t>
            </a:r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 radnih mjesta u</a:t>
            </a:r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poljoprivredi u ruralnim područjima</a:t>
            </a:r>
            <a:r>
              <a:rPr lang="sr-Latn-CS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 </a:t>
            </a:r>
            <a:endParaRPr lang="sr-Latn-CS" sz="2600" dirty="0" smtClean="0"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x-none" sz="2600" dirty="0" smtClean="0"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Projekat </a:t>
            </a:r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teži pružanju </a:t>
            </a:r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podršk</a:t>
            </a:r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 ruralnoj</a:t>
            </a:r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populaciji</a:t>
            </a:r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kao</a:t>
            </a:r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 i poveća</a:t>
            </a:r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nju</a:t>
            </a:r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 socio-ekonomskog razvoja regiona</a:t>
            </a:r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kako bi maksimalno</a:t>
            </a:r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 bili</a:t>
            </a:r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 iskori</a:t>
            </a:r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šćeni</a:t>
            </a:r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 dostupn</a:t>
            </a:r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 resurs</a:t>
            </a:r>
            <a:r>
              <a:rPr lang="x-none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vi-VN" sz="2600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. </a:t>
            </a:r>
            <a:endParaRPr lang="x-none" sz="2600" dirty="0" smtClean="0"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fontScale="92500"/>
          </a:bodyPr>
          <a:lstStyle/>
          <a:p>
            <a:r>
              <a:rPr lang="en-US" sz="2400" b="1" dirty="0" err="1" smtClean="0"/>
              <a:t>Ovaj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projekat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će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postići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svoje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ciljeve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kroz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realiz</a:t>
            </a:r>
            <a:r>
              <a:rPr lang="x-none" sz="2400" b="1" dirty="0" smtClean="0"/>
              <a:t>aciju</a:t>
            </a:r>
            <a:r>
              <a:rPr lang="en-US" sz="2400" b="1" dirty="0" smtClean="0"/>
              <a:t> tri </a:t>
            </a:r>
            <a:r>
              <a:rPr lang="en-US" sz="2400" b="1" dirty="0" err="1" smtClean="0"/>
              <a:t>glavna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rezultata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definisana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strane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projektnog</a:t>
            </a:r>
            <a:r>
              <a:rPr lang="x-none" sz="2400" b="1" dirty="0" smtClean="0"/>
              <a:t> </a:t>
            </a:r>
            <a:r>
              <a:rPr lang="en-US" sz="2400" b="1" dirty="0" err="1" smtClean="0"/>
              <a:t>tima</a:t>
            </a:r>
            <a:r>
              <a:rPr lang="x-none" sz="2400" b="1" dirty="0" smtClean="0"/>
              <a:t>:</a:t>
            </a:r>
          </a:p>
          <a:p>
            <a:pPr marL="457200" indent="-457200">
              <a:buNone/>
            </a:pPr>
            <a:r>
              <a:rPr lang="sr-Latn-CS" sz="2400" dirty="0" smtClean="0">
                <a:latin typeface="Calibri" pitchFamily="34" charset="0"/>
              </a:rPr>
              <a:t>1. </a:t>
            </a:r>
            <a:r>
              <a:rPr lang="vi-VN" sz="2400" u="sng" dirty="0" smtClean="0">
                <a:latin typeface="Calibri" pitchFamily="34" charset="0"/>
              </a:rPr>
              <a:t>Nezaposleni ljudi ohrabreni da se uključe u poljoprivredu</a:t>
            </a:r>
            <a:r>
              <a:rPr lang="x-none" sz="2400" u="sng" smtClean="0">
                <a:latin typeface="Calibri" pitchFamily="34" charset="0"/>
              </a:rPr>
              <a:t>, kroz</a:t>
            </a:r>
            <a:r>
              <a:rPr lang="sr-Latn-CS" sz="2400" u="sng" dirty="0" smtClean="0">
                <a:latin typeface="Calibri" pitchFamily="34" charset="0"/>
              </a:rPr>
              <a:t> </a:t>
            </a:r>
            <a:r>
              <a:rPr lang="vi-VN" sz="2400" u="sng" dirty="0" smtClean="0">
                <a:latin typeface="Calibri" pitchFamily="34" charset="0"/>
              </a:rPr>
              <a:t>implementaciju konkretnih aktivnosti</a:t>
            </a:r>
            <a:r>
              <a:rPr lang="x-none" sz="2400" dirty="0" smtClean="0">
                <a:latin typeface="Calibri" pitchFamily="34" charset="0"/>
              </a:rPr>
              <a:t>:</a:t>
            </a:r>
          </a:p>
          <a:p>
            <a:pPr marL="457200" indent="-457200">
              <a:buNone/>
            </a:pPr>
            <a:r>
              <a:rPr lang="x-none" sz="2400" dirty="0" smtClean="0">
                <a:latin typeface="Calibri" pitchFamily="34" charset="0"/>
              </a:rPr>
              <a:t>        - </a:t>
            </a:r>
            <a:r>
              <a:rPr lang="vi-VN" sz="2400" dirty="0" smtClean="0">
                <a:latin typeface="Calibri" pitchFamily="34" charset="0"/>
              </a:rPr>
              <a:t>info</a:t>
            </a:r>
            <a:r>
              <a:rPr lang="x-none" sz="2400" dirty="0" smtClean="0">
                <a:latin typeface="Calibri" pitchFamily="34" charset="0"/>
              </a:rPr>
              <a:t>rmativni </a:t>
            </a:r>
            <a:r>
              <a:rPr lang="vi-VN" sz="2400" dirty="0" smtClean="0">
                <a:latin typeface="Calibri" pitchFamily="34" charset="0"/>
              </a:rPr>
              <a:t>materijal</a:t>
            </a:r>
            <a:r>
              <a:rPr lang="x-none" sz="2400" dirty="0" smtClean="0">
                <a:latin typeface="Calibri" pitchFamily="34" charset="0"/>
              </a:rPr>
              <a:t>i</a:t>
            </a:r>
            <a:r>
              <a:rPr lang="vi-VN" sz="2400" dirty="0" smtClean="0">
                <a:latin typeface="Calibri" pitchFamily="34" charset="0"/>
              </a:rPr>
              <a:t> koji će biti oglašeni putem</a:t>
            </a:r>
            <a:r>
              <a:rPr lang="x-none" sz="2400" dirty="0" smtClean="0">
                <a:latin typeface="Calibri" pitchFamily="34" charset="0"/>
              </a:rPr>
              <a:t> </a:t>
            </a:r>
            <a:r>
              <a:rPr lang="vi-VN" sz="2400" dirty="0" smtClean="0">
                <a:latin typeface="Calibri" pitchFamily="34" charset="0"/>
              </a:rPr>
              <a:t>internet </a:t>
            </a:r>
            <a:r>
              <a:rPr lang="sr-Latn-CS" sz="2400" dirty="0" smtClean="0">
                <a:latin typeface="Calibri" pitchFamily="34" charset="0"/>
              </a:rPr>
              <a:t>       </a:t>
            </a:r>
            <a:r>
              <a:rPr lang="vi-VN" sz="2400" dirty="0" smtClean="0">
                <a:latin typeface="Calibri" pitchFamily="34" charset="0"/>
              </a:rPr>
              <a:t>stranica i društvenih mreža, </a:t>
            </a:r>
            <a:endParaRPr lang="x-none" sz="2400" dirty="0" smtClean="0">
              <a:latin typeface="Calibri" pitchFamily="34" charset="0"/>
            </a:endParaRPr>
          </a:p>
          <a:p>
            <a:pPr marL="457200" indent="-457200">
              <a:buNone/>
            </a:pPr>
            <a:r>
              <a:rPr lang="x-none" sz="2400" dirty="0" smtClean="0">
                <a:latin typeface="Calibri" pitchFamily="34" charset="0"/>
              </a:rPr>
              <a:t>         - </a:t>
            </a:r>
            <a:r>
              <a:rPr lang="vi-VN" sz="2400" dirty="0" smtClean="0">
                <a:latin typeface="Calibri" pitchFamily="34" charset="0"/>
              </a:rPr>
              <a:t>informativne sesije će biti održane u</a:t>
            </a:r>
            <a:r>
              <a:rPr lang="x-none" sz="2400" dirty="0" smtClean="0">
                <a:latin typeface="Calibri" pitchFamily="34" charset="0"/>
              </a:rPr>
              <a:t> </a:t>
            </a:r>
            <a:r>
              <a:rPr lang="vi-VN" sz="2400" dirty="0" smtClean="0">
                <a:latin typeface="Calibri" pitchFamily="34" charset="0"/>
              </a:rPr>
              <a:t>ruralnim područjima sa potencijalnim korisnicima. </a:t>
            </a:r>
            <a:endParaRPr lang="x-none" sz="2400" dirty="0" smtClean="0">
              <a:latin typeface="Calibri" pitchFamily="34" charset="0"/>
            </a:endParaRPr>
          </a:p>
          <a:p>
            <a:pPr marL="457200" indent="-457200">
              <a:buNone/>
            </a:pPr>
            <a:r>
              <a:rPr lang="x-none" sz="2400" dirty="0" smtClean="0">
                <a:latin typeface="Calibri" pitchFamily="34" charset="0"/>
              </a:rPr>
              <a:t>2. </a:t>
            </a:r>
            <a:r>
              <a:rPr lang="x-none" sz="2400" u="sng" dirty="0" smtClean="0">
                <a:latin typeface="Calibri" pitchFamily="34" charset="0"/>
              </a:rPr>
              <a:t>Jačanje</a:t>
            </a:r>
            <a:r>
              <a:rPr lang="en-US" sz="2400" u="sng" dirty="0" smtClean="0">
                <a:latin typeface="Calibri" pitchFamily="34" charset="0"/>
              </a:rPr>
              <a:t> </a:t>
            </a:r>
            <a:r>
              <a:rPr lang="en-US" sz="2400" u="sng" dirty="0" err="1" smtClean="0">
                <a:latin typeface="Calibri" pitchFamily="34" charset="0"/>
              </a:rPr>
              <a:t>kapacitet</a:t>
            </a:r>
            <a:r>
              <a:rPr lang="x-none" sz="2400" u="sng" dirty="0" smtClean="0">
                <a:latin typeface="Calibri" pitchFamily="34" charset="0"/>
              </a:rPr>
              <a:t>a</a:t>
            </a:r>
            <a:r>
              <a:rPr lang="en-US" sz="2400" u="sng" dirty="0" smtClean="0">
                <a:latin typeface="Calibri" pitchFamily="34" charset="0"/>
              </a:rPr>
              <a:t> </a:t>
            </a:r>
            <a:r>
              <a:rPr lang="en-US" sz="2400" u="sng" dirty="0" err="1" smtClean="0">
                <a:latin typeface="Calibri" pitchFamily="34" charset="0"/>
              </a:rPr>
              <a:t>nezaposlen</a:t>
            </a:r>
            <a:r>
              <a:rPr lang="x-none" sz="2400" u="sng" dirty="0" smtClean="0">
                <a:latin typeface="Calibri" pitchFamily="34" charset="0"/>
              </a:rPr>
              <a:t>e</a:t>
            </a:r>
            <a:r>
              <a:rPr lang="en-US" sz="2400" u="sng" dirty="0" smtClean="0">
                <a:latin typeface="Calibri" pitchFamily="34" charset="0"/>
              </a:rPr>
              <a:t> </a:t>
            </a:r>
            <a:r>
              <a:rPr lang="x-none" sz="2400" u="sng" dirty="0" smtClean="0">
                <a:latin typeface="Calibri" pitchFamily="34" charset="0"/>
              </a:rPr>
              <a:t>populacije u oblasti poljoprivrede. </a:t>
            </a:r>
          </a:p>
          <a:p>
            <a:pPr marL="457200" indent="-457200">
              <a:buNone/>
            </a:pPr>
            <a:r>
              <a:rPr lang="x-none" sz="2400" dirty="0" smtClean="0">
                <a:latin typeface="Calibri" pitchFamily="34" charset="0"/>
              </a:rPr>
              <a:t>         - o</a:t>
            </a:r>
            <a:r>
              <a:rPr lang="en-US" sz="2400" dirty="0" err="1" smtClean="0">
                <a:latin typeface="Calibri" pitchFamily="34" charset="0"/>
              </a:rPr>
              <a:t>vaj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rezultat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će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x-none" sz="2400" dirty="0" smtClean="0">
                <a:latin typeface="Calibri" pitchFamily="34" charset="0"/>
              </a:rPr>
              <a:t>biti postignut </a:t>
            </a:r>
            <a:r>
              <a:rPr lang="en-US" sz="2400" dirty="0" err="1" smtClean="0">
                <a:latin typeface="Calibri" pitchFamily="34" charset="0"/>
              </a:rPr>
              <a:t>kroz</a:t>
            </a:r>
            <a:r>
              <a:rPr lang="x-none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aktivnosti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koje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su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posvećene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sr-Latn-CS" sz="2400" dirty="0" smtClean="0">
                <a:latin typeface="Calibri" pitchFamily="34" charset="0"/>
              </a:rPr>
              <a:t>unaprjeđe</a:t>
            </a:r>
            <a:r>
              <a:rPr lang="en-US" sz="2400" dirty="0" err="1" smtClean="0">
                <a:latin typeface="Calibri" pitchFamily="34" charset="0"/>
              </a:rPr>
              <a:t>nju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vještina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korisnika</a:t>
            </a:r>
            <a:r>
              <a:rPr lang="en-US" sz="2400" dirty="0" smtClean="0">
                <a:latin typeface="Calibri" pitchFamily="34" charset="0"/>
              </a:rPr>
              <a:t> u</a:t>
            </a:r>
            <a:r>
              <a:rPr lang="x-none" sz="240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poljoprivrednom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sektoru</a:t>
            </a:r>
            <a:r>
              <a:rPr lang="x-none" sz="2400" smtClean="0">
                <a:latin typeface="Calibri" pitchFamily="34" charset="0"/>
              </a:rPr>
              <a:t>, odnosno</a:t>
            </a:r>
            <a:r>
              <a:rPr lang="x-none" sz="2400" dirty="0" smtClean="0">
                <a:latin typeface="Calibri" pitchFamily="34" charset="0"/>
              </a:rPr>
              <a:t>,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sr-Latn-CS" sz="2400" dirty="0" smtClean="0">
                <a:latin typeface="Calibri" pitchFamily="34" charset="0"/>
              </a:rPr>
              <a:t>biće postignut </a:t>
            </a:r>
            <a:r>
              <a:rPr lang="en-US" sz="2400" dirty="0" err="1" smtClean="0">
                <a:latin typeface="Calibri" pitchFamily="34" charset="0"/>
              </a:rPr>
              <a:t>kroz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organiz</a:t>
            </a:r>
            <a:r>
              <a:rPr lang="x-none" sz="2400" dirty="0" smtClean="0">
                <a:latin typeface="Calibri" pitchFamily="34" charset="0"/>
              </a:rPr>
              <a:t>aciju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obuka</a:t>
            </a:r>
            <a:r>
              <a:rPr lang="en-US" sz="2400" dirty="0" smtClean="0">
                <a:latin typeface="Calibri" pitchFamily="34" charset="0"/>
              </a:rPr>
              <a:t>. </a:t>
            </a:r>
            <a:endParaRPr lang="x-none" sz="2400" dirty="0" smtClean="0">
              <a:latin typeface="Calibri" pitchFamily="34" charset="0"/>
            </a:endParaRPr>
          </a:p>
          <a:p>
            <a:pPr marL="457200" indent="-457200">
              <a:buNone/>
            </a:pPr>
            <a:r>
              <a:rPr lang="x-none" sz="2400" dirty="0" smtClean="0">
                <a:latin typeface="Calibri" pitchFamily="34" charset="0"/>
              </a:rPr>
              <a:t>3. </a:t>
            </a:r>
            <a:r>
              <a:rPr lang="en-US" sz="2400" u="sng" dirty="0" err="1" smtClean="0">
                <a:latin typeface="Calibri" pitchFamily="34" charset="0"/>
              </a:rPr>
              <a:t>Održivo</a:t>
            </a:r>
            <a:r>
              <a:rPr lang="en-US" sz="2400" u="sng" dirty="0" smtClean="0">
                <a:latin typeface="Calibri" pitchFamily="34" charset="0"/>
              </a:rPr>
              <a:t> </a:t>
            </a:r>
            <a:r>
              <a:rPr lang="en-US" sz="2400" u="sng" dirty="0" err="1" smtClean="0">
                <a:latin typeface="Calibri" pitchFamily="34" charset="0"/>
              </a:rPr>
              <a:t>povezivanje</a:t>
            </a:r>
            <a:r>
              <a:rPr lang="en-US" sz="2400" u="sng" dirty="0" smtClean="0">
                <a:latin typeface="Calibri" pitchFamily="34" charset="0"/>
              </a:rPr>
              <a:t> </a:t>
            </a:r>
            <a:r>
              <a:rPr lang="en-US" sz="2400" u="sng" dirty="0" err="1" smtClean="0">
                <a:latin typeface="Calibri" pitchFamily="34" charset="0"/>
              </a:rPr>
              <a:t>stvoreno</a:t>
            </a:r>
            <a:r>
              <a:rPr lang="en-US" sz="2400" u="sng" dirty="0" smtClean="0">
                <a:latin typeface="Calibri" pitchFamily="34" charset="0"/>
              </a:rPr>
              <a:t> </a:t>
            </a:r>
            <a:r>
              <a:rPr lang="en-US" sz="2400" u="sng" dirty="0" err="1" smtClean="0">
                <a:latin typeface="Calibri" pitchFamily="34" charset="0"/>
              </a:rPr>
              <a:t>sa</a:t>
            </a:r>
            <a:r>
              <a:rPr lang="en-US" sz="2400" u="sng" dirty="0" smtClean="0">
                <a:latin typeface="Calibri" pitchFamily="34" charset="0"/>
              </a:rPr>
              <a:t> </a:t>
            </a:r>
            <a:r>
              <a:rPr lang="en-US" sz="2400" u="sng" dirty="0" err="1" smtClean="0">
                <a:latin typeface="Calibri" pitchFamily="34" charset="0"/>
              </a:rPr>
              <a:t>ciljem</a:t>
            </a:r>
            <a:r>
              <a:rPr lang="en-US" sz="2400" u="sng" dirty="0" smtClean="0">
                <a:latin typeface="Calibri" pitchFamily="34" charset="0"/>
              </a:rPr>
              <a:t> </a:t>
            </a:r>
            <a:r>
              <a:rPr lang="en-US" sz="2400" u="sng" dirty="0" err="1" smtClean="0">
                <a:latin typeface="Calibri" pitchFamily="34" charset="0"/>
              </a:rPr>
              <a:t>kontinuiranog</a:t>
            </a:r>
            <a:r>
              <a:rPr lang="en-US" sz="2400" u="sng" dirty="0" smtClean="0">
                <a:latin typeface="Calibri" pitchFamily="34" charset="0"/>
              </a:rPr>
              <a:t> </a:t>
            </a:r>
            <a:r>
              <a:rPr lang="en-US" sz="2400" u="sng" dirty="0" err="1" smtClean="0">
                <a:latin typeface="Calibri" pitchFamily="34" charset="0"/>
              </a:rPr>
              <a:t>upošljavanja</a:t>
            </a:r>
            <a:r>
              <a:rPr lang="x-none" sz="2400" u="sng" dirty="0" smtClean="0">
                <a:latin typeface="Calibri" pitchFamily="34" charset="0"/>
              </a:rPr>
              <a:t>.</a:t>
            </a:r>
          </a:p>
          <a:p>
            <a:pPr marL="457200" indent="-457200">
              <a:buNone/>
            </a:pPr>
            <a:r>
              <a:rPr lang="x-none" sz="2400" smtClean="0">
                <a:latin typeface="Calibri" pitchFamily="34" charset="0"/>
              </a:rPr>
              <a:t>       -</a:t>
            </a:r>
            <a:r>
              <a:rPr lang="x-none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u </a:t>
            </a:r>
            <a:r>
              <a:rPr lang="en-US" sz="2400" dirty="0" err="1" smtClean="0">
                <a:latin typeface="Calibri" pitchFamily="34" charset="0"/>
              </a:rPr>
              <a:t>cilju</a:t>
            </a:r>
            <a:r>
              <a:rPr lang="x-none" sz="2400" dirty="0" smtClean="0">
                <a:latin typeface="Calibri" pitchFamily="34" charset="0"/>
              </a:rPr>
              <a:t> ostvarivanja ovog rezultata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n-US" sz="2400" dirty="0" err="1" smtClean="0">
                <a:latin typeface="Calibri" pitchFamily="34" charset="0"/>
              </a:rPr>
              <a:t>projektni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tim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će</a:t>
            </a:r>
            <a:r>
              <a:rPr lang="x-none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organizovati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sajam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gdje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će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svi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korisnici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predstaviti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svoje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proizvode</a:t>
            </a:r>
            <a:r>
              <a:rPr lang="x-none" sz="2400" dirty="0" smtClean="0">
                <a:latin typeface="Calibri" pitchFamily="34" charset="0"/>
              </a:rPr>
              <a:t>.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x-none" sz="2400" dirty="0" smtClean="0">
                <a:latin typeface="Calibri" pitchFamily="34" charset="0"/>
              </a:rPr>
              <a:t>Po</a:t>
            </a:r>
            <a:r>
              <a:rPr lang="en-US" sz="2400" dirty="0" err="1" smtClean="0">
                <a:latin typeface="Calibri" pitchFamily="34" charset="0"/>
              </a:rPr>
              <a:t>tencijalni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kupci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će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x-none" sz="2400" dirty="0" smtClean="0">
                <a:latin typeface="Calibri" pitchFamily="34" charset="0"/>
              </a:rPr>
              <a:t>će takođe </a:t>
            </a:r>
            <a:r>
              <a:rPr lang="en-US" sz="2400" dirty="0" err="1" smtClean="0">
                <a:latin typeface="Calibri" pitchFamily="34" charset="0"/>
              </a:rPr>
              <a:t>prisust</a:t>
            </a:r>
            <a:r>
              <a:rPr lang="x-none" sz="2400" dirty="0" smtClean="0">
                <a:latin typeface="Calibri" pitchFamily="34" charset="0"/>
              </a:rPr>
              <a:t>vovati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sajmu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n-US" sz="2400" dirty="0" err="1" smtClean="0">
                <a:latin typeface="Calibri" pitchFamily="34" charset="0"/>
              </a:rPr>
              <a:t>sa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ciljem</a:t>
            </a:r>
            <a:r>
              <a:rPr lang="x-none" sz="2400" dirty="0" smtClean="0">
                <a:latin typeface="Calibri" pitchFamily="34" charset="0"/>
              </a:rPr>
              <a:t> njihovog povezivanja sa proizvođačima.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x-none" sz="2200" u="sng" dirty="0" smtClean="0"/>
              <a:t>Projekat  će u Crnoj Gori obuhvatiti 3 sektora, i to</a:t>
            </a:r>
            <a:r>
              <a:rPr lang="x-none" sz="2200" dirty="0" smtClean="0"/>
              <a:t>:</a:t>
            </a:r>
          </a:p>
          <a:p>
            <a:pPr>
              <a:buNone/>
            </a:pPr>
            <a:r>
              <a:rPr lang="x-none" sz="2200" dirty="0" smtClean="0"/>
              <a:t>      - proizvodnju aromatičnog bilja,</a:t>
            </a:r>
          </a:p>
          <a:p>
            <a:pPr>
              <a:buNone/>
            </a:pPr>
            <a:r>
              <a:rPr lang="x-none" sz="2200" dirty="0" smtClean="0"/>
              <a:t>      - proizvodnju maslinovog ulja i</a:t>
            </a:r>
          </a:p>
          <a:p>
            <a:pPr>
              <a:buNone/>
            </a:pPr>
            <a:r>
              <a:rPr lang="x-none" sz="2200" dirty="0" smtClean="0"/>
              <a:t>      - proizvodnju mliječnih </a:t>
            </a:r>
            <a:r>
              <a:rPr lang="x-none" sz="2200" smtClean="0"/>
              <a:t>proizvoda.</a:t>
            </a:r>
            <a:endParaRPr lang="x-none" sz="2200" dirty="0" smtClean="0"/>
          </a:p>
          <a:p>
            <a:pPr>
              <a:buNone/>
            </a:pPr>
            <a:endParaRPr lang="x-none" sz="2200" dirty="0" smtClean="0"/>
          </a:p>
          <a:p>
            <a:r>
              <a:rPr lang="vi-VN" sz="2200" dirty="0" smtClean="0">
                <a:latin typeface="Calibri" pitchFamily="34" charset="0"/>
              </a:rPr>
              <a:t>Kroz ovu akciju,</a:t>
            </a:r>
            <a:r>
              <a:rPr lang="x-none" sz="2200" dirty="0" smtClean="0">
                <a:latin typeface="Calibri" pitchFamily="34" charset="0"/>
              </a:rPr>
              <a:t> za tri odabrana sektora će biti nabavljena </a:t>
            </a:r>
            <a:r>
              <a:rPr lang="vi-VN" sz="2200" dirty="0" smtClean="0">
                <a:latin typeface="Calibri" pitchFamily="34" charset="0"/>
              </a:rPr>
              <a:t>određena oprema </a:t>
            </a:r>
            <a:r>
              <a:rPr lang="x-none" sz="2200" dirty="0" smtClean="0">
                <a:latin typeface="Calibri" pitchFamily="34" charset="0"/>
              </a:rPr>
              <a:t>koju će korisnici zajedno </a:t>
            </a:r>
            <a:r>
              <a:rPr lang="x-none" sz="2200" smtClean="0">
                <a:latin typeface="Calibri" pitchFamily="34" charset="0"/>
              </a:rPr>
              <a:t>upotrebljavati</a:t>
            </a:r>
            <a:r>
              <a:rPr lang="vi-VN" sz="2200" dirty="0" smtClean="0">
                <a:latin typeface="Calibri" pitchFamily="34" charset="0"/>
              </a:rPr>
              <a:t>.</a:t>
            </a:r>
            <a:endParaRPr lang="x-none" sz="2200" dirty="0" smtClean="0">
              <a:latin typeface="Calibri" pitchFamily="34" charset="0"/>
            </a:endParaRPr>
          </a:p>
          <a:p>
            <a:pPr>
              <a:buNone/>
            </a:pPr>
            <a:endParaRPr lang="x-none" sz="2200" dirty="0" smtClean="0">
              <a:latin typeface="Calibri" pitchFamily="34" charset="0"/>
            </a:endParaRPr>
          </a:p>
          <a:p>
            <a:r>
              <a:rPr lang="x-none" sz="2200" dirty="0" smtClean="0">
                <a:latin typeface="Calibri" pitchFamily="34" charset="0"/>
              </a:rPr>
              <a:t>Nabavka</a:t>
            </a:r>
            <a:r>
              <a:rPr lang="vi-VN" sz="2200" dirty="0" smtClean="0">
                <a:latin typeface="Calibri" pitchFamily="34" charset="0"/>
              </a:rPr>
              <a:t> oprem</a:t>
            </a:r>
            <a:r>
              <a:rPr lang="x-none" sz="2200" dirty="0" smtClean="0">
                <a:latin typeface="Calibri" pitchFamily="34" charset="0"/>
              </a:rPr>
              <a:t>e</a:t>
            </a:r>
            <a:r>
              <a:rPr lang="vi-VN" sz="2200" dirty="0" smtClean="0">
                <a:latin typeface="Calibri" pitchFamily="34" charset="0"/>
              </a:rPr>
              <a:t> će smanjiti troškove proizvodnje i znači</a:t>
            </a:r>
            <a:r>
              <a:rPr lang="x-none" sz="2200" dirty="0" smtClean="0">
                <a:latin typeface="Calibri" pitchFamily="34" charset="0"/>
              </a:rPr>
              <a:t>ti</a:t>
            </a:r>
            <a:r>
              <a:rPr lang="vi-VN" sz="2200" dirty="0" smtClean="0">
                <a:latin typeface="Calibri" pitchFamily="34" charset="0"/>
              </a:rPr>
              <a:t> početnicima.</a:t>
            </a:r>
            <a:r>
              <a:rPr lang="x-none" sz="2200" smtClean="0">
                <a:latin typeface="Calibri" pitchFamily="34" charset="0"/>
              </a:rPr>
              <a:t> </a:t>
            </a:r>
            <a:endParaRPr lang="x-none" sz="2200" dirty="0" smtClean="0">
              <a:latin typeface="Calibri" pitchFamily="34" charset="0"/>
            </a:endParaRPr>
          </a:p>
          <a:p>
            <a:pPr>
              <a:buNone/>
            </a:pPr>
            <a:endParaRPr lang="x-none" sz="2200" dirty="0" smtClean="0">
              <a:latin typeface="Calibri" pitchFamily="34" charset="0"/>
            </a:endParaRPr>
          </a:p>
          <a:p>
            <a:r>
              <a:rPr lang="en-US" sz="2200" dirty="0" err="1" smtClean="0">
                <a:latin typeface="Calibri" pitchFamily="34" charset="0"/>
              </a:rPr>
              <a:t>Prednost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x-none" sz="2200" dirty="0" smtClean="0">
                <a:latin typeface="Calibri" pitchFamily="34" charset="0"/>
              </a:rPr>
              <a:t>prilikom odabira kandidata </a:t>
            </a:r>
            <a:r>
              <a:rPr lang="en-US" sz="2200" dirty="0" err="1" smtClean="0">
                <a:latin typeface="Calibri" pitchFamily="34" charset="0"/>
              </a:rPr>
              <a:t>će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imati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mladi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ljudi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i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žene</a:t>
            </a:r>
            <a:r>
              <a:rPr lang="en-US" sz="2200" dirty="0" smtClean="0">
                <a:latin typeface="Calibri" pitchFamily="34" charset="0"/>
              </a:rPr>
              <a:t> u </a:t>
            </a:r>
            <a:r>
              <a:rPr lang="en-US" sz="2200" dirty="0" err="1" smtClean="0">
                <a:latin typeface="Calibri" pitchFamily="34" charset="0"/>
              </a:rPr>
              <a:t>ruralnim</a:t>
            </a:r>
            <a:r>
              <a:rPr lang="x-none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područjima</a:t>
            </a:r>
            <a:r>
              <a:rPr lang="en-US" sz="2200" dirty="0" smtClean="0">
                <a:latin typeface="Calibri" pitchFamily="34" charset="0"/>
              </a:rPr>
              <a:t>, </a:t>
            </a:r>
            <a:r>
              <a:rPr lang="en-US" sz="2200" dirty="0" err="1" smtClean="0">
                <a:latin typeface="Calibri" pitchFamily="34" charset="0"/>
              </a:rPr>
              <a:t>koji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su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grupe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sa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najvećim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stepenom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nezaposlenosti</a:t>
            </a:r>
            <a:r>
              <a:rPr lang="en-US" sz="2200" dirty="0" smtClean="0">
                <a:latin typeface="Calibri" pitchFamily="34" charset="0"/>
              </a:rPr>
              <a:t>.</a:t>
            </a:r>
            <a:endParaRPr lang="x-none" sz="2200" dirty="0" smtClean="0">
              <a:latin typeface="Calibri" pitchFamily="34" charset="0"/>
            </a:endParaRPr>
          </a:p>
          <a:p>
            <a:endParaRPr lang="x-none" sz="24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r>
              <a:rPr lang="vi-VN" sz="2400" u="sng" dirty="0" smtClean="0">
                <a:latin typeface="Calibri" pitchFamily="34" charset="0"/>
              </a:rPr>
              <a:t>Ostale </a:t>
            </a:r>
            <a:r>
              <a:rPr lang="x-none" sz="2400" u="sng" smtClean="0">
                <a:latin typeface="Calibri" pitchFamily="34" charset="0"/>
              </a:rPr>
              <a:t>značajne</a:t>
            </a:r>
            <a:r>
              <a:rPr lang="vi-VN" sz="2400" u="sng" dirty="0" smtClean="0">
                <a:latin typeface="Calibri" pitchFamily="34" charset="0"/>
              </a:rPr>
              <a:t> akivnosti</a:t>
            </a:r>
            <a:r>
              <a:rPr lang="x-none" sz="2400" u="sng" smtClean="0">
                <a:latin typeface="Calibri" pitchFamily="34" charset="0"/>
              </a:rPr>
              <a:t> koje će se realizovati  projektom</a:t>
            </a:r>
            <a:r>
              <a:rPr lang="vi-VN" sz="2400" u="sng" dirty="0" smtClean="0">
                <a:latin typeface="Calibri" pitchFamily="34" charset="0"/>
              </a:rPr>
              <a:t>:</a:t>
            </a:r>
            <a:endParaRPr lang="x-none" sz="2400" u="sng" dirty="0" smtClean="0">
              <a:latin typeface="Calibri" pitchFamily="34" charset="0"/>
            </a:endParaRPr>
          </a:p>
          <a:p>
            <a:pPr>
              <a:buNone/>
            </a:pPr>
            <a:endParaRPr lang="vi-VN" sz="2400" u="sng" dirty="0" smtClean="0">
              <a:latin typeface="Calibri" pitchFamily="34" charset="0"/>
            </a:endParaRPr>
          </a:p>
          <a:p>
            <a:pPr>
              <a:buNone/>
            </a:pPr>
            <a:r>
              <a:rPr lang="vi-VN" sz="2400" dirty="0" smtClean="0">
                <a:latin typeface="Calibri" pitchFamily="34" charset="0"/>
              </a:rPr>
              <a:t>- Organiz</a:t>
            </a:r>
            <a:r>
              <a:rPr lang="x-none" sz="2400" smtClean="0">
                <a:latin typeface="Calibri" pitchFamily="34" charset="0"/>
              </a:rPr>
              <a:t>acija</a:t>
            </a:r>
            <a:r>
              <a:rPr lang="vi-VN" sz="2400" dirty="0" smtClean="0">
                <a:latin typeface="Calibri" pitchFamily="34" charset="0"/>
              </a:rPr>
              <a:t> regionalnog poljoprivrednog sajma</a:t>
            </a:r>
            <a:r>
              <a:rPr lang="x-none" sz="2400" smtClean="0">
                <a:latin typeface="Calibri" pitchFamily="34" charset="0"/>
              </a:rPr>
              <a:t>,</a:t>
            </a:r>
            <a:endParaRPr lang="vi-VN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vi-VN" sz="2400" dirty="0" smtClean="0">
                <a:latin typeface="Calibri" pitchFamily="34" charset="0"/>
              </a:rPr>
              <a:t>- Radionice</a:t>
            </a:r>
            <a:r>
              <a:rPr lang="x-none" sz="2400" smtClean="0">
                <a:latin typeface="Calibri" pitchFamily="34" charset="0"/>
              </a:rPr>
              <a:t> i</a:t>
            </a:r>
            <a:r>
              <a:rPr lang="vi-VN" sz="2400" dirty="0" smtClean="0">
                <a:latin typeface="Calibri" pitchFamily="34" charset="0"/>
              </a:rPr>
              <a:t> obuke za poljoprivredne proizvođače (angažovanje eksperata iz oblasti poljoprivrede)</a:t>
            </a:r>
            <a:r>
              <a:rPr lang="x-none" sz="2400" dirty="0" smtClean="0">
                <a:latin typeface="Calibri" pitchFamily="34" charset="0"/>
              </a:rPr>
              <a:t> i</a:t>
            </a:r>
            <a:endParaRPr lang="vi-VN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vi-VN" sz="2400" dirty="0" smtClean="0">
                <a:latin typeface="Calibri" pitchFamily="34" charset="0"/>
              </a:rPr>
              <a:t>- Studijska posjeta</a:t>
            </a:r>
            <a:r>
              <a:rPr lang="x-none" sz="2400" smtClean="0">
                <a:latin typeface="Calibri" pitchFamily="34" charset="0"/>
              </a:rPr>
              <a:t> za</a:t>
            </a:r>
            <a:r>
              <a:rPr lang="vi-VN" sz="2400" dirty="0" smtClean="0">
                <a:latin typeface="Calibri" pitchFamily="34" charset="0"/>
              </a:rPr>
              <a:t> poljoprivdredne p</a:t>
            </a:r>
            <a:r>
              <a:rPr lang="x-none" sz="2400" smtClean="0">
                <a:latin typeface="Calibri" pitchFamily="34" charset="0"/>
              </a:rPr>
              <a:t>ro</a:t>
            </a:r>
            <a:r>
              <a:rPr lang="vi-VN" sz="2400" dirty="0" smtClean="0">
                <a:latin typeface="Calibri" pitchFamily="34" charset="0"/>
              </a:rPr>
              <a:t>izvođače iz Glavnog grada.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362200"/>
            <a:ext cx="8153400" cy="3733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x-none" sz="4400" b="1" dirty="0" smtClean="0"/>
              <a:t>HVALA NA PAŽNJI!</a:t>
            </a:r>
            <a:endParaRPr lang="en-US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800" b="1" dirty="0" err="1" smtClean="0">
                <a:latin typeface="Calibri" pitchFamily="34" charset="0"/>
              </a:rPr>
              <a:t>Sektor</a:t>
            </a:r>
            <a:r>
              <a:rPr lang="en-US" sz="3800" b="1" dirty="0" smtClean="0">
                <a:latin typeface="Calibri" pitchFamily="34" charset="0"/>
              </a:rPr>
              <a:t> </a:t>
            </a:r>
            <a:r>
              <a:rPr lang="en-US" sz="3800" b="1" dirty="0" err="1" smtClean="0">
                <a:latin typeface="Calibri" pitchFamily="34" charset="0"/>
              </a:rPr>
              <a:t>predu</a:t>
            </a:r>
            <a:r>
              <a:rPr lang="x-none" sz="3800" b="1" dirty="0" smtClean="0">
                <a:latin typeface="Calibri" pitchFamily="34" charset="0"/>
              </a:rPr>
              <a:t>z</a:t>
            </a:r>
            <a:r>
              <a:rPr lang="en-US" sz="3800" b="1" dirty="0" err="1" smtClean="0">
                <a:latin typeface="Calibri" pitchFamily="34" charset="0"/>
              </a:rPr>
              <a:t>etni</a:t>
            </a:r>
            <a:r>
              <a:rPr lang="x-none" sz="3800" b="1" dirty="0" smtClean="0">
                <a:latin typeface="Calibri" pitchFamily="34" charset="0"/>
              </a:rPr>
              <a:t>štva</a:t>
            </a:r>
            <a:endParaRPr lang="en-US" sz="38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sz="2200" dirty="0" err="1" smtClean="0"/>
              <a:t>Sekretarijat</a:t>
            </a:r>
            <a:r>
              <a:rPr lang="en-US" sz="2200" dirty="0" smtClean="0"/>
              <a:t> </a:t>
            </a:r>
            <a:r>
              <a:rPr lang="en-US" sz="2200" dirty="0" err="1" smtClean="0"/>
              <a:t>svake</a:t>
            </a:r>
            <a:r>
              <a:rPr lang="en-US" sz="2200" dirty="0" smtClean="0"/>
              <a:t> </a:t>
            </a:r>
            <a:r>
              <a:rPr lang="en-US" sz="2200" dirty="0" err="1" smtClean="0"/>
              <a:t>godine</a:t>
            </a:r>
            <a:r>
              <a:rPr lang="en-US" sz="2200" dirty="0" smtClean="0"/>
              <a:t> </a:t>
            </a:r>
            <a:r>
              <a:rPr lang="en-US" sz="2200" dirty="0" err="1" smtClean="0"/>
              <a:t>donosi</a:t>
            </a:r>
            <a:r>
              <a:rPr lang="en-US" sz="2200" dirty="0" smtClean="0"/>
              <a:t> Program </a:t>
            </a:r>
            <a:r>
              <a:rPr lang="en-US" sz="2200" dirty="0" err="1" smtClean="0"/>
              <a:t>aktivnosti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stimulisanju</a:t>
            </a:r>
            <a:r>
              <a:rPr lang="en-US" sz="2200" dirty="0" smtClean="0"/>
              <a:t> </a:t>
            </a:r>
            <a:r>
              <a:rPr lang="en-US" sz="2200" dirty="0" err="1" smtClean="0"/>
              <a:t>preduzetništva</a:t>
            </a:r>
            <a:r>
              <a:rPr lang="en-US" sz="2200" dirty="0" smtClean="0"/>
              <a:t>, </a:t>
            </a:r>
            <a:r>
              <a:rPr lang="en-US" sz="2200" dirty="0" err="1" smtClean="0"/>
              <a:t>koji</a:t>
            </a:r>
            <a:r>
              <a:rPr lang="en-US" sz="2200" dirty="0" smtClean="0"/>
              <a:t> </a:t>
            </a:r>
            <a:r>
              <a:rPr lang="en-US" sz="2200" dirty="0" err="1" smtClean="0"/>
              <a:t>sadrži</a:t>
            </a:r>
            <a:r>
              <a:rPr lang="en-US" sz="2200" dirty="0" smtClean="0"/>
              <a:t> </a:t>
            </a:r>
            <a:r>
              <a:rPr lang="en-US" sz="2200" dirty="0" err="1" smtClean="0"/>
              <a:t>niz</a:t>
            </a:r>
            <a:r>
              <a:rPr lang="en-US" sz="2200" dirty="0" smtClean="0"/>
              <a:t> </a:t>
            </a:r>
            <a:r>
              <a:rPr lang="en-US" sz="2200" dirty="0" err="1" smtClean="0"/>
              <a:t>aktivnosti</a:t>
            </a:r>
            <a:r>
              <a:rPr lang="en-US" sz="2200" dirty="0" smtClean="0"/>
              <a:t> </a:t>
            </a:r>
            <a:r>
              <a:rPr lang="en-US" sz="2200" dirty="0" err="1" smtClean="0"/>
              <a:t>usmjerenih</a:t>
            </a:r>
            <a:r>
              <a:rPr lang="en-US" sz="2200" dirty="0" smtClean="0"/>
              <a:t> ka</a:t>
            </a:r>
            <a:r>
              <a:rPr lang="x-none" sz="2200" smtClean="0"/>
              <a:t>:</a:t>
            </a:r>
            <a:r>
              <a:rPr lang="en-US" sz="2200" dirty="0" smtClean="0"/>
              <a:t> </a:t>
            </a:r>
            <a:r>
              <a:rPr lang="x-none" sz="2200" smtClean="0"/>
              <a:t>  </a:t>
            </a:r>
            <a:endParaRPr lang="sr-Latn-CS" sz="2200" dirty="0" smtClean="0"/>
          </a:p>
          <a:p>
            <a:pPr>
              <a:buNone/>
            </a:pPr>
            <a:r>
              <a:rPr lang="sr-Latn-CS" sz="2200" dirty="0" smtClean="0"/>
              <a:t> </a:t>
            </a:r>
            <a:r>
              <a:rPr lang="sr-Latn-CS" sz="2200" dirty="0" smtClean="0"/>
              <a:t>          </a:t>
            </a:r>
            <a:r>
              <a:rPr lang="x-none" sz="2200" smtClean="0"/>
              <a:t>- </a:t>
            </a:r>
            <a:r>
              <a:rPr lang="en-US" sz="2200" dirty="0" err="1" smtClean="0"/>
              <a:t>jačanju</a:t>
            </a:r>
            <a:r>
              <a:rPr lang="en-US" sz="2200" dirty="0" smtClean="0"/>
              <a:t> </a:t>
            </a:r>
            <a:r>
              <a:rPr lang="en-US" sz="2200" dirty="0" err="1" smtClean="0"/>
              <a:t>preduzetničke</a:t>
            </a:r>
            <a:r>
              <a:rPr lang="en-US" sz="2200" dirty="0" smtClean="0"/>
              <a:t> </a:t>
            </a:r>
            <a:r>
              <a:rPr lang="en-US" sz="2200" dirty="0" err="1" smtClean="0"/>
              <a:t>svijesti</a:t>
            </a:r>
            <a:r>
              <a:rPr lang="en-US" sz="2200" dirty="0" smtClean="0"/>
              <a:t>, </a:t>
            </a:r>
            <a:endParaRPr lang="x-none" sz="2200" dirty="0" smtClean="0"/>
          </a:p>
          <a:p>
            <a:pPr>
              <a:buNone/>
            </a:pPr>
            <a:r>
              <a:rPr lang="x-none" sz="2200" dirty="0" smtClean="0"/>
              <a:t>           -  </a:t>
            </a:r>
            <a:r>
              <a:rPr lang="en-US" sz="2200" dirty="0" err="1" smtClean="0"/>
              <a:t>edukaciji</a:t>
            </a:r>
            <a:r>
              <a:rPr lang="en-US" sz="2200" dirty="0" smtClean="0"/>
              <a:t> </a:t>
            </a:r>
            <a:r>
              <a:rPr lang="en-US" sz="2200" dirty="0" err="1" smtClean="0"/>
              <a:t>potencijalnih</a:t>
            </a:r>
            <a:r>
              <a:rPr lang="en-US" sz="2200" dirty="0" smtClean="0"/>
              <a:t> </a:t>
            </a:r>
            <a:r>
              <a:rPr lang="en-US" sz="2200" dirty="0" err="1" smtClean="0"/>
              <a:t>preduzetnika</a:t>
            </a:r>
            <a:r>
              <a:rPr lang="en-US" sz="2200" dirty="0" smtClean="0"/>
              <a:t> 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x-none" sz="2200" dirty="0" smtClean="0"/>
              <a:t>  </a:t>
            </a:r>
          </a:p>
          <a:p>
            <a:pPr>
              <a:buNone/>
            </a:pPr>
            <a:r>
              <a:rPr lang="x-none" sz="2200" dirty="0" smtClean="0"/>
              <a:t>           - </a:t>
            </a:r>
            <a:r>
              <a:rPr lang="en-US" sz="2200" dirty="0" err="1" smtClean="0"/>
              <a:t>kreditnoj</a:t>
            </a:r>
            <a:r>
              <a:rPr lang="en-US" sz="2200" dirty="0" smtClean="0"/>
              <a:t> </a:t>
            </a:r>
            <a:r>
              <a:rPr lang="en-US" sz="2200" dirty="0" err="1" smtClean="0"/>
              <a:t>podršci</a:t>
            </a:r>
            <a:r>
              <a:rPr lang="x-none" sz="2200" smtClean="0"/>
              <a:t>.</a:t>
            </a:r>
            <a:endParaRPr lang="x-none" sz="2200" dirty="0" smtClean="0"/>
          </a:p>
          <a:p>
            <a:pPr>
              <a:buNone/>
            </a:pPr>
            <a:endParaRPr lang="x-none" sz="2200" dirty="0" smtClean="0"/>
          </a:p>
          <a:p>
            <a:r>
              <a:rPr lang="x-none" sz="2200" dirty="0" smtClean="0"/>
              <a:t>Aktivnosti za cilj imaju podsticanje </a:t>
            </a:r>
            <a:r>
              <a:rPr lang="x-none" sz="2200" smtClean="0"/>
              <a:t>privredne aktivnosti</a:t>
            </a:r>
            <a:r>
              <a:rPr lang="x-none" sz="2200" dirty="0" smtClean="0"/>
              <a:t>.</a:t>
            </a:r>
          </a:p>
          <a:p>
            <a:pPr>
              <a:buNone/>
            </a:pPr>
            <a:endParaRPr lang="x-none" sz="2200" dirty="0" smtClean="0"/>
          </a:p>
          <a:p>
            <a:r>
              <a:rPr lang="x-none" sz="2200" dirty="0" smtClean="0"/>
              <a:t>Realizacija aktivnosti kroz </a:t>
            </a:r>
            <a:r>
              <a:rPr lang="en-US" sz="2200" dirty="0" err="1" smtClean="0"/>
              <a:t>intenziviranje</a:t>
            </a:r>
            <a:r>
              <a:rPr lang="en-US" sz="2200" dirty="0" smtClean="0"/>
              <a:t> </a:t>
            </a:r>
            <a:r>
              <a:rPr lang="en-US" sz="2200" dirty="0" err="1" smtClean="0"/>
              <a:t>saradnje</a:t>
            </a:r>
            <a:r>
              <a:rPr lang="en-US" sz="2200" dirty="0" smtClean="0"/>
              <a:t> </a:t>
            </a:r>
            <a:r>
              <a:rPr lang="en-US" sz="2200" dirty="0" err="1" smtClean="0"/>
              <a:t>sa</a:t>
            </a:r>
            <a:r>
              <a:rPr lang="en-US" sz="2200" dirty="0" smtClean="0"/>
              <a:t> </a:t>
            </a:r>
            <a:r>
              <a:rPr lang="en-US" sz="2200" dirty="0" err="1" smtClean="0"/>
              <a:t>institucijama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organima</a:t>
            </a:r>
            <a:r>
              <a:rPr lang="en-US" sz="2200" dirty="0" smtClean="0"/>
              <a:t> </a:t>
            </a:r>
            <a:r>
              <a:rPr lang="en-US" sz="2200" dirty="0" err="1" smtClean="0"/>
              <a:t>koji</a:t>
            </a:r>
            <a:r>
              <a:rPr lang="en-US" sz="2200" dirty="0" smtClean="0"/>
              <a:t> </a:t>
            </a:r>
            <a:r>
              <a:rPr lang="en-US" sz="2200" dirty="0" err="1" smtClean="0"/>
              <a:t>preduzimaju</a:t>
            </a:r>
            <a:r>
              <a:rPr lang="en-US" sz="2200" dirty="0" smtClean="0"/>
              <a:t> </a:t>
            </a:r>
            <a:r>
              <a:rPr lang="en-US" sz="2200" dirty="0" err="1" smtClean="0"/>
              <a:t>mjere</a:t>
            </a:r>
            <a:r>
              <a:rPr lang="x-none" sz="2200" dirty="0" smtClean="0"/>
              <a:t> sa ciljem </a:t>
            </a:r>
            <a:r>
              <a:rPr lang="en-US" sz="2200" dirty="0" err="1" smtClean="0"/>
              <a:t>razvoja</a:t>
            </a:r>
            <a:r>
              <a:rPr lang="en-US" sz="2200" dirty="0" smtClean="0"/>
              <a:t> </a:t>
            </a:r>
            <a:r>
              <a:rPr lang="en-US" sz="2200" dirty="0" err="1" smtClean="0"/>
              <a:t>preduzetništva</a:t>
            </a:r>
            <a:r>
              <a:rPr lang="en-US" sz="2200" dirty="0" smtClean="0"/>
              <a:t> u </a:t>
            </a:r>
            <a:r>
              <a:rPr lang="en-US" sz="2200" dirty="0" err="1" smtClean="0"/>
              <a:t>Glavnom</a:t>
            </a:r>
            <a:r>
              <a:rPr lang="en-US" sz="2200" dirty="0" smtClean="0"/>
              <a:t> </a:t>
            </a:r>
            <a:r>
              <a:rPr lang="en-US" sz="2200" dirty="0" err="1" smtClean="0"/>
              <a:t>gradu</a:t>
            </a:r>
            <a:r>
              <a:rPr lang="en-US" sz="2200" dirty="0" smtClean="0"/>
              <a:t>.</a:t>
            </a:r>
            <a:endParaRPr lang="x-none" sz="2200" dirty="0" smtClean="0"/>
          </a:p>
          <a:p>
            <a:pPr>
              <a:buNone/>
            </a:pPr>
            <a:endParaRPr lang="x-none" sz="2200" dirty="0" smtClean="0"/>
          </a:p>
          <a:p>
            <a:r>
              <a:rPr lang="en-US" sz="2200" dirty="0" err="1" smtClean="0"/>
              <a:t>Postojećim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budućim</a:t>
            </a:r>
            <a:r>
              <a:rPr lang="en-US" sz="2200" dirty="0" smtClean="0"/>
              <a:t> </a:t>
            </a:r>
            <a:r>
              <a:rPr lang="en-US" sz="2200" dirty="0" err="1" smtClean="0"/>
              <a:t>preduzetnicima</a:t>
            </a:r>
            <a:r>
              <a:rPr lang="en-US" sz="2200" dirty="0" smtClean="0"/>
              <a:t> </a:t>
            </a:r>
            <a:r>
              <a:rPr lang="x-none" sz="2200" dirty="0" smtClean="0"/>
              <a:t>dostupne su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sistematizovane</a:t>
            </a:r>
            <a:r>
              <a:rPr lang="en-US" sz="2200" dirty="0" smtClean="0"/>
              <a:t> </a:t>
            </a:r>
            <a:r>
              <a:rPr lang="en-US" sz="2200" dirty="0" err="1" smtClean="0"/>
              <a:t>informacije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znanja</a:t>
            </a:r>
            <a:r>
              <a:rPr lang="en-US" sz="2200" dirty="0" smtClean="0"/>
              <a:t> o </a:t>
            </a:r>
            <a:r>
              <a:rPr lang="en-US" sz="2200" dirty="0" err="1" smtClean="0"/>
              <a:t>temama</a:t>
            </a:r>
            <a:r>
              <a:rPr lang="en-US" sz="2200" dirty="0" smtClean="0"/>
              <a:t> </a:t>
            </a:r>
            <a:r>
              <a:rPr lang="x-none" sz="2200" dirty="0" smtClean="0"/>
              <a:t>od značaja</a:t>
            </a:r>
            <a:r>
              <a:rPr lang="en-US" sz="2200" dirty="0" smtClean="0"/>
              <a:t> </a:t>
            </a: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otpočinjanje</a:t>
            </a:r>
            <a:r>
              <a:rPr lang="en-US" sz="2200" dirty="0" smtClean="0"/>
              <a:t> </a:t>
            </a:r>
            <a:r>
              <a:rPr lang="en-US" sz="2200" dirty="0" err="1" smtClean="0"/>
              <a:t>biznisa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njegov</a:t>
            </a:r>
            <a:r>
              <a:rPr lang="en-US" sz="2200" dirty="0" smtClean="0"/>
              <a:t> </a:t>
            </a:r>
            <a:r>
              <a:rPr lang="en-US" sz="2200" dirty="0" err="1" smtClean="0"/>
              <a:t>razvoj</a:t>
            </a:r>
            <a:r>
              <a:rPr lang="x-none" sz="2200" dirty="0" smtClean="0"/>
              <a:t>.</a:t>
            </a:r>
          </a:p>
          <a:p>
            <a:endParaRPr lang="x-none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sr-Latn-CS" sz="2400" dirty="0" smtClean="0"/>
              <a:t> Budžetom Glavnog  grada za 2020.  godinu, planirana  sredstva  za stimulisanje preduzetništva su: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143000"/>
          <a:ext cx="9144000" cy="5715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320"/>
                <a:gridCol w="1798320"/>
                <a:gridCol w="1798320"/>
                <a:gridCol w="1798320"/>
                <a:gridCol w="1950720"/>
              </a:tblGrid>
              <a:tr h="4302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OPIS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 err="1">
                          <a:latin typeface="Arial"/>
                          <a:ea typeface="Calibri"/>
                          <a:cs typeface="Times New Roman"/>
                        </a:rPr>
                        <a:t>Budžet</a:t>
                      </a: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"/>
                          <a:ea typeface="Calibri"/>
                          <a:cs typeface="Times New Roman"/>
                        </a:rPr>
                        <a:t>za</a:t>
                      </a: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2019</a:t>
                      </a:r>
                      <a:r>
                        <a:rPr lang="sr-Latn-CS" sz="1200" b="1" dirty="0" smtClean="0">
                          <a:latin typeface="Arial"/>
                          <a:ea typeface="Calibri"/>
                          <a:cs typeface="Times New Roman"/>
                        </a:rPr>
                        <a:t>. god.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 err="1">
                          <a:latin typeface="Arial"/>
                          <a:ea typeface="Calibri"/>
                          <a:cs typeface="Times New Roman"/>
                        </a:rPr>
                        <a:t>Budžet</a:t>
                      </a: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"/>
                          <a:ea typeface="Calibri"/>
                          <a:cs typeface="Times New Roman"/>
                        </a:rPr>
                        <a:t>za</a:t>
                      </a: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2020</a:t>
                      </a:r>
                      <a:r>
                        <a:rPr lang="sr-Latn-CS" sz="1200" b="1" dirty="0" smtClean="0">
                          <a:latin typeface="Arial"/>
                          <a:ea typeface="Calibri"/>
                          <a:cs typeface="Times New Roman"/>
                        </a:rPr>
                        <a:t>. god.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200" b="1" dirty="0" smtClean="0"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1200" b="1" dirty="0" err="1" smtClean="0">
                          <a:latin typeface="Arial"/>
                          <a:ea typeface="Calibri"/>
                          <a:cs typeface="Times New Roman"/>
                        </a:rPr>
                        <a:t>ebalans</a:t>
                      </a: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 2020</a:t>
                      </a:r>
                      <a:r>
                        <a:rPr lang="sr-Latn-CS" sz="1200" b="1" dirty="0" smtClean="0">
                          <a:latin typeface="Arial"/>
                          <a:ea typeface="Calibri"/>
                          <a:cs typeface="Times New Roman"/>
                        </a:rPr>
                        <a:t>. god.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2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Stimulisanje </a:t>
                      </a:r>
                      <a:r>
                        <a:rPr lang="sr-Latn-C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preduzetništva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10.000,00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Arial"/>
                          <a:ea typeface="Calibri"/>
                          <a:cs typeface="Times New Roman"/>
                        </a:rPr>
                        <a:t>28.000,00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Arial"/>
                          <a:ea typeface="Calibri"/>
                          <a:cs typeface="Times New Roman"/>
                        </a:rPr>
                        <a:t>20.000,00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2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Ostali </a:t>
                      </a:r>
                      <a:r>
                        <a:rPr lang="sr-Latn-C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programi u preduzetništvu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5.000,00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5.000,00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5.000,00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2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1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Podršku </a:t>
                      </a:r>
                      <a:r>
                        <a:rPr lang="sr-Latn-C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preduzetnicima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25.000,00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22.000,00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30.000,00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2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US" sz="11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Podršku </a:t>
                      </a:r>
                      <a:r>
                        <a:rPr lang="sr-Latn-C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ženskom preduzetništvu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20.000,00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20.000,00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40.000,00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1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Zaštita </a:t>
                      </a:r>
                      <a:r>
                        <a:rPr lang="sr-Latn-C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potrošača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2.000,00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2.000,00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2.000,00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2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1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Marketing </a:t>
                      </a:r>
                      <a:r>
                        <a:rPr lang="sr-Latn-C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 aktivnosti u turizmu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5.000,00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5.000,00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2.000,00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2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1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Krediti </a:t>
                      </a:r>
                      <a:r>
                        <a:rPr lang="sr-Latn-C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za stimulisanje preduzetništva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20.000,00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Arial"/>
                          <a:ea typeface="Calibri"/>
                          <a:cs typeface="Times New Roman"/>
                        </a:rPr>
                        <a:t>30.000,00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Arial"/>
                          <a:ea typeface="Calibri"/>
                          <a:cs typeface="Times New Roman"/>
                        </a:rPr>
                        <a:t>93.000,00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1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Expo sajam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Arial"/>
                          <a:ea typeface="Calibri"/>
                          <a:cs typeface="Times New Roman"/>
                        </a:rPr>
                        <a:t>20.000,00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Arial"/>
                          <a:ea typeface="Calibri"/>
                          <a:cs typeface="Times New Roman"/>
                        </a:rPr>
                        <a:t>/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US" sz="11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Sajam slobodnih radnih mjesta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5.000,00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US" sz="11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Podrška razvoju biznisa Stara Varoš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50.000,00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46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12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UKUPNO</a:t>
                      </a:r>
                      <a:endParaRPr lang="en-US" sz="1100" b="0" cap="none" spc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92.000,00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132.000,00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242.000,00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458200" cy="6172199"/>
          </a:xfrm>
        </p:spPr>
        <p:txBody>
          <a:bodyPr>
            <a:normAutofit/>
          </a:bodyPr>
          <a:lstStyle/>
          <a:p>
            <a:r>
              <a:rPr lang="en-US" sz="2300" b="1" dirty="0" err="1" smtClean="0">
                <a:latin typeface="+mj-lt"/>
              </a:rPr>
              <a:t>Budžet</a:t>
            </a:r>
            <a:r>
              <a:rPr lang="en-US" sz="2300" b="1" dirty="0" smtClean="0">
                <a:latin typeface="+mj-lt"/>
              </a:rPr>
              <a:t> </a:t>
            </a:r>
            <a:r>
              <a:rPr lang="en-US" sz="2300" b="1" dirty="0" err="1" smtClean="0">
                <a:latin typeface="+mj-lt"/>
              </a:rPr>
              <a:t>za</a:t>
            </a:r>
            <a:r>
              <a:rPr lang="en-US" sz="2300" b="1" dirty="0" smtClean="0">
                <a:latin typeface="+mj-lt"/>
              </a:rPr>
              <a:t> </a:t>
            </a:r>
            <a:r>
              <a:rPr lang="en-US" sz="2300" b="1" dirty="0" err="1" smtClean="0">
                <a:latin typeface="+mj-lt"/>
              </a:rPr>
              <a:t>stimulisanje</a:t>
            </a:r>
            <a:r>
              <a:rPr lang="en-US" sz="2300" b="1" dirty="0" smtClean="0">
                <a:latin typeface="+mj-lt"/>
              </a:rPr>
              <a:t> </a:t>
            </a:r>
            <a:r>
              <a:rPr lang="en-US" sz="2300" b="1" dirty="0" err="1" smtClean="0">
                <a:latin typeface="+mj-lt"/>
              </a:rPr>
              <a:t>preduzetništva</a:t>
            </a:r>
            <a:r>
              <a:rPr lang="en-US" sz="2300" b="1" dirty="0" smtClean="0">
                <a:latin typeface="+mj-lt"/>
              </a:rPr>
              <a:t> u </a:t>
            </a:r>
            <a:r>
              <a:rPr lang="en-US" sz="2300" b="1" dirty="0" err="1" smtClean="0">
                <a:latin typeface="+mj-lt"/>
              </a:rPr>
              <a:t>odnosu</a:t>
            </a:r>
            <a:r>
              <a:rPr lang="en-US" sz="2300" b="1" dirty="0" smtClean="0">
                <a:latin typeface="+mj-lt"/>
              </a:rPr>
              <a:t> </a:t>
            </a:r>
            <a:r>
              <a:rPr lang="en-US" sz="2300" b="1" dirty="0" err="1" smtClean="0">
                <a:latin typeface="+mj-lt"/>
              </a:rPr>
              <a:t>na</a:t>
            </a:r>
            <a:r>
              <a:rPr lang="en-US" sz="2300" b="1" dirty="0" smtClean="0">
                <a:latin typeface="+mj-lt"/>
              </a:rPr>
              <a:t> 2019</a:t>
            </a:r>
            <a:r>
              <a:rPr lang="x-none" sz="2300" b="1" dirty="0" smtClean="0">
                <a:latin typeface="+mj-lt"/>
              </a:rPr>
              <a:t>.</a:t>
            </a:r>
            <a:r>
              <a:rPr lang="en-US" sz="2300" b="1" dirty="0" smtClean="0">
                <a:latin typeface="+mj-lt"/>
              </a:rPr>
              <a:t> </a:t>
            </a:r>
            <a:r>
              <a:rPr lang="en-US" sz="2300" b="1" dirty="0" err="1" smtClean="0">
                <a:latin typeface="+mj-lt"/>
              </a:rPr>
              <a:t>godinu</a:t>
            </a:r>
            <a:r>
              <a:rPr lang="en-US" sz="2300" b="1" dirty="0" smtClean="0">
                <a:latin typeface="+mj-lt"/>
              </a:rPr>
              <a:t> bio je </a:t>
            </a:r>
            <a:r>
              <a:rPr lang="en-US" sz="2300" b="1" dirty="0" err="1" smtClean="0">
                <a:latin typeface="+mj-lt"/>
              </a:rPr>
              <a:t>veći</a:t>
            </a:r>
            <a:r>
              <a:rPr lang="en-US" sz="2300" b="1" dirty="0" smtClean="0">
                <a:latin typeface="+mj-lt"/>
              </a:rPr>
              <a:t> </a:t>
            </a:r>
            <a:r>
              <a:rPr lang="en-US" sz="2300" b="1" dirty="0" err="1" smtClean="0">
                <a:latin typeface="+mj-lt"/>
              </a:rPr>
              <a:t>za</a:t>
            </a:r>
            <a:r>
              <a:rPr lang="en-US" sz="2300" b="1" dirty="0" smtClean="0">
                <a:latin typeface="+mj-lt"/>
              </a:rPr>
              <a:t> 40.000,00 e</a:t>
            </a:r>
            <a:r>
              <a:rPr lang="x-none" sz="2300" b="1" dirty="0" smtClean="0">
                <a:latin typeface="+mj-lt"/>
              </a:rPr>
              <a:t>ura</a:t>
            </a:r>
            <a:r>
              <a:rPr lang="x-none" sz="2300" b="1" smtClean="0">
                <a:latin typeface="+mj-lt"/>
              </a:rPr>
              <a:t>,</a:t>
            </a:r>
            <a:r>
              <a:rPr lang="en-US" sz="2300" b="1" dirty="0" smtClean="0">
                <a:latin typeface="+mj-lt"/>
              </a:rPr>
              <a:t> a </a:t>
            </a:r>
            <a:r>
              <a:rPr lang="en-US" sz="2300" b="1" dirty="0" err="1" smtClean="0">
                <a:latin typeface="+mj-lt"/>
              </a:rPr>
              <a:t>rebalasom</a:t>
            </a:r>
            <a:r>
              <a:rPr lang="en-US" sz="2300" b="1" dirty="0" smtClean="0">
                <a:latin typeface="+mj-lt"/>
              </a:rPr>
              <a:t> </a:t>
            </a:r>
            <a:r>
              <a:rPr lang="en-US" sz="2300" b="1" dirty="0" err="1" smtClean="0">
                <a:latin typeface="+mj-lt"/>
              </a:rPr>
              <a:t>taj</a:t>
            </a:r>
            <a:r>
              <a:rPr lang="en-US" sz="2300" b="1" dirty="0" smtClean="0">
                <a:latin typeface="+mj-lt"/>
              </a:rPr>
              <a:t> </a:t>
            </a:r>
            <a:r>
              <a:rPr lang="en-US" sz="2300" b="1" dirty="0" err="1" smtClean="0">
                <a:latin typeface="+mj-lt"/>
              </a:rPr>
              <a:t>iznos</a:t>
            </a:r>
            <a:r>
              <a:rPr lang="en-US" sz="2300" b="1" dirty="0" smtClean="0">
                <a:latin typeface="+mj-lt"/>
              </a:rPr>
              <a:t> je </a:t>
            </a:r>
            <a:r>
              <a:rPr lang="en-US" sz="2300" b="1" dirty="0" err="1" smtClean="0">
                <a:latin typeface="+mj-lt"/>
              </a:rPr>
              <a:t>povećan</a:t>
            </a:r>
            <a:r>
              <a:rPr lang="en-US" sz="2300" b="1" dirty="0" smtClean="0">
                <a:latin typeface="+mj-lt"/>
              </a:rPr>
              <a:t> </a:t>
            </a:r>
            <a:r>
              <a:rPr lang="en-US" sz="2300" b="1" dirty="0" err="1" smtClean="0">
                <a:latin typeface="+mj-lt"/>
              </a:rPr>
              <a:t>na</a:t>
            </a:r>
            <a:r>
              <a:rPr lang="en-US" sz="2300" b="1" dirty="0" smtClean="0">
                <a:latin typeface="+mj-lt"/>
              </a:rPr>
              <a:t> 150.000,00</a:t>
            </a:r>
            <a:r>
              <a:rPr lang="x-none" sz="2300" b="1" dirty="0" smtClean="0">
                <a:latin typeface="+mj-lt"/>
              </a:rPr>
              <a:t> eura</a:t>
            </a:r>
            <a:r>
              <a:rPr lang="en-US" sz="2300" b="1" dirty="0" smtClean="0">
                <a:latin typeface="+mj-lt"/>
              </a:rPr>
              <a:t>.</a:t>
            </a:r>
            <a:endParaRPr lang="x-none" sz="2300" b="1" dirty="0" smtClean="0">
              <a:latin typeface="+mj-lt"/>
            </a:endParaRPr>
          </a:p>
          <a:p>
            <a:pPr>
              <a:buNone/>
            </a:pPr>
            <a:endParaRPr lang="x-none" sz="2400" b="1" u="sng" dirty="0" smtClean="0">
              <a:latin typeface="+mj-lt"/>
            </a:endParaRPr>
          </a:p>
          <a:p>
            <a:r>
              <a:rPr lang="en-US" sz="2400" u="sng" dirty="0" smtClean="0">
                <a:latin typeface="+mj-lt"/>
              </a:rPr>
              <a:t>U 2020. </a:t>
            </a:r>
            <a:r>
              <a:rPr lang="en-US" sz="2400" u="sng" dirty="0" err="1" smtClean="0">
                <a:latin typeface="+mj-lt"/>
              </a:rPr>
              <a:t>godini</a:t>
            </a:r>
            <a:r>
              <a:rPr lang="en-US" sz="2400" u="sng" dirty="0" smtClean="0">
                <a:latin typeface="+mj-lt"/>
              </a:rPr>
              <a:t> </a:t>
            </a:r>
            <a:r>
              <a:rPr lang="en-US" sz="2400" u="sng" dirty="0" err="1" smtClean="0">
                <a:latin typeface="+mj-lt"/>
              </a:rPr>
              <a:t>planirano</a:t>
            </a:r>
            <a:r>
              <a:rPr lang="en-US" sz="2400" u="sng" dirty="0" smtClean="0">
                <a:latin typeface="+mj-lt"/>
              </a:rPr>
              <a:t> je </a:t>
            </a:r>
            <a:r>
              <a:rPr lang="en-US" sz="2400" u="sng" dirty="0" err="1" smtClean="0">
                <a:latin typeface="+mj-lt"/>
              </a:rPr>
              <a:t>učešće</a:t>
            </a:r>
            <a:r>
              <a:rPr lang="en-US" sz="2400" u="sng" dirty="0" smtClean="0">
                <a:latin typeface="+mj-lt"/>
              </a:rPr>
              <a:t> u real</a:t>
            </a:r>
            <a:r>
              <a:rPr lang="x-none" sz="2400" u="sng" dirty="0" smtClean="0">
                <a:latin typeface="+mj-lt"/>
              </a:rPr>
              <a:t>i</a:t>
            </a:r>
            <a:r>
              <a:rPr lang="en-US" sz="2400" u="sng" dirty="0" err="1" smtClean="0">
                <a:latin typeface="+mj-lt"/>
              </a:rPr>
              <a:t>zaciji</a:t>
            </a:r>
            <a:r>
              <a:rPr lang="en-US" sz="2400" u="sng" dirty="0" smtClean="0">
                <a:latin typeface="+mj-lt"/>
              </a:rPr>
              <a:t> </a:t>
            </a:r>
            <a:r>
              <a:rPr lang="en-US" sz="2400" u="sng" dirty="0" err="1" smtClean="0">
                <a:latin typeface="+mj-lt"/>
              </a:rPr>
              <a:t>sl</a:t>
            </a:r>
            <a:r>
              <a:rPr lang="x-none" sz="2400" u="sng" dirty="0" smtClean="0">
                <a:latin typeface="+mj-lt"/>
              </a:rPr>
              <a:t>j</a:t>
            </a:r>
            <a:r>
              <a:rPr lang="en-US" sz="2400" u="sng" dirty="0" err="1" smtClean="0">
                <a:latin typeface="+mj-lt"/>
              </a:rPr>
              <a:t>edećih</a:t>
            </a:r>
            <a:r>
              <a:rPr lang="en-US" sz="2400" u="sng" dirty="0" smtClean="0">
                <a:latin typeface="+mj-lt"/>
              </a:rPr>
              <a:t> </a:t>
            </a:r>
            <a:r>
              <a:rPr lang="en-US" sz="2400" u="sng" dirty="0" err="1" smtClean="0">
                <a:latin typeface="+mj-lt"/>
              </a:rPr>
              <a:t>aktivnosti</a:t>
            </a:r>
            <a:r>
              <a:rPr lang="en-US" sz="2400" u="sng" dirty="0" smtClean="0">
                <a:latin typeface="+mj-lt"/>
              </a:rPr>
              <a:t>:</a:t>
            </a:r>
            <a:endParaRPr lang="x-none" sz="2400" u="sng" dirty="0" smtClean="0">
              <a:latin typeface="+mj-lt"/>
            </a:endParaRPr>
          </a:p>
          <a:p>
            <a:pPr>
              <a:buNone/>
            </a:pPr>
            <a:r>
              <a:rPr lang="x-none" sz="2400" b="1" dirty="0" smtClean="0">
                <a:latin typeface="+mj-lt"/>
              </a:rPr>
              <a:t>		</a:t>
            </a:r>
            <a:r>
              <a:rPr lang="x-none" sz="2400" dirty="0" smtClean="0">
                <a:latin typeface="+mj-lt"/>
              </a:rPr>
              <a:t>- Podrška kreativnim preduzetnicima,</a:t>
            </a:r>
          </a:p>
          <a:p>
            <a:pPr>
              <a:buNone/>
            </a:pPr>
            <a:r>
              <a:rPr lang="x-none" sz="2400" dirty="0" smtClean="0">
                <a:latin typeface="+mj-lt"/>
              </a:rPr>
              <a:t>		- Podrška ženskom preduzetništvu,</a:t>
            </a:r>
          </a:p>
          <a:p>
            <a:pPr>
              <a:buNone/>
            </a:pPr>
            <a:r>
              <a:rPr lang="x-none" sz="2400" dirty="0" smtClean="0">
                <a:latin typeface="+mj-lt"/>
              </a:rPr>
              <a:t>		- P</a:t>
            </a:r>
            <a:r>
              <a:rPr lang="en-US" sz="2400" dirty="0" err="1" smtClean="0">
                <a:latin typeface="+mj-lt"/>
              </a:rPr>
              <a:t>odršk</a:t>
            </a:r>
            <a:r>
              <a:rPr lang="x-none" sz="2400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biznis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idejama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na</a:t>
            </a:r>
            <a:r>
              <a:rPr lang="en-US" sz="2400" dirty="0" smtClean="0">
                <a:latin typeface="+mj-lt"/>
              </a:rPr>
              <a:t> p</a:t>
            </a:r>
            <a:r>
              <a:rPr lang="x-none" sz="2400" dirty="0" smtClean="0">
                <a:latin typeface="+mj-lt"/>
              </a:rPr>
              <a:t>odručju </a:t>
            </a:r>
            <a:r>
              <a:rPr lang="en-US" sz="2400" dirty="0" err="1" smtClean="0">
                <a:latin typeface="+mj-lt"/>
              </a:rPr>
              <a:t>gradskog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naselja</a:t>
            </a:r>
            <a:r>
              <a:rPr lang="en-US" sz="2400" dirty="0" smtClean="0">
                <a:latin typeface="+mj-lt"/>
              </a:rPr>
              <a:t> </a:t>
            </a:r>
            <a:r>
              <a:rPr lang="x-none" sz="2400" dirty="0" smtClean="0">
                <a:latin typeface="+mj-lt"/>
              </a:rPr>
              <a:t>      	</a:t>
            </a:r>
            <a:r>
              <a:rPr lang="x-none" sz="2400" smtClean="0">
                <a:latin typeface="+mj-lt"/>
              </a:rPr>
              <a:t>   </a:t>
            </a:r>
            <a:r>
              <a:rPr lang="x-none" sz="2400" dirty="0" smtClean="0">
                <a:latin typeface="+mj-lt"/>
              </a:rPr>
              <a:t>     	   </a:t>
            </a:r>
            <a:r>
              <a:rPr lang="en-US" sz="2400" dirty="0" err="1" smtClean="0">
                <a:latin typeface="+mj-lt"/>
              </a:rPr>
              <a:t>Stara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Varoš</a:t>
            </a:r>
            <a:r>
              <a:rPr lang="x-none" sz="2400" dirty="0" smtClean="0">
                <a:latin typeface="+mj-lt"/>
              </a:rPr>
              <a:t>,</a:t>
            </a:r>
            <a:r>
              <a:rPr lang="en-US" sz="2400" dirty="0" smtClean="0">
                <a:latin typeface="+mj-lt"/>
              </a:rPr>
              <a:t> </a:t>
            </a:r>
            <a:endParaRPr lang="x-none" sz="2400" dirty="0" smtClean="0">
              <a:latin typeface="+mj-lt"/>
            </a:endParaRPr>
          </a:p>
          <a:p>
            <a:pPr>
              <a:buNone/>
            </a:pPr>
            <a:r>
              <a:rPr lang="x-none" sz="2400" dirty="0" smtClean="0">
                <a:latin typeface="+mj-lt"/>
              </a:rPr>
              <a:t>		- Krediti za stimulisanje preduzetništva i</a:t>
            </a:r>
          </a:p>
          <a:p>
            <a:pPr>
              <a:buNone/>
            </a:pPr>
            <a:r>
              <a:rPr lang="x-none" sz="2400" dirty="0" smtClean="0">
                <a:latin typeface="+mj-lt"/>
              </a:rPr>
              <a:t>		- P</a:t>
            </a:r>
            <a:r>
              <a:rPr lang="en-US" sz="2400" dirty="0" err="1" smtClean="0"/>
              <a:t>odrška</a:t>
            </a:r>
            <a:r>
              <a:rPr lang="en-US" sz="2400" dirty="0" smtClean="0"/>
              <a:t> </a:t>
            </a:r>
            <a:r>
              <a:rPr lang="en-US" sz="2400" dirty="0" err="1" smtClean="0"/>
              <a:t>novoosnovanim</a:t>
            </a:r>
            <a:r>
              <a:rPr lang="en-US" sz="2400" dirty="0" smtClean="0"/>
              <a:t> </a:t>
            </a:r>
            <a:r>
              <a:rPr lang="en-US" sz="2400" dirty="0" err="1" smtClean="0"/>
              <a:t>preduzećima</a:t>
            </a:r>
            <a:r>
              <a:rPr lang="en-US" sz="2400" dirty="0" smtClean="0"/>
              <a:t> ne </a:t>
            </a:r>
            <a:r>
              <a:rPr lang="en-US" sz="2400" dirty="0" err="1" smtClean="0"/>
              <a:t>teritoriji</a:t>
            </a:r>
            <a:r>
              <a:rPr lang="en-US" sz="2400" dirty="0" smtClean="0"/>
              <a:t> </a:t>
            </a:r>
            <a:r>
              <a:rPr lang="x-none" sz="2400" dirty="0" smtClean="0"/>
              <a:t> 	</a:t>
            </a:r>
            <a:r>
              <a:rPr lang="x-none" sz="2400" smtClean="0"/>
              <a:t>   </a:t>
            </a:r>
            <a:r>
              <a:rPr lang="x-none" sz="2400" dirty="0" smtClean="0"/>
              <a:t>		   </a:t>
            </a:r>
            <a:r>
              <a:rPr lang="en-US" sz="2400" dirty="0" err="1" smtClean="0"/>
              <a:t>Glavnog</a:t>
            </a:r>
            <a:r>
              <a:rPr lang="en-US" sz="2400" dirty="0" smtClean="0"/>
              <a:t> </a:t>
            </a:r>
            <a:r>
              <a:rPr lang="x-none" sz="2400" smtClean="0"/>
              <a:t> </a:t>
            </a:r>
            <a:r>
              <a:rPr lang="en-US" sz="2400" dirty="0" err="1" smtClean="0"/>
              <a:t>grada</a:t>
            </a:r>
            <a:r>
              <a:rPr lang="x-none" sz="2400" dirty="0" smtClean="0"/>
              <a:t>.</a:t>
            </a:r>
            <a:endParaRPr lang="x-none" sz="2400" dirty="0" smtClean="0">
              <a:latin typeface="+mj-lt"/>
            </a:endParaRPr>
          </a:p>
          <a:p>
            <a:pPr>
              <a:buNone/>
            </a:pPr>
            <a:endParaRPr lang="x-none" sz="2400" dirty="0" smtClean="0">
              <a:latin typeface="+mj-lt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x-none" sz="3400" b="1" dirty="0" smtClean="0"/>
              <a:t>Podrška kreativnim preduzetnicima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2300" dirty="0" err="1" smtClean="0">
                <a:latin typeface="+mj-lt"/>
              </a:rPr>
              <a:t>Nakon</a:t>
            </a:r>
            <a:r>
              <a:rPr lang="en-US" sz="2300" dirty="0" smtClean="0">
                <a:latin typeface="+mj-lt"/>
              </a:rPr>
              <a:t> </a:t>
            </a:r>
            <a:r>
              <a:rPr lang="x-none" sz="2300" smtClean="0">
                <a:latin typeface="+mj-lt"/>
              </a:rPr>
              <a:t>k</a:t>
            </a:r>
            <a:r>
              <a:rPr lang="en-US" sz="2300" dirty="0" err="1" smtClean="0">
                <a:latin typeface="+mj-lt"/>
              </a:rPr>
              <a:t>onkursa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za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učešće</a:t>
            </a:r>
            <a:r>
              <a:rPr lang="en-US" sz="2300" dirty="0" smtClean="0">
                <a:latin typeface="+mj-lt"/>
              </a:rPr>
              <a:t> u </a:t>
            </a:r>
            <a:r>
              <a:rPr lang="en-US" sz="2300" dirty="0" err="1" smtClean="0">
                <a:latin typeface="+mj-lt"/>
              </a:rPr>
              <a:t>programu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podrške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kreativnim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proizvođačima</a:t>
            </a:r>
            <a:r>
              <a:rPr lang="en-US" sz="2300" dirty="0" smtClean="0">
                <a:latin typeface="+mj-lt"/>
              </a:rPr>
              <a:t> u </a:t>
            </a:r>
            <a:r>
              <a:rPr lang="en-US" sz="2300" dirty="0" err="1" smtClean="0">
                <a:latin typeface="+mj-lt"/>
              </a:rPr>
              <a:t>Crnoj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Gori</a:t>
            </a:r>
            <a:r>
              <a:rPr lang="en-US" sz="2300" dirty="0" smtClean="0">
                <a:latin typeface="+mj-lt"/>
              </a:rPr>
              <a:t> </a:t>
            </a:r>
            <a:r>
              <a:rPr lang="x-none" sz="2300" smtClean="0">
                <a:latin typeface="+mj-lt"/>
              </a:rPr>
              <a:t>,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krajem</a:t>
            </a:r>
            <a:r>
              <a:rPr lang="en-US" sz="2300" dirty="0" smtClean="0">
                <a:latin typeface="+mj-lt"/>
              </a:rPr>
              <a:t>  2019.</a:t>
            </a:r>
            <a:r>
              <a:rPr lang="x-none" sz="2300" smtClean="0">
                <a:latin typeface="+mj-lt"/>
              </a:rPr>
              <a:t> godine,</a:t>
            </a:r>
            <a:r>
              <a:rPr lang="en-US" sz="2300" dirty="0" smtClean="0">
                <a:latin typeface="+mj-lt"/>
              </a:rPr>
              <a:t> </a:t>
            </a:r>
            <a:r>
              <a:rPr lang="x-none" sz="2300" dirty="0" smtClean="0">
                <a:latin typeface="+mj-lt"/>
              </a:rPr>
              <a:t> </a:t>
            </a:r>
            <a:r>
              <a:rPr lang="x-none" sz="2300" smtClean="0">
                <a:latin typeface="+mj-lt"/>
              </a:rPr>
              <a:t>ž</a:t>
            </a:r>
            <a:r>
              <a:rPr lang="en-US" sz="2300" dirty="0" err="1" smtClean="0">
                <a:latin typeface="+mj-lt"/>
              </a:rPr>
              <a:t>iri</a:t>
            </a:r>
            <a:r>
              <a:rPr lang="en-US" sz="2300" dirty="0" smtClean="0">
                <a:latin typeface="+mj-lt"/>
              </a:rPr>
              <a:t> je </a:t>
            </a:r>
            <a:r>
              <a:rPr lang="en-US" sz="2300" dirty="0" err="1" smtClean="0">
                <a:latin typeface="+mj-lt"/>
              </a:rPr>
              <a:t>donio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odluku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da</a:t>
            </a:r>
            <a:r>
              <a:rPr lang="en-US" sz="2300" dirty="0" smtClean="0">
                <a:latin typeface="+mj-lt"/>
              </a:rPr>
              <a:t> 12 </a:t>
            </a:r>
            <a:r>
              <a:rPr lang="en-US" sz="2300" dirty="0" err="1" smtClean="0">
                <a:latin typeface="+mj-lt"/>
              </a:rPr>
              <a:t>najkreativnij</a:t>
            </a:r>
            <a:r>
              <a:rPr lang="x-none" sz="2300" smtClean="0">
                <a:latin typeface="+mj-lt"/>
              </a:rPr>
              <a:t>ih </a:t>
            </a:r>
            <a:r>
              <a:rPr lang="en-US" sz="2300" dirty="0" err="1" smtClean="0">
                <a:latin typeface="+mj-lt"/>
              </a:rPr>
              <a:t>preduzetnika</a:t>
            </a:r>
            <a:r>
              <a:rPr lang="en-US" sz="2300" dirty="0" smtClean="0">
                <a:latin typeface="+mj-lt"/>
              </a:rPr>
              <a:t>/c</a:t>
            </a:r>
            <a:r>
              <a:rPr lang="x-none" sz="2300" smtClean="0">
                <a:latin typeface="+mj-lt"/>
              </a:rPr>
              <a:t>a</a:t>
            </a:r>
            <a:r>
              <a:rPr lang="en-US" sz="2300" dirty="0" smtClean="0">
                <a:latin typeface="+mj-lt"/>
              </a:rPr>
              <a:t>  </a:t>
            </a:r>
            <a:r>
              <a:rPr lang="en-US" sz="2300" dirty="0" err="1" smtClean="0">
                <a:latin typeface="+mj-lt"/>
              </a:rPr>
              <a:t>mogu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dobiti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ovu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nagradu</a:t>
            </a:r>
            <a:r>
              <a:rPr lang="en-US" sz="2300" dirty="0" smtClean="0">
                <a:latin typeface="+mj-lt"/>
              </a:rPr>
              <a:t>. </a:t>
            </a:r>
            <a:endParaRPr lang="x-none" sz="2300" dirty="0" smtClean="0">
              <a:latin typeface="+mj-lt"/>
            </a:endParaRPr>
          </a:p>
          <a:p>
            <a:pPr lvl="0">
              <a:buNone/>
            </a:pPr>
            <a:endParaRPr lang="en-US" sz="2300" dirty="0" smtClean="0">
              <a:latin typeface="+mj-lt"/>
            </a:endParaRPr>
          </a:p>
          <a:p>
            <a:pPr fontAlgn="base"/>
            <a:r>
              <a:rPr lang="en-US" sz="2300" dirty="0" err="1" smtClean="0">
                <a:latin typeface="+mj-lt"/>
              </a:rPr>
              <a:t>Pobjednici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na</a:t>
            </a:r>
            <a:r>
              <a:rPr lang="en-US" sz="2300" dirty="0" smtClean="0">
                <a:latin typeface="+mj-lt"/>
              </a:rPr>
              <a:t> </a:t>
            </a:r>
            <a:r>
              <a:rPr lang="x-none" sz="2300" dirty="0" err="1" smtClean="0">
                <a:latin typeface="+mj-lt"/>
              </a:rPr>
              <a:t>k</a:t>
            </a:r>
            <a:r>
              <a:rPr lang="en-US" sz="2300" dirty="0" err="1" smtClean="0">
                <a:latin typeface="+mj-lt"/>
              </a:rPr>
              <a:t>onkursu</a:t>
            </a:r>
            <a:r>
              <a:rPr lang="en-US" sz="2300" dirty="0" smtClean="0">
                <a:latin typeface="+mj-lt"/>
              </a:rPr>
              <a:t> </a:t>
            </a:r>
            <a:r>
              <a:rPr lang="x-none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tokom</a:t>
            </a:r>
            <a:r>
              <a:rPr lang="en-US" sz="2300" dirty="0" smtClean="0">
                <a:latin typeface="+mj-lt"/>
              </a:rPr>
              <a:t> 2020</a:t>
            </a:r>
            <a:r>
              <a:rPr lang="x-none" sz="2300" dirty="0" smtClean="0">
                <a:latin typeface="+mj-lt"/>
              </a:rPr>
              <a:t>.</a:t>
            </a:r>
            <a:r>
              <a:rPr lang="en-US" sz="2300" dirty="0" smtClean="0">
                <a:latin typeface="+mj-lt"/>
              </a:rPr>
              <a:t> </a:t>
            </a:r>
            <a:r>
              <a:rPr lang="x-none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godine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dobili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su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paket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podrške</a:t>
            </a:r>
            <a:r>
              <a:rPr lang="x-none" sz="2300" dirty="0" smtClean="0">
                <a:latin typeface="+mj-lt"/>
              </a:rPr>
              <a:t>, koji je obuhvatao:</a:t>
            </a:r>
            <a:r>
              <a:rPr lang="en-US" sz="2300" dirty="0" smtClean="0">
                <a:latin typeface="+mj-lt"/>
              </a:rPr>
              <a:t> </a:t>
            </a:r>
            <a:endParaRPr lang="x-none" sz="2300" dirty="0" smtClean="0">
              <a:latin typeface="+mj-lt"/>
            </a:endParaRPr>
          </a:p>
          <a:p>
            <a:pPr fontAlgn="base">
              <a:buNone/>
            </a:pPr>
            <a:r>
              <a:rPr lang="x-none" sz="2300" dirty="0" smtClean="0">
                <a:latin typeface="+mj-lt"/>
              </a:rPr>
              <a:t>        - </a:t>
            </a:r>
            <a:r>
              <a:rPr lang="en-US" sz="2300" dirty="0" err="1" smtClean="0">
                <a:latin typeface="+mj-lt"/>
              </a:rPr>
              <a:t>sredstva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iz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budžeta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Glavnog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grada</a:t>
            </a:r>
            <a:r>
              <a:rPr lang="en-US" sz="2300" dirty="0" smtClean="0">
                <a:latin typeface="+mj-lt"/>
              </a:rPr>
              <a:t> u </a:t>
            </a:r>
            <a:r>
              <a:rPr lang="en-US" sz="2300" dirty="0" err="1" smtClean="0">
                <a:latin typeface="+mj-lt"/>
              </a:rPr>
              <a:t>iznosu</a:t>
            </a:r>
            <a:r>
              <a:rPr lang="en-US" sz="2300" dirty="0" smtClean="0">
                <a:latin typeface="+mj-lt"/>
              </a:rPr>
              <a:t> 2.000 </a:t>
            </a:r>
            <a:r>
              <a:rPr lang="en-US" sz="2300" dirty="0" err="1" smtClean="0">
                <a:latin typeface="+mj-lt"/>
              </a:rPr>
              <a:t>eura</a:t>
            </a:r>
            <a:r>
              <a:rPr lang="en-US" sz="2300" dirty="0" smtClean="0">
                <a:latin typeface="+mj-lt"/>
              </a:rPr>
              <a:t>, </a:t>
            </a:r>
            <a:endParaRPr lang="x-none" sz="2300" dirty="0" smtClean="0">
              <a:latin typeface="+mj-lt"/>
            </a:endParaRPr>
          </a:p>
          <a:p>
            <a:pPr fontAlgn="base">
              <a:buNone/>
            </a:pPr>
            <a:r>
              <a:rPr lang="x-none" sz="2300" dirty="0" smtClean="0">
                <a:latin typeface="+mj-lt"/>
              </a:rPr>
              <a:t>        - </a:t>
            </a:r>
            <a:r>
              <a:rPr lang="en-US" sz="2300" dirty="0" err="1" smtClean="0">
                <a:latin typeface="+mj-lt"/>
              </a:rPr>
              <a:t>besplatan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centralni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štand</a:t>
            </a:r>
            <a:r>
              <a:rPr lang="en-US" sz="2300" dirty="0" smtClean="0">
                <a:latin typeface="+mj-lt"/>
              </a:rPr>
              <a:t> u </a:t>
            </a:r>
            <a:r>
              <a:rPr lang="en-US" sz="2300" dirty="0" err="1" smtClean="0">
                <a:latin typeface="+mj-lt"/>
              </a:rPr>
              <a:t>šoping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molu</a:t>
            </a:r>
            <a:r>
              <a:rPr lang="en-US" sz="2300" dirty="0" smtClean="0">
                <a:latin typeface="+mj-lt"/>
              </a:rPr>
              <a:t> Delta City</a:t>
            </a:r>
            <a:r>
              <a:rPr lang="x-none" sz="2300" dirty="0" smtClean="0">
                <a:latin typeface="+mj-lt"/>
              </a:rPr>
              <a:t> na period od  </a:t>
            </a:r>
            <a:r>
              <a:rPr lang="x-none" sz="2300" smtClean="0">
                <a:latin typeface="+mj-lt"/>
              </a:rPr>
              <a:t>mjesec dana</a:t>
            </a:r>
            <a:r>
              <a:rPr lang="x-none" sz="2300" dirty="0" smtClean="0">
                <a:latin typeface="+mj-lt"/>
              </a:rPr>
              <a:t> i</a:t>
            </a:r>
          </a:p>
          <a:p>
            <a:pPr fontAlgn="base">
              <a:buNone/>
            </a:pPr>
            <a:r>
              <a:rPr lang="x-none" sz="2300" dirty="0" smtClean="0">
                <a:latin typeface="+mj-lt"/>
              </a:rPr>
              <a:t>        - </a:t>
            </a:r>
            <a:r>
              <a:rPr lang="en-US" sz="2300" dirty="0" err="1" smtClean="0">
                <a:latin typeface="+mj-lt"/>
              </a:rPr>
              <a:t>strategiju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za</a:t>
            </a:r>
            <a:r>
              <a:rPr lang="en-US" sz="2300" dirty="0" smtClean="0">
                <a:latin typeface="+mj-lt"/>
              </a:rPr>
              <a:t> marketing </a:t>
            </a:r>
            <a:r>
              <a:rPr lang="en-US" sz="2300" dirty="0" err="1" smtClean="0">
                <a:latin typeface="+mj-lt"/>
              </a:rPr>
              <a:t>i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dodatnu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promociju</a:t>
            </a:r>
            <a:r>
              <a:rPr lang="en-US" sz="2300" dirty="0" smtClean="0">
                <a:latin typeface="+mj-lt"/>
              </a:rPr>
              <a:t>, </a:t>
            </a:r>
            <a:r>
              <a:rPr lang="en-US" sz="2300" dirty="0" err="1" smtClean="0">
                <a:latin typeface="+mj-lt"/>
              </a:rPr>
              <a:t>koju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će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im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pružiti</a:t>
            </a:r>
            <a:r>
              <a:rPr lang="en-US" sz="2300" dirty="0" smtClean="0">
                <a:latin typeface="+mj-lt"/>
              </a:rPr>
              <a:t> firma “Strategist”.</a:t>
            </a:r>
            <a:endParaRPr lang="x-none" sz="2300" dirty="0" smtClean="0">
              <a:latin typeface="+mj-lt"/>
            </a:endParaRPr>
          </a:p>
          <a:p>
            <a:pPr fontAlgn="base">
              <a:buNone/>
            </a:pPr>
            <a:endParaRPr lang="en-US" sz="2300" dirty="0" smtClean="0">
              <a:latin typeface="+mj-lt"/>
            </a:endParaRPr>
          </a:p>
          <a:p>
            <a:pPr fontAlgn="base"/>
            <a:r>
              <a:rPr lang="en-US" sz="2300" dirty="0" err="1" smtClean="0">
                <a:latin typeface="+mj-lt"/>
              </a:rPr>
              <a:t>Ovo</a:t>
            </a:r>
            <a:r>
              <a:rPr lang="en-US" sz="2300" dirty="0" smtClean="0">
                <a:latin typeface="+mj-lt"/>
              </a:rPr>
              <a:t> je </a:t>
            </a:r>
            <a:r>
              <a:rPr lang="en-US" sz="2300" dirty="0" err="1" smtClean="0">
                <a:latin typeface="+mj-lt"/>
              </a:rPr>
              <a:t>prvi</a:t>
            </a:r>
            <a:r>
              <a:rPr lang="en-US" sz="2300" dirty="0" smtClean="0">
                <a:latin typeface="+mj-lt"/>
              </a:rPr>
              <a:t> put </a:t>
            </a:r>
            <a:r>
              <a:rPr lang="en-US" sz="2300" dirty="0" err="1" smtClean="0">
                <a:latin typeface="+mj-lt"/>
              </a:rPr>
              <a:t>da</a:t>
            </a:r>
            <a:r>
              <a:rPr lang="en-US" sz="2300" dirty="0" smtClean="0">
                <a:latin typeface="+mj-lt"/>
              </a:rPr>
              <a:t> Glavni grad </a:t>
            </a:r>
            <a:r>
              <a:rPr lang="en-US" sz="2300" dirty="0" err="1" smtClean="0">
                <a:latin typeface="+mj-lt"/>
              </a:rPr>
              <a:t>organizuje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jedan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ovakav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konkurs</a:t>
            </a:r>
            <a:r>
              <a:rPr lang="en-US" sz="2300" dirty="0" smtClean="0">
                <a:latin typeface="+mj-lt"/>
              </a:rPr>
              <a:t>, a </a:t>
            </a:r>
            <a:r>
              <a:rPr lang="en-US" sz="2300" dirty="0" err="1" smtClean="0">
                <a:latin typeface="+mj-lt"/>
              </a:rPr>
              <a:t>za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njega</a:t>
            </a:r>
            <a:r>
              <a:rPr lang="en-US" sz="2300" dirty="0" smtClean="0">
                <a:latin typeface="+mj-lt"/>
              </a:rPr>
              <a:t> je </a:t>
            </a:r>
            <a:r>
              <a:rPr lang="en-US" sz="2300" dirty="0" err="1" smtClean="0">
                <a:latin typeface="+mj-lt"/>
              </a:rPr>
              <a:t>Sekretarijat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za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preduzetništvo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opredijelio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b="1" dirty="0" smtClean="0">
                <a:latin typeface="+mj-lt"/>
              </a:rPr>
              <a:t>24</a:t>
            </a:r>
            <a:r>
              <a:rPr lang="x-none" sz="2300" b="1" dirty="0" smtClean="0">
                <a:latin typeface="+mj-lt"/>
              </a:rPr>
              <a:t> </a:t>
            </a:r>
            <a:r>
              <a:rPr lang="en-US" sz="2300" b="1" dirty="0" smtClean="0">
                <a:latin typeface="+mj-lt"/>
              </a:rPr>
              <a:t>000 </a:t>
            </a:r>
            <a:r>
              <a:rPr lang="en-US" sz="2300" b="1" dirty="0" err="1" smtClean="0">
                <a:latin typeface="+mj-lt"/>
              </a:rPr>
              <a:t>eura</a:t>
            </a:r>
            <a:r>
              <a:rPr lang="en-US" sz="2300" dirty="0" smtClean="0">
                <a:latin typeface="+mj-lt"/>
              </a:rPr>
              <a:t>. </a:t>
            </a:r>
            <a:endParaRPr lang="x-none" sz="2300" dirty="0" smtClean="0">
              <a:latin typeface="+mj-lt"/>
            </a:endParaRPr>
          </a:p>
          <a:p>
            <a:pPr fontAlgn="base"/>
            <a:endParaRPr lang="en-US" sz="2300" dirty="0" smtClean="0">
              <a:latin typeface="+mj-lt"/>
            </a:endParaRPr>
          </a:p>
          <a:p>
            <a:pPr fontAlgn="base"/>
            <a:r>
              <a:rPr lang="en-US" sz="2300" dirty="0" err="1" smtClean="0">
                <a:latin typeface="+mj-lt"/>
              </a:rPr>
              <a:t>Javni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poziv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za</a:t>
            </a:r>
            <a:r>
              <a:rPr lang="en-US" sz="2300" dirty="0" smtClean="0">
                <a:latin typeface="+mj-lt"/>
              </a:rPr>
              <a:t> </a:t>
            </a:r>
            <a:r>
              <a:rPr lang="x-none" sz="2300" dirty="0" err="1" smtClean="0">
                <a:latin typeface="+mj-lt"/>
              </a:rPr>
              <a:t>k</a:t>
            </a:r>
            <a:r>
              <a:rPr lang="en-US" sz="2300" dirty="0" err="1" smtClean="0">
                <a:latin typeface="+mj-lt"/>
              </a:rPr>
              <a:t>reativne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preduzetnike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za</a:t>
            </a:r>
            <a:r>
              <a:rPr lang="en-US" sz="2300" dirty="0" smtClean="0">
                <a:latin typeface="+mj-lt"/>
              </a:rPr>
              <a:t> 2020</a:t>
            </a:r>
            <a:r>
              <a:rPr lang="x-none" sz="2300" dirty="0" smtClean="0">
                <a:latin typeface="+mj-lt"/>
              </a:rPr>
              <a:t>.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godinu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biće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raspisan</a:t>
            </a:r>
            <a:r>
              <a:rPr lang="en-US" sz="2300" dirty="0" smtClean="0">
                <a:latin typeface="+mj-lt"/>
              </a:rPr>
              <a:t> </a:t>
            </a:r>
            <a:r>
              <a:rPr lang="x-none" sz="2300" dirty="0" smtClean="0">
                <a:latin typeface="+mj-lt"/>
              </a:rPr>
              <a:t>u naredih nekoliko dana.</a:t>
            </a:r>
            <a:r>
              <a:rPr lang="en-US" sz="2300" dirty="0" smtClean="0">
                <a:latin typeface="+mj-lt"/>
              </a:rPr>
              <a:t> </a:t>
            </a:r>
            <a:r>
              <a:rPr lang="x-none" sz="2300" dirty="0" err="1" smtClean="0">
                <a:latin typeface="+mj-lt"/>
              </a:rPr>
              <a:t>Z</a:t>
            </a:r>
            <a:r>
              <a:rPr lang="en-US" sz="2300" dirty="0" smtClean="0">
                <a:latin typeface="+mj-lt"/>
              </a:rPr>
              <a:t>a </a:t>
            </a:r>
            <a:r>
              <a:rPr lang="en-US" sz="2300" dirty="0" err="1" smtClean="0">
                <a:latin typeface="+mj-lt"/>
              </a:rPr>
              <a:t>ov</a:t>
            </a:r>
            <a:r>
              <a:rPr lang="x-none" sz="2300" dirty="0" smtClean="0">
                <a:latin typeface="+mj-lt"/>
              </a:rPr>
              <a:t>aj</a:t>
            </a:r>
            <a:r>
              <a:rPr lang="en-US" sz="2300" dirty="0" smtClean="0">
                <a:latin typeface="+mj-lt"/>
              </a:rPr>
              <a:t> </a:t>
            </a:r>
            <a:r>
              <a:rPr lang="x-none" sz="2300" dirty="0" smtClean="0">
                <a:latin typeface="+mj-lt"/>
              </a:rPr>
              <a:t>konkurs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planirana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su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sredstva</a:t>
            </a:r>
            <a:r>
              <a:rPr lang="en-US" sz="2300" dirty="0" smtClean="0">
                <a:latin typeface="+mj-lt"/>
              </a:rPr>
              <a:t> u </a:t>
            </a:r>
            <a:r>
              <a:rPr lang="en-US" sz="2300" dirty="0" err="1" smtClean="0">
                <a:latin typeface="+mj-lt"/>
              </a:rPr>
              <a:t>iznosu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od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b="1" dirty="0" smtClean="0">
                <a:latin typeface="+mj-lt"/>
              </a:rPr>
              <a:t>30.000</a:t>
            </a:r>
            <a:r>
              <a:rPr lang="x-none" sz="2300" b="1" dirty="0" smtClean="0">
                <a:latin typeface="+mj-lt"/>
              </a:rPr>
              <a:t> eura</a:t>
            </a:r>
            <a:r>
              <a:rPr lang="x-none" sz="2300" dirty="0" smtClean="0">
                <a:latin typeface="+mj-lt"/>
              </a:rPr>
              <a:t>.</a:t>
            </a:r>
            <a:r>
              <a:rPr lang="en-US" sz="2300" dirty="0" smtClean="0">
                <a:latin typeface="+mj-lt"/>
              </a:rPr>
              <a:t>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x-none" sz="3400" b="1" dirty="0" smtClean="0"/>
              <a:t>Podrška ženskom preduzetništvu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Glavni grad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razvoj</a:t>
            </a:r>
            <a:r>
              <a:rPr lang="en-US" sz="2400" dirty="0" smtClean="0"/>
              <a:t> </a:t>
            </a:r>
            <a:r>
              <a:rPr lang="en-US" sz="2400" dirty="0" err="1" smtClean="0"/>
              <a:t>ženskog</a:t>
            </a:r>
            <a:r>
              <a:rPr lang="en-US" sz="2400" dirty="0" smtClean="0"/>
              <a:t> </a:t>
            </a:r>
            <a:r>
              <a:rPr lang="en-US" sz="2400" dirty="0" err="1" smtClean="0"/>
              <a:t>preduzetništva</a:t>
            </a:r>
            <a:r>
              <a:rPr lang="en-US" sz="2400" dirty="0" smtClean="0"/>
              <a:t> </a:t>
            </a:r>
            <a:r>
              <a:rPr lang="en-US" sz="2400" dirty="0" err="1" smtClean="0"/>
              <a:t>gleda</a:t>
            </a:r>
            <a:r>
              <a:rPr lang="en-US" sz="2400" dirty="0" smtClean="0"/>
              <a:t> </a:t>
            </a:r>
            <a:r>
              <a:rPr lang="en-US" sz="2400" dirty="0" err="1" smtClean="0"/>
              <a:t>kao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siguran</a:t>
            </a:r>
            <a:r>
              <a:rPr lang="en-US" sz="2400" dirty="0" smtClean="0"/>
              <a:t> put ka </a:t>
            </a:r>
            <a:r>
              <a:rPr lang="en-US" sz="2400" dirty="0" err="1" smtClean="0"/>
              <a:t>sticanju</a:t>
            </a:r>
            <a:r>
              <a:rPr lang="en-US" sz="2400" dirty="0" smtClean="0"/>
              <a:t> </a:t>
            </a:r>
            <a:r>
              <a:rPr lang="en-US" sz="2400" dirty="0" err="1" smtClean="0"/>
              <a:t>ekonomske</a:t>
            </a:r>
            <a:r>
              <a:rPr lang="en-US" sz="2400" dirty="0" smtClean="0"/>
              <a:t> </a:t>
            </a:r>
            <a:r>
              <a:rPr lang="en-US" sz="2400" dirty="0" err="1" smtClean="0"/>
              <a:t>sigurnosti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nezavisnosti</a:t>
            </a:r>
            <a:r>
              <a:rPr lang="en-US" sz="2400" dirty="0" smtClean="0"/>
              <a:t> </a:t>
            </a:r>
            <a:r>
              <a:rPr lang="en-US" sz="2400" dirty="0" err="1" smtClean="0"/>
              <a:t>žene</a:t>
            </a:r>
            <a:r>
              <a:rPr lang="en-US" sz="2400" dirty="0" smtClean="0"/>
              <a:t>, </a:t>
            </a:r>
            <a:r>
              <a:rPr lang="en-US" sz="2400" dirty="0" err="1" smtClean="0"/>
              <a:t>ali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jednom</a:t>
            </a:r>
            <a:r>
              <a:rPr lang="en-US" sz="2400" dirty="0" smtClean="0"/>
              <a:t> </a:t>
            </a:r>
            <a:r>
              <a:rPr lang="en-US" sz="2400" dirty="0" err="1" smtClean="0"/>
              <a:t>od</a:t>
            </a:r>
            <a:r>
              <a:rPr lang="en-US" sz="2400" dirty="0" smtClean="0"/>
              <a:t> </a:t>
            </a:r>
            <a:r>
              <a:rPr lang="en-US" sz="2400" dirty="0" err="1" smtClean="0"/>
              <a:t>načina</a:t>
            </a:r>
            <a:r>
              <a:rPr lang="en-US" sz="2400" dirty="0" smtClean="0"/>
              <a:t> </a:t>
            </a:r>
            <a:r>
              <a:rPr lang="en-US" sz="2400" dirty="0" err="1" smtClean="0"/>
              <a:t>rješavanja</a:t>
            </a:r>
            <a:r>
              <a:rPr lang="en-US" sz="2400" dirty="0" smtClean="0"/>
              <a:t> </a:t>
            </a:r>
            <a:r>
              <a:rPr lang="en-US" sz="2400" dirty="0" err="1" smtClean="0"/>
              <a:t>problema</a:t>
            </a:r>
            <a:r>
              <a:rPr lang="en-US" sz="2400" dirty="0" smtClean="0"/>
              <a:t> </a:t>
            </a:r>
            <a:r>
              <a:rPr lang="en-US" sz="2400" dirty="0" err="1" smtClean="0"/>
              <a:t>nezaposlenosti</a:t>
            </a:r>
            <a:r>
              <a:rPr lang="en-US" sz="2400" dirty="0" smtClean="0"/>
              <a:t>.</a:t>
            </a:r>
            <a:endParaRPr lang="x-none" sz="2400" dirty="0" smtClean="0"/>
          </a:p>
          <a:p>
            <a:r>
              <a:rPr lang="x-none" sz="2400" dirty="0" smtClean="0"/>
              <a:t>Prvi </a:t>
            </a:r>
            <a:r>
              <a:rPr lang="en-US" sz="2400" dirty="0" err="1" smtClean="0"/>
              <a:t>Javni</a:t>
            </a:r>
            <a:r>
              <a:rPr lang="en-US" sz="2400" dirty="0" smtClean="0"/>
              <a:t> </a:t>
            </a:r>
            <a:r>
              <a:rPr lang="en-US" sz="2400" dirty="0" err="1" smtClean="0"/>
              <a:t>poziv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raspodjelu</a:t>
            </a:r>
            <a:r>
              <a:rPr lang="en-US" sz="2400" dirty="0" smtClean="0"/>
              <a:t> </a:t>
            </a:r>
            <a:r>
              <a:rPr lang="en-US" sz="2400" dirty="0" err="1" smtClean="0"/>
              <a:t>sredstava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podršku</a:t>
            </a:r>
            <a:r>
              <a:rPr lang="en-US" sz="2400" dirty="0" smtClean="0"/>
              <a:t> </a:t>
            </a:r>
            <a:r>
              <a:rPr lang="en-US" sz="2400" dirty="0" err="1" smtClean="0"/>
              <a:t>ženskom</a:t>
            </a:r>
            <a:r>
              <a:rPr lang="en-US" sz="2400" dirty="0" smtClean="0"/>
              <a:t> </a:t>
            </a:r>
            <a:r>
              <a:rPr lang="en-US" sz="2400" dirty="0" err="1" smtClean="0"/>
              <a:t>preduzetništv</a:t>
            </a:r>
            <a:r>
              <a:rPr lang="x-none" sz="2400" dirty="0" smtClean="0"/>
              <a:t>u, Glavni grad je raspisao</a:t>
            </a:r>
            <a:r>
              <a:rPr lang="en-US" sz="2400" dirty="0" smtClean="0"/>
              <a:t> u </a:t>
            </a:r>
            <a:r>
              <a:rPr lang="en-US" sz="2400" dirty="0" err="1" smtClean="0"/>
              <a:t>novembru</a:t>
            </a:r>
            <a:r>
              <a:rPr lang="en-US" sz="2400" dirty="0" smtClean="0"/>
              <a:t> 2019.</a:t>
            </a:r>
            <a:r>
              <a:rPr lang="x-none" sz="2400" dirty="0" smtClean="0"/>
              <a:t> </a:t>
            </a:r>
            <a:r>
              <a:rPr lang="x-none" sz="2400" smtClean="0"/>
              <a:t>godine</a:t>
            </a:r>
            <a:r>
              <a:rPr lang="en-US" sz="2400" dirty="0" smtClean="0"/>
              <a:t>.</a:t>
            </a:r>
            <a:endParaRPr lang="x-none" sz="2400" dirty="0" smtClean="0"/>
          </a:p>
          <a:p>
            <a:r>
              <a:rPr lang="x-none" sz="2400" dirty="0" smtClean="0"/>
              <a:t>Bila su opedijeljena sredstva u iznosu </a:t>
            </a:r>
            <a:r>
              <a:rPr lang="x-none" sz="2400" smtClean="0"/>
              <a:t>od </a:t>
            </a:r>
            <a:r>
              <a:rPr lang="en-US" sz="2400" b="1" dirty="0" smtClean="0"/>
              <a:t>20</a:t>
            </a:r>
            <a:r>
              <a:rPr lang="x-none" sz="2400" b="1" dirty="0" smtClean="0"/>
              <a:t> </a:t>
            </a:r>
            <a:r>
              <a:rPr lang="en-US" sz="2400" b="1" dirty="0" smtClean="0"/>
              <a:t>000</a:t>
            </a:r>
            <a:r>
              <a:rPr lang="x-none" sz="2400" b="1" smtClean="0"/>
              <a:t> </a:t>
            </a:r>
            <a:r>
              <a:rPr lang="en-US" sz="2400" b="1" dirty="0" smtClean="0"/>
              <a:t>e</a:t>
            </a:r>
            <a:r>
              <a:rPr lang="x-none" sz="2400" b="1" dirty="0" smtClean="0"/>
              <a:t>ura</a:t>
            </a:r>
            <a:r>
              <a:rPr lang="en-US" sz="2400" dirty="0" smtClean="0"/>
              <a:t>. </a:t>
            </a:r>
            <a:endParaRPr lang="x-none" sz="2400" dirty="0" smtClean="0"/>
          </a:p>
          <a:p>
            <a:r>
              <a:rPr lang="en-US" sz="2400" u="sng" dirty="0" err="1" smtClean="0"/>
              <a:t>Od</a:t>
            </a:r>
            <a:r>
              <a:rPr lang="en-US" sz="2400" u="sng" dirty="0" smtClean="0"/>
              <a:t> </a:t>
            </a:r>
            <a:r>
              <a:rPr lang="x-none" sz="2400" u="sng" dirty="0" smtClean="0"/>
              <a:t>ukupno </a:t>
            </a:r>
            <a:r>
              <a:rPr lang="en-US" sz="2400" u="sng" dirty="0" smtClean="0"/>
              <a:t>33 </a:t>
            </a:r>
            <a:r>
              <a:rPr lang="x-none" sz="2400" u="sng" dirty="0" smtClean="0"/>
              <a:t>pristigle prijave, njih 8 je ostvarilo bespovratnu podršku.</a:t>
            </a:r>
          </a:p>
          <a:p>
            <a:r>
              <a:rPr lang="en-US" sz="2400" dirty="0" err="1" smtClean="0"/>
              <a:t>Budžetom</a:t>
            </a:r>
            <a:r>
              <a:rPr lang="en-US" sz="2400" dirty="0" smtClean="0"/>
              <a:t> </a:t>
            </a:r>
            <a:r>
              <a:rPr lang="en-US" sz="2400" dirty="0" err="1" smtClean="0"/>
              <a:t>Glavnog</a:t>
            </a:r>
            <a:r>
              <a:rPr lang="en-US" sz="2400" dirty="0" smtClean="0"/>
              <a:t> </a:t>
            </a:r>
            <a:r>
              <a:rPr lang="en-US" sz="2400" dirty="0" err="1" smtClean="0"/>
              <a:t>grada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2020. </a:t>
            </a:r>
            <a:r>
              <a:rPr lang="en-US" sz="2400" dirty="0" err="1" smtClean="0"/>
              <a:t>godinu</a:t>
            </a:r>
            <a:r>
              <a:rPr lang="en-US" sz="2400" dirty="0" smtClean="0"/>
              <a:t> </a:t>
            </a:r>
            <a:r>
              <a:rPr lang="en-US" sz="2400" dirty="0" err="1" smtClean="0"/>
              <a:t>opredijeljena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sredstva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podršku</a:t>
            </a:r>
            <a:r>
              <a:rPr lang="en-US" sz="2400" dirty="0" smtClean="0"/>
              <a:t> </a:t>
            </a:r>
            <a:r>
              <a:rPr lang="en-US" sz="2400" dirty="0" err="1" smtClean="0"/>
              <a:t>ženskom</a:t>
            </a:r>
            <a:r>
              <a:rPr lang="en-US" sz="2400" dirty="0" smtClean="0"/>
              <a:t> </a:t>
            </a:r>
            <a:r>
              <a:rPr lang="en-US" sz="2400" dirty="0" err="1" smtClean="0"/>
              <a:t>preduzetništvu</a:t>
            </a:r>
            <a:r>
              <a:rPr lang="en-US" sz="2400" dirty="0" smtClean="0"/>
              <a:t> u </a:t>
            </a:r>
            <a:r>
              <a:rPr lang="en-US" sz="2400" dirty="0" err="1" smtClean="0"/>
              <a:t>iznosu</a:t>
            </a:r>
            <a:r>
              <a:rPr lang="en-US" sz="2400" dirty="0" smtClean="0"/>
              <a:t> 20</a:t>
            </a:r>
            <a:r>
              <a:rPr lang="x-none" sz="2400" dirty="0" smtClean="0"/>
              <a:t> </a:t>
            </a:r>
            <a:r>
              <a:rPr lang="en-US" sz="2400" dirty="0" smtClean="0"/>
              <a:t>000 </a:t>
            </a:r>
            <a:r>
              <a:rPr lang="en-US" sz="2400" dirty="0" err="1" smtClean="0"/>
              <a:t>eura</a:t>
            </a:r>
            <a:r>
              <a:rPr lang="en-US" sz="2400" dirty="0" smtClean="0"/>
              <a:t>. </a:t>
            </a:r>
            <a:endParaRPr lang="x-none" sz="2400" dirty="0" smtClean="0"/>
          </a:p>
          <a:p>
            <a:r>
              <a:rPr lang="en-US" sz="2400" dirty="0" err="1" smtClean="0"/>
              <a:t>Javni</a:t>
            </a:r>
            <a:r>
              <a:rPr lang="en-US" sz="2400" dirty="0" smtClean="0"/>
              <a:t> </a:t>
            </a:r>
            <a:r>
              <a:rPr lang="en-US" sz="2400" dirty="0" err="1" smtClean="0"/>
              <a:t>poziv</a:t>
            </a:r>
            <a:r>
              <a:rPr lang="x-none" sz="2400" dirty="0" smtClean="0"/>
              <a:t> za 2020. godinu je bio raspisan u aprilu mjesecu</a:t>
            </a:r>
            <a:r>
              <a:rPr lang="en-US" sz="2400" dirty="0" smtClean="0"/>
              <a:t> </a:t>
            </a:r>
            <a:r>
              <a:rPr lang="x-none" sz="2400" dirty="0" smtClean="0"/>
              <a:t>i ovim putem je </a:t>
            </a:r>
            <a:r>
              <a:rPr lang="x-none" sz="2400" u="sng" dirty="0" smtClean="0"/>
              <a:t>12 </a:t>
            </a:r>
            <a:r>
              <a:rPr lang="en-US" sz="2400" u="sng" dirty="0" err="1" smtClean="0"/>
              <a:t>preduzetnica</a:t>
            </a:r>
            <a:r>
              <a:rPr lang="en-US" sz="2400" dirty="0" smtClean="0"/>
              <a:t> </a:t>
            </a:r>
            <a:r>
              <a:rPr lang="en-US" sz="2400" dirty="0" err="1" smtClean="0"/>
              <a:t>dobilo</a:t>
            </a:r>
            <a:r>
              <a:rPr lang="en-US" sz="2400" dirty="0" smtClean="0"/>
              <a:t> </a:t>
            </a:r>
            <a:r>
              <a:rPr lang="en-US" sz="2400" dirty="0" err="1" smtClean="0"/>
              <a:t>bespovratna</a:t>
            </a:r>
            <a:r>
              <a:rPr lang="en-US" sz="2400" dirty="0" smtClean="0"/>
              <a:t> </a:t>
            </a:r>
            <a:r>
              <a:rPr lang="en-US" sz="2400" dirty="0" err="1" smtClean="0"/>
              <a:t>sred</a:t>
            </a:r>
            <a:r>
              <a:rPr lang="x-none" sz="2400" dirty="0" smtClean="0"/>
              <a:t>s</a:t>
            </a:r>
            <a:r>
              <a:rPr lang="en-US" sz="2400" dirty="0" err="1" smtClean="0"/>
              <a:t>tva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 </a:t>
            </a:r>
            <a:r>
              <a:rPr lang="en-US" sz="2400" dirty="0" err="1" smtClean="0"/>
              <a:t>podršku</a:t>
            </a:r>
            <a:r>
              <a:rPr lang="en-US" sz="2400" dirty="0" smtClean="0"/>
              <a:t> </a:t>
            </a:r>
            <a:r>
              <a:rPr lang="en-US" sz="2400" dirty="0" err="1" smtClean="0"/>
              <a:t>njihovih</a:t>
            </a:r>
            <a:r>
              <a:rPr lang="en-US" sz="2400" dirty="0" smtClean="0"/>
              <a:t> </a:t>
            </a:r>
            <a:r>
              <a:rPr lang="en-US" sz="2400" dirty="0" err="1" smtClean="0"/>
              <a:t>biznis</a:t>
            </a:r>
            <a:r>
              <a:rPr lang="en-US" sz="2400" dirty="0" smtClean="0"/>
              <a:t> </a:t>
            </a:r>
            <a:r>
              <a:rPr lang="en-US" sz="2400" dirty="0" err="1" smtClean="0"/>
              <a:t>ideja</a:t>
            </a:r>
            <a:r>
              <a:rPr lang="en-US" sz="2400" dirty="0" smtClean="0"/>
              <a:t>.</a:t>
            </a:r>
          </a:p>
          <a:p>
            <a:r>
              <a:rPr lang="en-US" sz="2400" b="1" dirty="0" err="1" smtClean="0"/>
              <a:t>Rebalansom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Budžeta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opredjeljeno</a:t>
            </a:r>
            <a:r>
              <a:rPr lang="en-US" sz="2400" b="1" dirty="0" smtClean="0"/>
              <a:t> je </a:t>
            </a:r>
            <a:r>
              <a:rPr lang="en-US" sz="2400" b="1" dirty="0" err="1" smtClean="0"/>
              <a:t>još</a:t>
            </a:r>
            <a:r>
              <a:rPr lang="en-US" sz="2400" b="1" dirty="0" smtClean="0"/>
              <a:t> 20</a:t>
            </a:r>
            <a:r>
              <a:rPr lang="x-none" sz="2400" b="1" dirty="0" smtClean="0"/>
              <a:t> </a:t>
            </a:r>
            <a:r>
              <a:rPr lang="en-US" sz="2400" b="1" dirty="0" smtClean="0"/>
              <a:t>000</a:t>
            </a:r>
            <a:r>
              <a:rPr lang="x-none" sz="2400" b="1" smtClean="0"/>
              <a:t> </a:t>
            </a:r>
            <a:r>
              <a:rPr lang="x-none" sz="2400" b="1" dirty="0" smtClean="0"/>
              <a:t>eura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koje</a:t>
            </a:r>
            <a:r>
              <a:rPr lang="en-US" sz="2400" b="1" dirty="0" smtClean="0"/>
              <a:t> je </a:t>
            </a:r>
            <a:r>
              <a:rPr lang="en-US" sz="2400" b="1" dirty="0" err="1" smtClean="0"/>
              <a:t>raspisan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javni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poziv</a:t>
            </a:r>
            <a:r>
              <a:rPr lang="en-US" sz="2400" b="1" dirty="0" smtClean="0"/>
              <a:t> 18.09.202</a:t>
            </a:r>
            <a:r>
              <a:rPr lang="x-none" sz="2400" b="1" dirty="0" smtClean="0"/>
              <a:t>0</a:t>
            </a:r>
            <a:r>
              <a:rPr lang="en-US" sz="2400" b="1" dirty="0" smtClean="0"/>
              <a:t>.</a:t>
            </a:r>
            <a:r>
              <a:rPr lang="x-none" sz="2400" b="1" dirty="0" smtClean="0"/>
              <a:t>, a </a:t>
            </a:r>
            <a:r>
              <a:rPr lang="en-US" sz="2400" b="1" dirty="0" err="1" smtClean="0"/>
              <a:t>koji</a:t>
            </a:r>
            <a:r>
              <a:rPr lang="en-US" sz="2400" b="1" dirty="0" smtClean="0"/>
              <a:t> se </a:t>
            </a:r>
            <a:r>
              <a:rPr lang="en-US" sz="2400" b="1" dirty="0" err="1" smtClean="0"/>
              <a:t>završava</a:t>
            </a:r>
            <a:r>
              <a:rPr lang="en-US" sz="2400" b="1" dirty="0" smtClean="0"/>
              <a:t> 2.11.2020.</a:t>
            </a:r>
            <a:r>
              <a:rPr lang="x-none" sz="2400" b="1" dirty="0" smtClean="0"/>
              <a:t> </a:t>
            </a:r>
            <a:r>
              <a:rPr lang="en-US" sz="2400" b="1" dirty="0" smtClean="0"/>
              <a:t>g</a:t>
            </a:r>
            <a:r>
              <a:rPr lang="x-none" sz="2400" b="1" dirty="0" smtClean="0"/>
              <a:t>odine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sz="3400" b="1" dirty="0" smtClean="0"/>
              <a:t>P</a:t>
            </a:r>
            <a:r>
              <a:rPr lang="en-US" sz="3400" b="1" dirty="0" err="1" smtClean="0"/>
              <a:t>odršk</a:t>
            </a:r>
            <a:r>
              <a:rPr lang="x-none" sz="3400" b="1" dirty="0" smtClean="0"/>
              <a:t>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biznis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idejama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na</a:t>
            </a:r>
            <a:r>
              <a:rPr lang="en-US" sz="3400" b="1" dirty="0" smtClean="0"/>
              <a:t> p</a:t>
            </a:r>
            <a:r>
              <a:rPr lang="x-none" sz="3400" b="1" dirty="0" smtClean="0"/>
              <a:t>odručju </a:t>
            </a:r>
            <a:r>
              <a:rPr lang="en-US" sz="3400" b="1" dirty="0" err="1" smtClean="0"/>
              <a:t>gradskog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naselja</a:t>
            </a:r>
            <a:r>
              <a:rPr lang="en-US" sz="3400" b="1" dirty="0" smtClean="0"/>
              <a:t> </a:t>
            </a:r>
            <a:r>
              <a:rPr lang="x-none" sz="3400" b="1" dirty="0" smtClean="0"/>
              <a:t>St</a:t>
            </a:r>
            <a:r>
              <a:rPr lang="en-US" sz="3400" b="1" dirty="0" err="1" smtClean="0"/>
              <a:t>ara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Varoš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x-none" dirty="0" smtClean="0"/>
              <a:t>Za </a:t>
            </a:r>
            <a:r>
              <a:rPr lang="en-US" dirty="0" err="1" smtClean="0"/>
              <a:t>realizaciju</a:t>
            </a:r>
            <a:r>
              <a:rPr lang="en-US" dirty="0" smtClean="0"/>
              <a:t> </a:t>
            </a:r>
            <a:r>
              <a:rPr lang="en-US" dirty="0" err="1" smtClean="0"/>
              <a:t>biznis</a:t>
            </a:r>
            <a:r>
              <a:rPr lang="en-US" dirty="0" smtClean="0"/>
              <a:t> </a:t>
            </a:r>
            <a:r>
              <a:rPr lang="en-US" dirty="0" err="1" smtClean="0"/>
              <a:t>ideja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u </a:t>
            </a:r>
            <a:r>
              <a:rPr lang="en-US" dirty="0" err="1" smtClean="0"/>
              <a:t>Staroj</a:t>
            </a:r>
            <a:r>
              <a:rPr lang="en-US" dirty="0" smtClean="0"/>
              <a:t> </a:t>
            </a:r>
            <a:r>
              <a:rPr lang="en-US" dirty="0" err="1" smtClean="0"/>
              <a:t>Varoši</a:t>
            </a:r>
            <a:r>
              <a:rPr lang="en-US" dirty="0" smtClean="0"/>
              <a:t> </a:t>
            </a:r>
            <a:r>
              <a:rPr lang="en-US" dirty="0" err="1" smtClean="0"/>
              <a:t>podstiče</a:t>
            </a:r>
            <a:r>
              <a:rPr lang="en-US" dirty="0" smtClean="0"/>
              <a:t> </a:t>
            </a:r>
            <a:r>
              <a:rPr lang="en-US" dirty="0" err="1" smtClean="0"/>
              <a:t>ekonomski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proizvodnja</a:t>
            </a:r>
            <a:r>
              <a:rPr lang="x-none" dirty="0" smtClean="0"/>
              <a:t>;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zanatske</a:t>
            </a:r>
            <a:r>
              <a:rPr lang="en-US" dirty="0" smtClean="0"/>
              <a:t>, </a:t>
            </a:r>
            <a:r>
              <a:rPr lang="en-US" dirty="0" err="1" smtClean="0"/>
              <a:t>ugostiteljske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trgovinske</a:t>
            </a:r>
            <a:r>
              <a:rPr lang="en-US" dirty="0" smtClean="0"/>
              <a:t> </a:t>
            </a:r>
            <a:r>
              <a:rPr lang="en-US" dirty="0" err="1" smtClean="0"/>
              <a:t>djelatnosti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turizma</a:t>
            </a:r>
            <a:r>
              <a:rPr lang="en-US" dirty="0" smtClean="0"/>
              <a:t>; </a:t>
            </a:r>
            <a:r>
              <a:rPr lang="en-US" dirty="0" err="1" smtClean="0"/>
              <a:t>očuvanje</a:t>
            </a:r>
            <a:r>
              <a:rPr lang="en-US" dirty="0" smtClean="0"/>
              <a:t> </a:t>
            </a:r>
            <a:r>
              <a:rPr lang="en-US" dirty="0" err="1" smtClean="0"/>
              <a:t>životne</a:t>
            </a:r>
            <a:r>
              <a:rPr lang="en-US" dirty="0" smtClean="0"/>
              <a:t> </a:t>
            </a:r>
            <a:r>
              <a:rPr lang="en-US" dirty="0" err="1" smtClean="0"/>
              <a:t>sredine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održivi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afirmacija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valorizacija</a:t>
            </a:r>
            <a:r>
              <a:rPr lang="en-US" dirty="0" smtClean="0"/>
              <a:t> </a:t>
            </a:r>
            <a:r>
              <a:rPr lang="en-US" dirty="0" err="1" smtClean="0"/>
              <a:t>kulturnog</a:t>
            </a:r>
            <a:r>
              <a:rPr lang="en-US" dirty="0" smtClean="0"/>
              <a:t> </a:t>
            </a:r>
            <a:r>
              <a:rPr lang="en-US" dirty="0" err="1" smtClean="0"/>
              <a:t>potencijala</a:t>
            </a:r>
            <a:r>
              <a:rPr lang="en-US" dirty="0" smtClean="0"/>
              <a:t>, </a:t>
            </a:r>
            <a:r>
              <a:rPr lang="en-US" dirty="0" err="1" smtClean="0"/>
              <a:t>tradicije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kulturne</a:t>
            </a:r>
            <a:r>
              <a:rPr lang="en-US" dirty="0" smtClean="0"/>
              <a:t> </a:t>
            </a:r>
            <a:r>
              <a:rPr lang="en-US" dirty="0" err="1" smtClean="0"/>
              <a:t>posebnosti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dijela</a:t>
            </a:r>
            <a:r>
              <a:rPr lang="en-US" dirty="0" smtClean="0"/>
              <a:t> </a:t>
            </a:r>
            <a:r>
              <a:rPr lang="en-US" dirty="0" err="1" smtClean="0"/>
              <a:t>Podgorice</a:t>
            </a:r>
            <a:r>
              <a:rPr lang="x-none" dirty="0" smtClean="0"/>
              <a:t>, b</a:t>
            </a:r>
            <a:r>
              <a:rPr lang="en-US" dirty="0" err="1" smtClean="0"/>
              <a:t>udžet</a:t>
            </a:r>
            <a:r>
              <a:rPr lang="x-none" dirty="0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Glavnog</a:t>
            </a:r>
            <a:r>
              <a:rPr lang="en-US" dirty="0" smtClean="0"/>
              <a:t> </a:t>
            </a:r>
            <a:r>
              <a:rPr lang="en-US" dirty="0" err="1" smtClean="0"/>
              <a:t>grada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2020. </a:t>
            </a:r>
            <a:r>
              <a:rPr lang="en-US" dirty="0" err="1" smtClean="0"/>
              <a:t>godinu</a:t>
            </a:r>
            <a:r>
              <a:rPr lang="en-US" dirty="0" smtClean="0"/>
              <a:t>, </a:t>
            </a:r>
            <a:r>
              <a:rPr lang="en-US" dirty="0" err="1" smtClean="0"/>
              <a:t>planirana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bespovratna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u </a:t>
            </a:r>
            <a:r>
              <a:rPr lang="en-US" dirty="0" err="1" smtClean="0"/>
              <a:t>iznosu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b="1" dirty="0" smtClean="0"/>
              <a:t>50</a:t>
            </a:r>
            <a:r>
              <a:rPr lang="x-none" b="1" dirty="0" smtClean="0"/>
              <a:t> </a:t>
            </a:r>
            <a:r>
              <a:rPr lang="en-US" b="1" dirty="0" smtClean="0"/>
              <a:t>000 </a:t>
            </a:r>
            <a:r>
              <a:rPr lang="en-US" b="1" dirty="0" err="1" smtClean="0"/>
              <a:t>eura</a:t>
            </a:r>
            <a:r>
              <a:rPr lang="en-US" dirty="0" smtClean="0"/>
              <a:t>.</a:t>
            </a:r>
            <a:endParaRPr lang="x-none" dirty="0" smtClean="0"/>
          </a:p>
          <a:p>
            <a:pPr lvl="0"/>
            <a:r>
              <a:rPr lang="en-US" dirty="0" err="1" smtClean="0"/>
              <a:t>Konkurs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podršku</a:t>
            </a:r>
            <a:r>
              <a:rPr lang="en-US" dirty="0" smtClean="0"/>
              <a:t> </a:t>
            </a:r>
            <a:r>
              <a:rPr lang="en-US" dirty="0" err="1" smtClean="0"/>
              <a:t>biznis</a:t>
            </a:r>
            <a:r>
              <a:rPr lang="en-US" dirty="0" smtClean="0"/>
              <a:t> </a:t>
            </a:r>
            <a:r>
              <a:rPr lang="en-US" dirty="0" err="1" smtClean="0"/>
              <a:t>idejama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području</a:t>
            </a:r>
            <a:r>
              <a:rPr lang="en-US" dirty="0" smtClean="0"/>
              <a:t> </a:t>
            </a:r>
            <a:r>
              <a:rPr lang="en-US" dirty="0" err="1" smtClean="0"/>
              <a:t>gradskog</a:t>
            </a:r>
            <a:r>
              <a:rPr lang="en-US" dirty="0" smtClean="0"/>
              <a:t> </a:t>
            </a:r>
            <a:r>
              <a:rPr lang="en-US" dirty="0" err="1" smtClean="0"/>
              <a:t>naselja</a:t>
            </a:r>
            <a:r>
              <a:rPr lang="en-US" dirty="0" smtClean="0"/>
              <a:t> </a:t>
            </a:r>
            <a:r>
              <a:rPr lang="en-US" dirty="0" err="1" smtClean="0"/>
              <a:t>Stara</a:t>
            </a:r>
            <a:r>
              <a:rPr lang="en-US" dirty="0" smtClean="0"/>
              <a:t> </a:t>
            </a:r>
            <a:r>
              <a:rPr lang="en-US" dirty="0" err="1" smtClean="0"/>
              <a:t>Varoš</a:t>
            </a:r>
            <a:r>
              <a:rPr lang="en-US" dirty="0" smtClean="0"/>
              <a:t> </a:t>
            </a:r>
            <a:r>
              <a:rPr lang="x-none" dirty="0" smtClean="0"/>
              <a:t>uspješno je </a:t>
            </a:r>
            <a:r>
              <a:rPr lang="en-US" dirty="0" err="1" smtClean="0"/>
              <a:t>završen</a:t>
            </a:r>
            <a:r>
              <a:rPr lang="x-none" dirty="0" smtClean="0"/>
              <a:t>, u</a:t>
            </a:r>
            <a:r>
              <a:rPr lang="en-US" dirty="0" smtClean="0"/>
              <a:t>z </a:t>
            </a:r>
            <a:r>
              <a:rPr lang="en-US" dirty="0" err="1" smtClean="0"/>
              <a:t>veliko</a:t>
            </a:r>
            <a:r>
              <a:rPr lang="en-US" dirty="0" smtClean="0"/>
              <a:t> </a:t>
            </a:r>
            <a:r>
              <a:rPr lang="en-US" dirty="0" err="1" smtClean="0"/>
              <a:t>interesovanje</a:t>
            </a:r>
            <a:r>
              <a:rPr lang="en-US" dirty="0" smtClean="0"/>
              <a:t> </a:t>
            </a:r>
            <a:r>
              <a:rPr lang="en-US" dirty="0" err="1" smtClean="0"/>
              <a:t>sugrađana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Poziv</a:t>
            </a:r>
            <a:r>
              <a:rPr lang="en-US" dirty="0" smtClean="0"/>
              <a:t> je bio </a:t>
            </a:r>
            <a:r>
              <a:rPr lang="en-US" dirty="0" err="1" smtClean="0"/>
              <a:t>otvoren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sva</a:t>
            </a:r>
            <a:r>
              <a:rPr lang="en-US" dirty="0" smtClean="0"/>
              <a:t> </a:t>
            </a:r>
            <a:r>
              <a:rPr lang="en-US" dirty="0" err="1" smtClean="0"/>
              <a:t>fizička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pravna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prebivalištem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sjedištem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teritoriji</a:t>
            </a:r>
            <a:r>
              <a:rPr lang="en-US" dirty="0" smtClean="0"/>
              <a:t> </a:t>
            </a:r>
            <a:r>
              <a:rPr lang="en-US" dirty="0" err="1" smtClean="0"/>
              <a:t>Podgorice</a:t>
            </a:r>
            <a:r>
              <a:rPr lang="en-US" dirty="0" smtClean="0"/>
              <a:t>, </a:t>
            </a:r>
            <a:r>
              <a:rPr lang="x-none" dirty="0" smtClean="0"/>
              <a:t>a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svoj</a:t>
            </a:r>
            <a:r>
              <a:rPr lang="en-US" dirty="0" smtClean="0"/>
              <a:t> </a:t>
            </a:r>
            <a:r>
              <a:rPr lang="en-US" dirty="0" err="1" smtClean="0"/>
              <a:t>biznis</a:t>
            </a:r>
            <a:r>
              <a:rPr lang="en-US" dirty="0" smtClean="0"/>
              <a:t> </a:t>
            </a:r>
            <a:r>
              <a:rPr lang="en-US" dirty="0" err="1" smtClean="0"/>
              <a:t>žele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započnu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razvijaju</a:t>
            </a:r>
            <a:r>
              <a:rPr lang="en-US" dirty="0" smtClean="0"/>
              <a:t> u </a:t>
            </a:r>
            <a:r>
              <a:rPr lang="en-US" dirty="0" err="1" smtClean="0"/>
              <a:t>Staroj</a:t>
            </a:r>
            <a:r>
              <a:rPr lang="en-US" dirty="0" smtClean="0"/>
              <a:t> </a:t>
            </a:r>
            <a:r>
              <a:rPr lang="en-US" dirty="0" err="1" smtClean="0"/>
              <a:t>Varoši</a:t>
            </a:r>
            <a:r>
              <a:rPr lang="en-US" dirty="0" smtClean="0"/>
              <a:t>. </a:t>
            </a:r>
            <a:endParaRPr lang="x-none" dirty="0" smtClean="0"/>
          </a:p>
          <a:p>
            <a:r>
              <a:rPr lang="x-none" dirty="0" smtClean="0"/>
              <a:t>U toku je analiza pristiglih biznis ideja, kojih je ukupno </a:t>
            </a:r>
            <a:r>
              <a:rPr lang="x-none" b="1" dirty="0" smtClean="0"/>
              <a:t>25</a:t>
            </a:r>
            <a:r>
              <a:rPr lang="en-US" dirty="0" smtClean="0"/>
              <a:t>. </a:t>
            </a:r>
            <a:endParaRPr lang="x-none" dirty="0" smtClean="0"/>
          </a:p>
          <a:p>
            <a:r>
              <a:rPr lang="sr-Latn-CS" u="sng" dirty="0" smtClean="0"/>
              <a:t>Dobitnik je dužan da angažuje minimum jednog novozapošljenog i da svoju biznis ideju sprovodi minimum godinu dana od dana dobijanja sredstava.</a:t>
            </a:r>
            <a:endParaRPr lang="en-US" u="sng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3400" b="1" dirty="0" smtClean="0"/>
              <a:t>Krediti za stimulisanje preduzetništva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U </a:t>
            </a:r>
            <a:r>
              <a:rPr lang="en-US" sz="2400" dirty="0" err="1" smtClean="0"/>
              <a:t>cilju</a:t>
            </a:r>
            <a:r>
              <a:rPr lang="en-US" sz="2400" dirty="0" smtClean="0"/>
              <a:t> </a:t>
            </a:r>
            <a:r>
              <a:rPr lang="en-US" sz="2400" dirty="0" err="1" smtClean="0"/>
              <a:t>stimulisanja</a:t>
            </a:r>
            <a:r>
              <a:rPr lang="en-US" sz="2400" dirty="0" smtClean="0"/>
              <a:t> </a:t>
            </a:r>
            <a:r>
              <a:rPr lang="en-US" sz="2400" dirty="0" err="1" smtClean="0"/>
              <a:t>preduzetništva</a:t>
            </a:r>
            <a:r>
              <a:rPr lang="en-US" sz="2400" dirty="0" smtClean="0"/>
              <a:t> </a:t>
            </a:r>
            <a:r>
              <a:rPr lang="x-none" sz="2400" dirty="0" smtClean="0"/>
              <a:t>kreditiranjem, </a:t>
            </a:r>
            <a:r>
              <a:rPr lang="en-US" sz="2400" dirty="0" smtClean="0"/>
              <a:t>u </a:t>
            </a:r>
            <a:r>
              <a:rPr lang="en-US" sz="2400" dirty="0" err="1" smtClean="0"/>
              <a:t>ju</a:t>
            </a:r>
            <a:r>
              <a:rPr lang="x-none" sz="2400" dirty="0" smtClean="0"/>
              <a:t>l</a:t>
            </a:r>
            <a:r>
              <a:rPr lang="en-US" sz="2400" dirty="0" smtClean="0"/>
              <a:t>u 2020. </a:t>
            </a:r>
            <a:r>
              <a:rPr lang="en-US" sz="2400" dirty="0" err="1" smtClean="0"/>
              <a:t>godine</a:t>
            </a:r>
            <a:r>
              <a:rPr lang="en-US" sz="2400" dirty="0" smtClean="0"/>
              <a:t>, </a:t>
            </a:r>
            <a:r>
              <a:rPr lang="en-US" sz="2400" dirty="0" err="1" smtClean="0"/>
              <a:t>raspisan</a:t>
            </a:r>
            <a:r>
              <a:rPr lang="en-US" sz="2400" dirty="0" smtClean="0"/>
              <a:t> je </a:t>
            </a:r>
            <a:r>
              <a:rPr lang="en-US" sz="2400" b="1" dirty="0" err="1" smtClean="0"/>
              <a:t>Konkurs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dodjelu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kredita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stimulisanje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preduzetništva</a:t>
            </a:r>
            <a:r>
              <a:rPr lang="en-US" sz="2400" dirty="0" smtClean="0"/>
              <a:t>. </a:t>
            </a:r>
            <a:endParaRPr lang="x-none" sz="2400" dirty="0" smtClean="0"/>
          </a:p>
          <a:p>
            <a:pPr>
              <a:buNone/>
            </a:pPr>
            <a:endParaRPr lang="x-none" sz="2400" dirty="0" smtClean="0"/>
          </a:p>
          <a:p>
            <a:r>
              <a:rPr lang="en-US" sz="2400" dirty="0" err="1" smtClean="0"/>
              <a:t>Opredijeljena</a:t>
            </a:r>
            <a:r>
              <a:rPr lang="en-US" sz="2400" dirty="0" smtClean="0"/>
              <a:t> </a:t>
            </a:r>
            <a:r>
              <a:rPr lang="en-US" sz="2400" dirty="0" err="1" smtClean="0"/>
              <a:t>sredstva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ovu</a:t>
            </a:r>
            <a:r>
              <a:rPr lang="en-US" sz="2400" dirty="0" smtClean="0"/>
              <a:t> </a:t>
            </a:r>
            <a:r>
              <a:rPr lang="en-US" sz="2400" dirty="0" err="1" smtClean="0"/>
              <a:t>kreditnu</a:t>
            </a:r>
            <a:r>
              <a:rPr lang="en-US" sz="2400" dirty="0" smtClean="0"/>
              <a:t> </a:t>
            </a:r>
            <a:r>
              <a:rPr lang="en-US" sz="2400" dirty="0" err="1" smtClean="0"/>
              <a:t>liniju</a:t>
            </a:r>
            <a:r>
              <a:rPr lang="en-US" sz="2400" dirty="0" smtClean="0"/>
              <a:t> </a:t>
            </a:r>
            <a:r>
              <a:rPr lang="en-US" sz="2400" dirty="0" err="1" smtClean="0"/>
              <a:t>iznosila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b="1" dirty="0" smtClean="0"/>
              <a:t> 30.000 </a:t>
            </a:r>
            <a:r>
              <a:rPr lang="en-US" sz="2400" dirty="0" err="1" smtClean="0"/>
              <a:t>eura</a:t>
            </a:r>
            <a:r>
              <a:rPr lang="sr-Latn-C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Rebalasom</a:t>
            </a:r>
            <a:r>
              <a:rPr lang="en-US" sz="2400" dirty="0" smtClean="0"/>
              <a:t> je </a:t>
            </a:r>
            <a:r>
              <a:rPr lang="en-US" sz="2400" dirty="0" err="1" smtClean="0"/>
              <a:t>predvi</a:t>
            </a:r>
            <a:r>
              <a:rPr lang="x-none" sz="2400" dirty="0" smtClean="0"/>
              <a:t>đ</a:t>
            </a:r>
            <a:r>
              <a:rPr lang="en-US" sz="2400" dirty="0" err="1" smtClean="0"/>
              <a:t>eno</a:t>
            </a:r>
            <a:r>
              <a:rPr lang="en-US" sz="2400" dirty="0" smtClean="0"/>
              <a:t> </a:t>
            </a:r>
            <a:r>
              <a:rPr lang="en-US" sz="2400" dirty="0" err="1" smtClean="0"/>
              <a:t>još</a:t>
            </a:r>
            <a:r>
              <a:rPr lang="en-US" sz="2400" dirty="0" smtClean="0"/>
              <a:t> </a:t>
            </a:r>
            <a:r>
              <a:rPr lang="en-US" sz="2400" b="1" dirty="0" smtClean="0"/>
              <a:t>60.000</a:t>
            </a:r>
            <a:r>
              <a:rPr lang="x-none" sz="2400" dirty="0" smtClean="0"/>
              <a:t> </a:t>
            </a:r>
            <a:r>
              <a:rPr lang="en-US" sz="2400" dirty="0" smtClean="0"/>
              <a:t>e</a:t>
            </a:r>
            <a:r>
              <a:rPr lang="x-none" sz="2400" dirty="0" smtClean="0"/>
              <a:t>ura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kredite</a:t>
            </a:r>
            <a:r>
              <a:rPr lang="en-US" sz="2400" dirty="0" smtClean="0"/>
              <a:t> </a:t>
            </a:r>
            <a:r>
              <a:rPr lang="x-none" sz="2400" dirty="0" smtClean="0"/>
              <a:t>u </a:t>
            </a:r>
            <a:r>
              <a:rPr lang="x-none" sz="2400" smtClean="0"/>
              <a:t>preduzetništvu</a:t>
            </a:r>
            <a:r>
              <a:rPr lang="en-US" sz="2400" dirty="0" smtClean="0"/>
              <a:t>.</a:t>
            </a:r>
            <a:endParaRPr lang="x-none" sz="2400" dirty="0" smtClean="0"/>
          </a:p>
          <a:p>
            <a:pPr>
              <a:buNone/>
            </a:pPr>
            <a:endParaRPr lang="en-US" sz="2400" dirty="0" smtClean="0"/>
          </a:p>
          <a:p>
            <a:pPr lvl="0" fontAlgn="base"/>
            <a:r>
              <a:rPr lang="en-US" sz="2400" dirty="0" err="1" smtClean="0"/>
              <a:t>Jedna</a:t>
            </a:r>
            <a:r>
              <a:rPr lang="en-US" sz="2400" dirty="0" smtClean="0"/>
              <a:t> </a:t>
            </a:r>
            <a:r>
              <a:rPr lang="en-US" sz="2400" dirty="0" err="1" smtClean="0"/>
              <a:t>od</a:t>
            </a:r>
            <a:r>
              <a:rPr lang="en-US" sz="2400" dirty="0" smtClean="0"/>
              <a:t> </a:t>
            </a:r>
            <a:r>
              <a:rPr lang="en-US" sz="2400" dirty="0" err="1" smtClean="0"/>
              <a:t>mjera</a:t>
            </a:r>
            <a:r>
              <a:rPr lang="en-US" sz="2400" dirty="0" smtClean="0"/>
              <a:t> </a:t>
            </a:r>
            <a:r>
              <a:rPr lang="en-US" sz="2400" dirty="0" err="1" smtClean="0"/>
              <a:t>koju</a:t>
            </a:r>
            <a:r>
              <a:rPr lang="en-US" sz="2400" dirty="0" smtClean="0"/>
              <a:t> </a:t>
            </a:r>
            <a:r>
              <a:rPr lang="en-US" sz="2400" dirty="0" err="1" smtClean="0"/>
              <a:t>ovaj</a:t>
            </a:r>
            <a:r>
              <a:rPr lang="en-US" sz="2400" dirty="0" smtClean="0"/>
              <a:t> </a:t>
            </a:r>
            <a:r>
              <a:rPr lang="en-US" sz="2400" dirty="0" err="1" smtClean="0"/>
              <a:t>Sekretarijat</a:t>
            </a:r>
            <a:r>
              <a:rPr lang="en-US" sz="2400" dirty="0" smtClean="0"/>
              <a:t> </a:t>
            </a:r>
            <a:r>
              <a:rPr lang="en-US" sz="2400" dirty="0" err="1" smtClean="0"/>
              <a:t>po</a:t>
            </a:r>
            <a:r>
              <a:rPr lang="x-none" sz="2400" dirty="0" smtClean="0"/>
              <a:t>d</a:t>
            </a:r>
            <a:r>
              <a:rPr lang="en-US" sz="2400" dirty="0" err="1" smtClean="0"/>
              <a:t>ržava</a:t>
            </a:r>
            <a:r>
              <a:rPr lang="en-US" sz="2400" dirty="0" smtClean="0"/>
              <a:t> </a:t>
            </a:r>
            <a:r>
              <a:rPr lang="en-US" sz="2400" dirty="0" err="1" smtClean="0"/>
              <a:t>od</a:t>
            </a:r>
            <a:r>
              <a:rPr lang="en-US" sz="2400" dirty="0" smtClean="0"/>
              <a:t> </a:t>
            </a:r>
            <a:r>
              <a:rPr lang="en-US" sz="2400" dirty="0" err="1" smtClean="0"/>
              <a:t>prošle</a:t>
            </a:r>
            <a:r>
              <a:rPr lang="en-US" sz="2400" dirty="0" smtClean="0"/>
              <a:t> </a:t>
            </a:r>
            <a:r>
              <a:rPr lang="en-US" sz="2400" dirty="0" err="1" smtClean="0"/>
              <a:t>godine</a:t>
            </a:r>
            <a:r>
              <a:rPr lang="en-US" sz="2400" dirty="0" smtClean="0"/>
              <a:t> je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podrška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novoosnovanim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preduzećima</a:t>
            </a:r>
            <a:r>
              <a:rPr lang="en-US" sz="2400" b="1" dirty="0" smtClean="0"/>
              <a:t> n</a:t>
            </a:r>
            <a:r>
              <a:rPr lang="x-none" sz="2400" b="1" dirty="0" smtClean="0"/>
              <a:t>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teritoriji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Glavnog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grada</a:t>
            </a:r>
            <a:r>
              <a:rPr lang="en-US" sz="2400" b="1" dirty="0" smtClean="0"/>
              <a:t> </a:t>
            </a:r>
            <a:r>
              <a:rPr lang="en-US" sz="2400" dirty="0" err="1" smtClean="0"/>
              <a:t>refundiranjem</a:t>
            </a:r>
            <a:r>
              <a:rPr lang="en-US" sz="2400" dirty="0" smtClean="0"/>
              <a:t> </a:t>
            </a:r>
            <a:r>
              <a:rPr lang="en-US" sz="2400" dirty="0" err="1" smtClean="0"/>
              <a:t>troškova</a:t>
            </a:r>
            <a:r>
              <a:rPr lang="en-US" sz="2400" dirty="0" smtClean="0"/>
              <a:t> </a:t>
            </a:r>
            <a:r>
              <a:rPr lang="en-US" sz="2400" dirty="0" err="1" smtClean="0"/>
              <a:t>osnivanja</a:t>
            </a:r>
            <a:r>
              <a:rPr lang="en-US" sz="2400" dirty="0" smtClean="0"/>
              <a:t> </a:t>
            </a:r>
            <a:r>
              <a:rPr lang="en-US" sz="2400" dirty="0" err="1" smtClean="0"/>
              <a:t>privrednih</a:t>
            </a:r>
            <a:r>
              <a:rPr lang="en-US" sz="2400" dirty="0" smtClean="0"/>
              <a:t> </a:t>
            </a:r>
            <a:r>
              <a:rPr lang="en-US" sz="2400" dirty="0" err="1" smtClean="0"/>
              <a:t>društava</a:t>
            </a:r>
            <a:r>
              <a:rPr lang="en-US" sz="2400" dirty="0" smtClean="0"/>
              <a:t> (30 </a:t>
            </a:r>
            <a:r>
              <a:rPr lang="en-US" sz="2400" dirty="0" err="1" smtClean="0"/>
              <a:t>preduzeća</a:t>
            </a:r>
            <a:r>
              <a:rPr lang="en-US" sz="2400" dirty="0" smtClean="0"/>
              <a:t>)</a:t>
            </a:r>
            <a:r>
              <a:rPr lang="x-none" sz="2400" dirty="0" smtClean="0"/>
              <a:t>,</a:t>
            </a:r>
            <a:r>
              <a:rPr lang="x-none" sz="2400" smtClean="0"/>
              <a:t> </a:t>
            </a:r>
            <a:r>
              <a:rPr lang="en-US" sz="2400" dirty="0" smtClean="0"/>
              <a:t>u </a:t>
            </a:r>
            <a:r>
              <a:rPr lang="en-US" sz="2400" dirty="0" err="1" smtClean="0"/>
              <a:t>visini</a:t>
            </a:r>
            <a:r>
              <a:rPr lang="en-US" sz="2400" dirty="0" smtClean="0"/>
              <a:t> </a:t>
            </a:r>
            <a:r>
              <a:rPr lang="en-US" sz="2400" dirty="0" err="1" smtClean="0"/>
              <a:t>od</a:t>
            </a:r>
            <a:r>
              <a:rPr lang="en-US" sz="2400" dirty="0" smtClean="0"/>
              <a:t> 100 </a:t>
            </a:r>
            <a:r>
              <a:rPr lang="en-US" sz="2400" dirty="0" err="1" smtClean="0"/>
              <a:t>eura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x-none" b="1" dirty="0" smtClean="0"/>
              <a:t>Sektor poljoprivrede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382000" cy="4144963"/>
          </a:xfrm>
        </p:spPr>
        <p:txBody>
          <a:bodyPr>
            <a:normAutofit/>
          </a:bodyPr>
          <a:lstStyle/>
          <a:p>
            <a:r>
              <a:rPr lang="x-none" sz="2400" dirty="0" smtClean="0"/>
              <a:t>Sekretarijat za preduzetništvo, u skladu sa nadležnostima, sprovodi aktivnosti na podsticanju razvoja poljoprivrede i ruralnih područja na teritoriji Glavnog </a:t>
            </a:r>
            <a:r>
              <a:rPr lang="x-none" sz="2400" smtClean="0"/>
              <a:t>grada.</a:t>
            </a:r>
            <a:endParaRPr lang="sr-Latn-CS" sz="2400" dirty="0" smtClean="0"/>
          </a:p>
          <a:p>
            <a:pPr>
              <a:buNone/>
            </a:pPr>
            <a:endParaRPr lang="x-none" sz="2400" dirty="0" smtClean="0"/>
          </a:p>
          <a:p>
            <a:r>
              <a:rPr lang="x-none" sz="2400" dirty="0" smtClean="0"/>
              <a:t>Kroz samostalan rad, kao i kroz saradnju sa nadležnim državnim i opštinskim organima iz oblasti poljoprivrede, udruženjima poljoprivrednih proizvođača i ostalim institucijama i privrednim društvima iz ove djelatnosti, Sekretarijat kontinuirano teži unaprjeđenju standarda u poljoprivrednoj proizvodnji.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872</TotalTime>
  <Words>1719</Words>
  <Application>Microsoft Office PowerPoint</Application>
  <PresentationFormat>On-screen Show (4:3)</PresentationFormat>
  <Paragraphs>194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PREZENTACIJA  FINANSIJSKE I NEFINANSIJSKE PODRŠKE  OD STRANE GLAVNOG GRADA PODGORICE </vt:lpstr>
      <vt:lpstr> Sektor preduzetništva</vt:lpstr>
      <vt:lpstr> Budžetom Glavnog  grada za 2020.  godinu, planirana  sredstva  za stimulisanje preduzetništva su:</vt:lpstr>
      <vt:lpstr>Slide 4</vt:lpstr>
      <vt:lpstr>Podrška kreativnim preduzetnicima</vt:lpstr>
      <vt:lpstr>Podrška ženskom preduzetništvu</vt:lpstr>
      <vt:lpstr>Podrška biznis idejama na području gradskog naselja Stara Varoš</vt:lpstr>
      <vt:lpstr>Krediti za stimulisanje preduzetništva</vt:lpstr>
      <vt:lpstr>Sektor poljoprivrede</vt:lpstr>
      <vt:lpstr>Slide 10</vt:lpstr>
      <vt:lpstr>Premije u mljekarstvu</vt:lpstr>
      <vt:lpstr>Podrška žetvi na teritoriji Glavnog grada</vt:lpstr>
      <vt:lpstr>Krediti u poljoprivredi</vt:lpstr>
      <vt:lpstr>Ostali programi u poljoprivredi</vt:lpstr>
      <vt:lpstr>Projekat prekogranične saradnje  Crna Gora – Kosovo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PREZENTACIJA  FINANSIJSKE I NEFINANSIJSKE PODRŠKE PREDUZETNIŠTVU  OD STRANE GLAVNOG GRADA PODGORICE</dc:title>
  <dc:creator>Acer</dc:creator>
  <cp:lastModifiedBy>maja.kostic</cp:lastModifiedBy>
  <cp:revision>72</cp:revision>
  <dcterms:created xsi:type="dcterms:W3CDTF">2006-08-16T00:00:00Z</dcterms:created>
  <dcterms:modified xsi:type="dcterms:W3CDTF">2020-10-13T07:23:46Z</dcterms:modified>
</cp:coreProperties>
</file>