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73" r:id="rId4"/>
  </p:sldMasterIdLst>
  <p:notesMasterIdLst>
    <p:notesMasterId r:id="rId45"/>
  </p:notesMasterIdLst>
  <p:sldIdLst>
    <p:sldId id="256" r:id="rId5"/>
    <p:sldId id="376" r:id="rId6"/>
    <p:sldId id="457" r:id="rId7"/>
    <p:sldId id="544" r:id="rId8"/>
    <p:sldId id="541" r:id="rId9"/>
    <p:sldId id="521" r:id="rId10"/>
    <p:sldId id="374" r:id="rId11"/>
    <p:sldId id="496" r:id="rId12"/>
    <p:sldId id="377" r:id="rId13"/>
    <p:sldId id="511" r:id="rId14"/>
    <p:sldId id="514" r:id="rId15"/>
    <p:sldId id="459" r:id="rId16"/>
    <p:sldId id="449" r:id="rId17"/>
    <p:sldId id="436" r:id="rId18"/>
    <p:sldId id="543" r:id="rId19"/>
    <p:sldId id="565" r:id="rId20"/>
    <p:sldId id="451" r:id="rId21"/>
    <p:sldId id="461" r:id="rId22"/>
    <p:sldId id="504" r:id="rId23"/>
    <p:sldId id="585" r:id="rId24"/>
    <p:sldId id="548" r:id="rId25"/>
    <p:sldId id="500" r:id="rId26"/>
    <p:sldId id="453" r:id="rId27"/>
    <p:sldId id="566" r:id="rId28"/>
    <p:sldId id="567" r:id="rId29"/>
    <p:sldId id="569" r:id="rId30"/>
    <p:sldId id="549" r:id="rId31"/>
    <p:sldId id="570" r:id="rId32"/>
    <p:sldId id="571" r:id="rId33"/>
    <p:sldId id="572" r:id="rId34"/>
    <p:sldId id="579" r:id="rId35"/>
    <p:sldId id="574" r:id="rId36"/>
    <p:sldId id="575" r:id="rId37"/>
    <p:sldId id="576" r:id="rId38"/>
    <p:sldId id="577" r:id="rId39"/>
    <p:sldId id="578" r:id="rId40"/>
    <p:sldId id="580" r:id="rId41"/>
    <p:sldId id="587" r:id="rId42"/>
    <p:sldId id="586" r:id="rId43"/>
    <p:sldId id="583" r:id="rId44"/>
  </p:sldIdLst>
  <p:sldSz cx="13439775"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lanche VARLET" initials="BV" lastIdx="207" clrIdx="6">
    <p:extLst>
      <p:ext uri="{19B8F6BF-5375-455C-9EA6-DF929625EA0E}">
        <p15:presenceInfo xmlns:p15="http://schemas.microsoft.com/office/powerpoint/2012/main" userId="S::blanche.varlet@espelia.fr::fb33bdb4-7f50-41e9-a707-c757eee3d337" providerId="AD"/>
      </p:ext>
    </p:extLst>
  </p:cmAuthor>
  <p:cmAuthor id="1" name="Margaux SALMON-GENEL" initials="MS" lastIdx="28" clrIdx="0">
    <p:extLst>
      <p:ext uri="{19B8F6BF-5375-455C-9EA6-DF929625EA0E}">
        <p15:presenceInfo xmlns:p15="http://schemas.microsoft.com/office/powerpoint/2012/main" userId="S::margaux.salmon-genel@espelia.fr::78dea65e-8c82-43e6-83ef-5ba297184f2c" providerId="AD"/>
      </p:ext>
    </p:extLst>
  </p:cmAuthor>
  <p:cmAuthor id="8" name="Clément CF. Fourchy" initials="CCF" lastIdx="11" clrIdx="7">
    <p:extLst>
      <p:ext uri="{19B8F6BF-5375-455C-9EA6-DF929625EA0E}">
        <p15:presenceInfo xmlns:p15="http://schemas.microsoft.com/office/powerpoint/2012/main" userId="S-1-5-21-1177238915-854245398-725345543-1227" providerId="AD"/>
      </p:ext>
    </p:extLst>
  </p:cmAuthor>
  <p:cmAuthor id="2" name="Estelle LAPP" initials="EL" lastIdx="2" clrIdx="1">
    <p:extLst>
      <p:ext uri="{19B8F6BF-5375-455C-9EA6-DF929625EA0E}">
        <p15:presenceInfo xmlns:p15="http://schemas.microsoft.com/office/powerpoint/2012/main" userId="S-1-5-21-1177238915-854245398-725345543-5415" providerId="AD"/>
      </p:ext>
    </p:extLst>
  </p:cmAuthor>
  <p:cmAuthor id="9" name="Leo DONSE" initials="LD" lastIdx="133" clrIdx="8">
    <p:extLst>
      <p:ext uri="{19B8F6BF-5375-455C-9EA6-DF929625EA0E}">
        <p15:presenceInfo xmlns:p15="http://schemas.microsoft.com/office/powerpoint/2012/main" userId="S-1-5-21-1177238915-854245398-725345543-5330" providerId="AD"/>
      </p:ext>
    </p:extLst>
  </p:cmAuthor>
  <p:cmAuthor id="3" name="Dominik VIALLON" initials="DV" lastIdx="5" clrIdx="2">
    <p:extLst>
      <p:ext uri="{19B8F6BF-5375-455C-9EA6-DF929625EA0E}">
        <p15:presenceInfo xmlns:p15="http://schemas.microsoft.com/office/powerpoint/2012/main" userId="S::dominik.viallon@espelia.fr::8096faa7-3bb0-42b9-a3a0-165e3edeb17b" providerId="AD"/>
      </p:ext>
    </p:extLst>
  </p:cmAuthor>
  <p:cmAuthor id="4" name="Yann MAUBLANC" initials="YM" lastIdx="15" clrIdx="3">
    <p:extLst>
      <p:ext uri="{19B8F6BF-5375-455C-9EA6-DF929625EA0E}">
        <p15:presenceInfo xmlns:p15="http://schemas.microsoft.com/office/powerpoint/2012/main" userId="S::Yann.MAUBLANC@espelia.fr::b340cd38-5c60-4e77-a47a-a93a30a37782" providerId="AD"/>
      </p:ext>
    </p:extLst>
  </p:cmAuthor>
  <p:cmAuthor id="5" name="Dominik VIALLON" initials="DV [2]" lastIdx="21" clrIdx="4">
    <p:extLst>
      <p:ext uri="{19B8F6BF-5375-455C-9EA6-DF929625EA0E}">
        <p15:presenceInfo xmlns:p15="http://schemas.microsoft.com/office/powerpoint/2012/main" userId="S-1-5-21-1177238915-854245398-725345543-5347" providerId="AD"/>
      </p:ext>
    </p:extLst>
  </p:cmAuthor>
  <p:cmAuthor id="6" name="Camille IMBERT" initials="CI" lastIdx="165" clrIdx="5">
    <p:extLst>
      <p:ext uri="{19B8F6BF-5375-455C-9EA6-DF929625EA0E}">
        <p15:presenceInfo xmlns:p15="http://schemas.microsoft.com/office/powerpoint/2012/main" userId="S::camille.imbert@espelia.fr::c6a99d1e-ed57-4415-a94c-4babbc075f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EC9"/>
    <a:srgbClr val="44546A"/>
    <a:srgbClr val="E46A38"/>
    <a:srgbClr val="69AEC4"/>
    <a:srgbClr val="C189BD"/>
    <a:srgbClr val="8C76D4"/>
    <a:srgbClr val="737DD7"/>
    <a:srgbClr val="98AE36"/>
    <a:srgbClr val="000000"/>
    <a:srgbClr val="A4D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20" autoAdjust="0"/>
    <p:restoredTop sz="96357" autoAdjust="0"/>
  </p:normalViewPr>
  <p:slideViewPr>
    <p:cSldViewPr snapToGrid="0">
      <p:cViewPr varScale="1">
        <p:scale>
          <a:sx n="100" d="100"/>
          <a:sy n="100" d="100"/>
        </p:scale>
        <p:origin x="294"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8E3051-EF17-4F4E-AFB0-AAE372F82999}" type="datetimeFigureOut">
              <a:rPr lang="fr-FR" smtClean="0"/>
              <a:t>22/12/2021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85297C-C8B5-0742-9C41-44C6B5D31D77}" type="slidenum">
              <a:rPr lang="fr-FR" smtClean="0"/>
              <a:t>‹#›</a:t>
            </a:fld>
            <a:endParaRPr lang="fr-FR"/>
          </a:p>
        </p:txBody>
      </p:sp>
    </p:spTree>
    <p:extLst>
      <p:ext uri="{BB962C8B-B14F-4D97-AF65-F5344CB8AC3E}">
        <p14:creationId xmlns:p14="http://schemas.microsoft.com/office/powerpoint/2010/main" val="205574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685297C-C8B5-0742-9C41-44C6B5D31D77}" type="slidenum">
              <a:rPr lang="fr-FR" smtClean="0"/>
              <a:t>1</a:t>
            </a:fld>
            <a:endParaRPr lang="fr-FR" dirty="0"/>
          </a:p>
        </p:txBody>
      </p:sp>
    </p:spTree>
    <p:extLst>
      <p:ext uri="{BB962C8B-B14F-4D97-AF65-F5344CB8AC3E}">
        <p14:creationId xmlns:p14="http://schemas.microsoft.com/office/powerpoint/2010/main" val="2809882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685297C-C8B5-0742-9C41-44C6B5D31D77}" type="slidenum">
              <a:rPr lang="fr-FR" smtClean="0"/>
              <a:t>10</a:t>
            </a:fld>
            <a:endParaRPr lang="fr-FR"/>
          </a:p>
        </p:txBody>
      </p:sp>
    </p:spTree>
    <p:extLst>
      <p:ext uri="{BB962C8B-B14F-4D97-AF65-F5344CB8AC3E}">
        <p14:creationId xmlns:p14="http://schemas.microsoft.com/office/powerpoint/2010/main" val="681452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685297C-C8B5-0742-9C41-44C6B5D31D77}" type="slidenum">
              <a:rPr lang="fr-FR" smtClean="0"/>
              <a:t>11</a:t>
            </a:fld>
            <a:endParaRPr lang="fr-FR"/>
          </a:p>
        </p:txBody>
      </p:sp>
    </p:spTree>
    <p:extLst>
      <p:ext uri="{BB962C8B-B14F-4D97-AF65-F5344CB8AC3E}">
        <p14:creationId xmlns:p14="http://schemas.microsoft.com/office/powerpoint/2010/main" val="3249670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685297C-C8B5-0742-9C41-44C6B5D31D77}" type="slidenum">
              <a:rPr lang="fr-FR" smtClean="0"/>
              <a:t>12</a:t>
            </a:fld>
            <a:endParaRPr lang="fr-FR"/>
          </a:p>
        </p:txBody>
      </p:sp>
    </p:spTree>
    <p:extLst>
      <p:ext uri="{BB962C8B-B14F-4D97-AF65-F5344CB8AC3E}">
        <p14:creationId xmlns:p14="http://schemas.microsoft.com/office/powerpoint/2010/main" val="1352142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13</a:t>
            </a:fld>
            <a:endParaRPr lang="fr-FR"/>
          </a:p>
        </p:txBody>
      </p:sp>
    </p:spTree>
    <p:extLst>
      <p:ext uri="{BB962C8B-B14F-4D97-AF65-F5344CB8AC3E}">
        <p14:creationId xmlns:p14="http://schemas.microsoft.com/office/powerpoint/2010/main" val="2096102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14</a:t>
            </a:fld>
            <a:endParaRPr lang="fr-FR"/>
          </a:p>
        </p:txBody>
      </p:sp>
    </p:spTree>
    <p:extLst>
      <p:ext uri="{BB962C8B-B14F-4D97-AF65-F5344CB8AC3E}">
        <p14:creationId xmlns:p14="http://schemas.microsoft.com/office/powerpoint/2010/main" val="1753356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15</a:t>
            </a:fld>
            <a:endParaRPr lang="fr-FR"/>
          </a:p>
        </p:txBody>
      </p:sp>
    </p:spTree>
    <p:extLst>
      <p:ext uri="{BB962C8B-B14F-4D97-AF65-F5344CB8AC3E}">
        <p14:creationId xmlns:p14="http://schemas.microsoft.com/office/powerpoint/2010/main" val="479022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16</a:t>
            </a:fld>
            <a:endParaRPr lang="fr-FR"/>
          </a:p>
        </p:txBody>
      </p:sp>
    </p:spTree>
    <p:extLst>
      <p:ext uri="{BB962C8B-B14F-4D97-AF65-F5344CB8AC3E}">
        <p14:creationId xmlns:p14="http://schemas.microsoft.com/office/powerpoint/2010/main" val="1693894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17</a:t>
            </a:fld>
            <a:endParaRPr lang="fr-FR"/>
          </a:p>
        </p:txBody>
      </p:sp>
    </p:spTree>
    <p:extLst>
      <p:ext uri="{BB962C8B-B14F-4D97-AF65-F5344CB8AC3E}">
        <p14:creationId xmlns:p14="http://schemas.microsoft.com/office/powerpoint/2010/main" val="4164425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18</a:t>
            </a:fld>
            <a:endParaRPr lang="fr-FR"/>
          </a:p>
        </p:txBody>
      </p:sp>
    </p:spTree>
    <p:extLst>
      <p:ext uri="{BB962C8B-B14F-4D97-AF65-F5344CB8AC3E}">
        <p14:creationId xmlns:p14="http://schemas.microsoft.com/office/powerpoint/2010/main" val="586909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19</a:t>
            </a:fld>
            <a:endParaRPr lang="fr-FR"/>
          </a:p>
        </p:txBody>
      </p:sp>
    </p:spTree>
    <p:extLst>
      <p:ext uri="{BB962C8B-B14F-4D97-AF65-F5344CB8AC3E}">
        <p14:creationId xmlns:p14="http://schemas.microsoft.com/office/powerpoint/2010/main" val="4227343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Reprendre l’index</a:t>
            </a:r>
          </a:p>
        </p:txBody>
      </p:sp>
      <p:sp>
        <p:nvSpPr>
          <p:cNvPr id="4" name="Espace réservé du numéro de diapositive 3"/>
          <p:cNvSpPr>
            <a:spLocks noGrp="1"/>
          </p:cNvSpPr>
          <p:nvPr>
            <p:ph type="sldNum" sz="quarter" idx="5"/>
          </p:nvPr>
        </p:nvSpPr>
        <p:spPr/>
        <p:txBody>
          <a:bodyPr/>
          <a:lstStyle/>
          <a:p>
            <a:fld id="{8685297C-C8B5-0742-9C41-44C6B5D31D77}" type="slidenum">
              <a:rPr lang="fr-FR" smtClean="0"/>
              <a:t>2</a:t>
            </a:fld>
            <a:endParaRPr lang="fr-FR" dirty="0"/>
          </a:p>
        </p:txBody>
      </p:sp>
    </p:spTree>
    <p:extLst>
      <p:ext uri="{BB962C8B-B14F-4D97-AF65-F5344CB8AC3E}">
        <p14:creationId xmlns:p14="http://schemas.microsoft.com/office/powerpoint/2010/main" val="648187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20</a:t>
            </a:fld>
            <a:endParaRPr lang="fr-FR"/>
          </a:p>
        </p:txBody>
      </p:sp>
    </p:spTree>
    <p:extLst>
      <p:ext uri="{BB962C8B-B14F-4D97-AF65-F5344CB8AC3E}">
        <p14:creationId xmlns:p14="http://schemas.microsoft.com/office/powerpoint/2010/main" val="2963221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21</a:t>
            </a:fld>
            <a:endParaRPr lang="fr-FR"/>
          </a:p>
        </p:txBody>
      </p:sp>
    </p:spTree>
    <p:extLst>
      <p:ext uri="{BB962C8B-B14F-4D97-AF65-F5344CB8AC3E}">
        <p14:creationId xmlns:p14="http://schemas.microsoft.com/office/powerpoint/2010/main" val="306843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22</a:t>
            </a:fld>
            <a:endParaRPr lang="fr-FR"/>
          </a:p>
        </p:txBody>
      </p:sp>
    </p:spTree>
    <p:extLst>
      <p:ext uri="{BB962C8B-B14F-4D97-AF65-F5344CB8AC3E}">
        <p14:creationId xmlns:p14="http://schemas.microsoft.com/office/powerpoint/2010/main" val="761925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23</a:t>
            </a:fld>
            <a:endParaRPr lang="fr-FR"/>
          </a:p>
        </p:txBody>
      </p:sp>
    </p:spTree>
    <p:extLst>
      <p:ext uri="{BB962C8B-B14F-4D97-AF65-F5344CB8AC3E}">
        <p14:creationId xmlns:p14="http://schemas.microsoft.com/office/powerpoint/2010/main" val="497345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24</a:t>
            </a:fld>
            <a:endParaRPr lang="fr-FR"/>
          </a:p>
        </p:txBody>
      </p:sp>
    </p:spTree>
    <p:extLst>
      <p:ext uri="{BB962C8B-B14F-4D97-AF65-F5344CB8AC3E}">
        <p14:creationId xmlns:p14="http://schemas.microsoft.com/office/powerpoint/2010/main" val="4023604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25</a:t>
            </a:fld>
            <a:endParaRPr lang="fr-FR"/>
          </a:p>
        </p:txBody>
      </p:sp>
    </p:spTree>
    <p:extLst>
      <p:ext uri="{BB962C8B-B14F-4D97-AF65-F5344CB8AC3E}">
        <p14:creationId xmlns:p14="http://schemas.microsoft.com/office/powerpoint/2010/main" val="1925290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26</a:t>
            </a:fld>
            <a:endParaRPr lang="fr-FR"/>
          </a:p>
        </p:txBody>
      </p:sp>
    </p:spTree>
    <p:extLst>
      <p:ext uri="{BB962C8B-B14F-4D97-AF65-F5344CB8AC3E}">
        <p14:creationId xmlns:p14="http://schemas.microsoft.com/office/powerpoint/2010/main" val="2586996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27</a:t>
            </a:fld>
            <a:endParaRPr lang="fr-FR"/>
          </a:p>
        </p:txBody>
      </p:sp>
    </p:spTree>
    <p:extLst>
      <p:ext uri="{BB962C8B-B14F-4D97-AF65-F5344CB8AC3E}">
        <p14:creationId xmlns:p14="http://schemas.microsoft.com/office/powerpoint/2010/main" val="908612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28</a:t>
            </a:fld>
            <a:endParaRPr lang="fr-FR"/>
          </a:p>
        </p:txBody>
      </p:sp>
    </p:spTree>
    <p:extLst>
      <p:ext uri="{BB962C8B-B14F-4D97-AF65-F5344CB8AC3E}">
        <p14:creationId xmlns:p14="http://schemas.microsoft.com/office/powerpoint/2010/main" val="1925406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29</a:t>
            </a:fld>
            <a:endParaRPr lang="fr-FR"/>
          </a:p>
        </p:txBody>
      </p:sp>
    </p:spTree>
    <p:extLst>
      <p:ext uri="{BB962C8B-B14F-4D97-AF65-F5344CB8AC3E}">
        <p14:creationId xmlns:p14="http://schemas.microsoft.com/office/powerpoint/2010/main" val="50537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685297C-C8B5-0742-9C41-44C6B5D31D77}" type="slidenum">
              <a:rPr lang="fr-FR" smtClean="0"/>
              <a:t>3</a:t>
            </a:fld>
            <a:endParaRPr lang="fr-FR"/>
          </a:p>
        </p:txBody>
      </p:sp>
    </p:spTree>
    <p:extLst>
      <p:ext uri="{BB962C8B-B14F-4D97-AF65-F5344CB8AC3E}">
        <p14:creationId xmlns:p14="http://schemas.microsoft.com/office/powerpoint/2010/main" val="2772741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30</a:t>
            </a:fld>
            <a:endParaRPr lang="fr-FR"/>
          </a:p>
        </p:txBody>
      </p:sp>
    </p:spTree>
    <p:extLst>
      <p:ext uri="{BB962C8B-B14F-4D97-AF65-F5344CB8AC3E}">
        <p14:creationId xmlns:p14="http://schemas.microsoft.com/office/powerpoint/2010/main" val="1706036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31</a:t>
            </a:fld>
            <a:endParaRPr lang="fr-FR"/>
          </a:p>
        </p:txBody>
      </p:sp>
    </p:spTree>
    <p:extLst>
      <p:ext uri="{BB962C8B-B14F-4D97-AF65-F5344CB8AC3E}">
        <p14:creationId xmlns:p14="http://schemas.microsoft.com/office/powerpoint/2010/main" val="358769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32</a:t>
            </a:fld>
            <a:endParaRPr lang="fr-FR"/>
          </a:p>
        </p:txBody>
      </p:sp>
    </p:spTree>
    <p:extLst>
      <p:ext uri="{BB962C8B-B14F-4D97-AF65-F5344CB8AC3E}">
        <p14:creationId xmlns:p14="http://schemas.microsoft.com/office/powerpoint/2010/main" val="2285186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33</a:t>
            </a:fld>
            <a:endParaRPr lang="fr-FR"/>
          </a:p>
        </p:txBody>
      </p:sp>
    </p:spTree>
    <p:extLst>
      <p:ext uri="{BB962C8B-B14F-4D97-AF65-F5344CB8AC3E}">
        <p14:creationId xmlns:p14="http://schemas.microsoft.com/office/powerpoint/2010/main" val="1405156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34</a:t>
            </a:fld>
            <a:endParaRPr lang="fr-FR"/>
          </a:p>
        </p:txBody>
      </p:sp>
    </p:spTree>
    <p:extLst>
      <p:ext uri="{BB962C8B-B14F-4D97-AF65-F5344CB8AC3E}">
        <p14:creationId xmlns:p14="http://schemas.microsoft.com/office/powerpoint/2010/main" val="3515298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35</a:t>
            </a:fld>
            <a:endParaRPr lang="fr-FR"/>
          </a:p>
        </p:txBody>
      </p:sp>
    </p:spTree>
    <p:extLst>
      <p:ext uri="{BB962C8B-B14F-4D97-AF65-F5344CB8AC3E}">
        <p14:creationId xmlns:p14="http://schemas.microsoft.com/office/powerpoint/2010/main" val="1618037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36</a:t>
            </a:fld>
            <a:endParaRPr lang="fr-FR"/>
          </a:p>
        </p:txBody>
      </p:sp>
    </p:spTree>
    <p:extLst>
      <p:ext uri="{BB962C8B-B14F-4D97-AF65-F5344CB8AC3E}">
        <p14:creationId xmlns:p14="http://schemas.microsoft.com/office/powerpoint/2010/main" val="2825326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37</a:t>
            </a:fld>
            <a:endParaRPr lang="fr-FR"/>
          </a:p>
        </p:txBody>
      </p:sp>
    </p:spTree>
    <p:extLst>
      <p:ext uri="{BB962C8B-B14F-4D97-AF65-F5344CB8AC3E}">
        <p14:creationId xmlns:p14="http://schemas.microsoft.com/office/powerpoint/2010/main" val="2101581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38</a:t>
            </a:fld>
            <a:endParaRPr lang="fr-FR"/>
          </a:p>
        </p:txBody>
      </p:sp>
    </p:spTree>
    <p:extLst>
      <p:ext uri="{BB962C8B-B14F-4D97-AF65-F5344CB8AC3E}">
        <p14:creationId xmlns:p14="http://schemas.microsoft.com/office/powerpoint/2010/main" val="36461107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39</a:t>
            </a:fld>
            <a:endParaRPr lang="fr-FR"/>
          </a:p>
        </p:txBody>
      </p:sp>
    </p:spTree>
    <p:extLst>
      <p:ext uri="{BB962C8B-B14F-4D97-AF65-F5344CB8AC3E}">
        <p14:creationId xmlns:p14="http://schemas.microsoft.com/office/powerpoint/2010/main" val="719981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685297C-C8B5-0742-9C41-44C6B5D31D77}" type="slidenum">
              <a:rPr lang="fr-FR" smtClean="0"/>
              <a:t>4</a:t>
            </a:fld>
            <a:endParaRPr lang="fr-FR"/>
          </a:p>
        </p:txBody>
      </p:sp>
    </p:spTree>
    <p:extLst>
      <p:ext uri="{BB962C8B-B14F-4D97-AF65-F5344CB8AC3E}">
        <p14:creationId xmlns:p14="http://schemas.microsoft.com/office/powerpoint/2010/main" val="813202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85297C-C8B5-0742-9C41-44C6B5D31D77}" type="slidenum">
              <a:rPr lang="fr-FR" smtClean="0"/>
              <a:t>40</a:t>
            </a:fld>
            <a:endParaRPr lang="fr-FR"/>
          </a:p>
        </p:txBody>
      </p:sp>
    </p:spTree>
    <p:extLst>
      <p:ext uri="{BB962C8B-B14F-4D97-AF65-F5344CB8AC3E}">
        <p14:creationId xmlns:p14="http://schemas.microsoft.com/office/powerpoint/2010/main" val="781670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8685297C-C8B5-0742-9C41-44C6B5D31D77}" type="slidenum">
              <a:rPr lang="fr-FR" smtClean="0"/>
              <a:t>5</a:t>
            </a:fld>
            <a:endParaRPr lang="fr-FR"/>
          </a:p>
        </p:txBody>
      </p:sp>
    </p:spTree>
    <p:extLst>
      <p:ext uri="{BB962C8B-B14F-4D97-AF65-F5344CB8AC3E}">
        <p14:creationId xmlns:p14="http://schemas.microsoft.com/office/powerpoint/2010/main" val="1147705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685297C-C8B5-0742-9C41-44C6B5D31D77}" type="slidenum">
              <a:rPr lang="fr-FR" smtClean="0"/>
              <a:t>6</a:t>
            </a:fld>
            <a:endParaRPr lang="fr-FR"/>
          </a:p>
        </p:txBody>
      </p:sp>
    </p:spTree>
    <p:extLst>
      <p:ext uri="{BB962C8B-B14F-4D97-AF65-F5344CB8AC3E}">
        <p14:creationId xmlns:p14="http://schemas.microsoft.com/office/powerpoint/2010/main" val="3524471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685297C-C8B5-0742-9C41-44C6B5D31D77}" type="slidenum">
              <a:rPr lang="fr-FR" smtClean="0"/>
              <a:t>7</a:t>
            </a:fld>
            <a:endParaRPr lang="fr-FR"/>
          </a:p>
        </p:txBody>
      </p:sp>
    </p:spTree>
    <p:extLst>
      <p:ext uri="{BB962C8B-B14F-4D97-AF65-F5344CB8AC3E}">
        <p14:creationId xmlns:p14="http://schemas.microsoft.com/office/powerpoint/2010/main" val="3508468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685297C-C8B5-0742-9C41-44C6B5D31D77}" type="slidenum">
              <a:rPr lang="fr-FR" smtClean="0"/>
              <a:t>8</a:t>
            </a:fld>
            <a:endParaRPr lang="fr-FR"/>
          </a:p>
        </p:txBody>
      </p:sp>
    </p:spTree>
    <p:extLst>
      <p:ext uri="{BB962C8B-B14F-4D97-AF65-F5344CB8AC3E}">
        <p14:creationId xmlns:p14="http://schemas.microsoft.com/office/powerpoint/2010/main" val="1220838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685297C-C8B5-0742-9C41-44C6B5D31D77}" type="slidenum">
              <a:rPr lang="fr-FR" smtClean="0"/>
              <a:t>9</a:t>
            </a:fld>
            <a:endParaRPr lang="fr-FR"/>
          </a:p>
        </p:txBody>
      </p:sp>
    </p:spTree>
    <p:extLst>
      <p:ext uri="{BB962C8B-B14F-4D97-AF65-F5344CB8AC3E}">
        <p14:creationId xmlns:p14="http://schemas.microsoft.com/office/powerpoint/2010/main" val="3306584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679972" y="1237197"/>
            <a:ext cx="10079831" cy="2631887"/>
          </a:xfrm>
        </p:spPr>
        <p:txBody>
          <a:bodyPr anchor="b"/>
          <a:lstStyle>
            <a:lvl1pPr algn="ctr">
              <a:defRPr sz="6614"/>
            </a:lvl1pPr>
          </a:lstStyle>
          <a:p>
            <a:r>
              <a:rPr lang="fr-FR"/>
              <a:t>Modifiez le style du titre</a:t>
            </a:r>
            <a:endParaRPr lang="en-US"/>
          </a:p>
        </p:txBody>
      </p:sp>
      <p:sp>
        <p:nvSpPr>
          <p:cNvPr id="3" name="Subtitle 2"/>
          <p:cNvSpPr>
            <a:spLocks noGrp="1"/>
          </p:cNvSpPr>
          <p:nvPr>
            <p:ph type="subTitle" idx="1"/>
          </p:nvPr>
        </p:nvSpPr>
        <p:spPr>
          <a:xfrm>
            <a:off x="1679972" y="3970580"/>
            <a:ext cx="10079831"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50DC82F2-8F9A-9C49-BEC7-9402BB40806A}" type="datetimeFigureOut">
              <a:rPr lang="fr-FR" smtClean="0"/>
              <a:t>22/12/2021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9ACF27-8ADA-714D-8E88-35A328B3AB4D}" type="slidenum">
              <a:rPr lang="fr-FR" smtClean="0"/>
              <a:t>‹#›</a:t>
            </a:fld>
            <a:endParaRPr lang="fr-FR"/>
          </a:p>
        </p:txBody>
      </p:sp>
    </p:spTree>
    <p:extLst>
      <p:ext uri="{BB962C8B-B14F-4D97-AF65-F5344CB8AC3E}">
        <p14:creationId xmlns:p14="http://schemas.microsoft.com/office/powerpoint/2010/main" val="2370836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50DC82F2-8F9A-9C49-BEC7-9402BB40806A}" type="datetimeFigureOut">
              <a:rPr lang="fr-FR" smtClean="0"/>
              <a:t>22/12/2021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9ACF27-8ADA-714D-8E88-35A328B3AB4D}" type="slidenum">
              <a:rPr lang="fr-FR" smtClean="0"/>
              <a:t>‹#›</a:t>
            </a:fld>
            <a:endParaRPr lang="fr-FR"/>
          </a:p>
        </p:txBody>
      </p:sp>
    </p:spTree>
    <p:extLst>
      <p:ext uri="{BB962C8B-B14F-4D97-AF65-F5344CB8AC3E}">
        <p14:creationId xmlns:p14="http://schemas.microsoft.com/office/powerpoint/2010/main" val="3378333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17839" y="402483"/>
            <a:ext cx="2897951" cy="6406475"/>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923985" y="402483"/>
            <a:ext cx="8525857" cy="64064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50DC82F2-8F9A-9C49-BEC7-9402BB40806A}" type="datetimeFigureOut">
              <a:rPr lang="fr-FR" smtClean="0"/>
              <a:t>22/12/2021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9ACF27-8ADA-714D-8E88-35A328B3AB4D}" type="slidenum">
              <a:rPr lang="fr-FR" smtClean="0"/>
              <a:t>‹#›</a:t>
            </a:fld>
            <a:endParaRPr lang="fr-FR"/>
          </a:p>
        </p:txBody>
      </p:sp>
    </p:spTree>
    <p:extLst>
      <p:ext uri="{BB962C8B-B14F-4D97-AF65-F5344CB8AC3E}">
        <p14:creationId xmlns:p14="http://schemas.microsoft.com/office/powerpoint/2010/main" val="3675741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50DC82F2-8F9A-9C49-BEC7-9402BB40806A}" type="datetimeFigureOut">
              <a:rPr lang="fr-FR" smtClean="0"/>
              <a:t>22/12/2021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9ACF27-8ADA-714D-8E88-35A328B3AB4D}" type="slidenum">
              <a:rPr lang="fr-FR" smtClean="0"/>
              <a:t>‹#›</a:t>
            </a:fld>
            <a:endParaRPr lang="fr-FR"/>
          </a:p>
        </p:txBody>
      </p:sp>
    </p:spTree>
    <p:extLst>
      <p:ext uri="{BB962C8B-B14F-4D97-AF65-F5344CB8AC3E}">
        <p14:creationId xmlns:p14="http://schemas.microsoft.com/office/powerpoint/2010/main" val="2135951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6985" y="1884670"/>
            <a:ext cx="11591806" cy="3144614"/>
          </a:xfrm>
        </p:spPr>
        <p:txBody>
          <a:bodyPr anchor="b"/>
          <a:lstStyle>
            <a:lvl1pPr>
              <a:defRPr sz="6614"/>
            </a:lvl1pPr>
          </a:lstStyle>
          <a:p>
            <a:r>
              <a:rPr lang="fr-FR"/>
              <a:t>Modifiez le style du titre</a:t>
            </a:r>
            <a:endParaRPr lang="en-US"/>
          </a:p>
        </p:txBody>
      </p:sp>
      <p:sp>
        <p:nvSpPr>
          <p:cNvPr id="3" name="Text Placeholder 2"/>
          <p:cNvSpPr>
            <a:spLocks noGrp="1"/>
          </p:cNvSpPr>
          <p:nvPr>
            <p:ph type="body" idx="1"/>
          </p:nvPr>
        </p:nvSpPr>
        <p:spPr>
          <a:xfrm>
            <a:off x="916985" y="5059034"/>
            <a:ext cx="11591806" cy="1653678"/>
          </a:xfrm>
        </p:spPr>
        <p:txBody>
          <a:bodyPr/>
          <a:lstStyle>
            <a:lvl1pPr marL="0" indent="0">
              <a:buNone/>
              <a:defRPr sz="2646">
                <a:solidFill>
                  <a:schemeClr val="tx1">
                    <a:tint val="75000"/>
                  </a:schemeClr>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0DC82F2-8F9A-9C49-BEC7-9402BB40806A}" type="datetimeFigureOut">
              <a:rPr lang="fr-FR" smtClean="0"/>
              <a:t>22/12/2021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9ACF27-8ADA-714D-8E88-35A328B3AB4D}" type="slidenum">
              <a:rPr lang="fr-FR" smtClean="0"/>
              <a:t>‹#›</a:t>
            </a:fld>
            <a:endParaRPr lang="fr-FR"/>
          </a:p>
        </p:txBody>
      </p:sp>
    </p:spTree>
    <p:extLst>
      <p:ext uri="{BB962C8B-B14F-4D97-AF65-F5344CB8AC3E}">
        <p14:creationId xmlns:p14="http://schemas.microsoft.com/office/powerpoint/2010/main" val="1232650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923985" y="2012414"/>
            <a:ext cx="5711904" cy="47965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803886" y="2012414"/>
            <a:ext cx="5711904" cy="47965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50DC82F2-8F9A-9C49-BEC7-9402BB40806A}" type="datetimeFigureOut">
              <a:rPr lang="fr-FR" smtClean="0"/>
              <a:t>22/12/2021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9ACF27-8ADA-714D-8E88-35A328B3AB4D}" type="slidenum">
              <a:rPr lang="fr-FR" smtClean="0"/>
              <a:t>‹#›</a:t>
            </a:fld>
            <a:endParaRPr lang="fr-FR"/>
          </a:p>
        </p:txBody>
      </p:sp>
    </p:spTree>
    <p:extLst>
      <p:ext uri="{BB962C8B-B14F-4D97-AF65-F5344CB8AC3E}">
        <p14:creationId xmlns:p14="http://schemas.microsoft.com/office/powerpoint/2010/main" val="1248023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925735" y="402483"/>
            <a:ext cx="11591806" cy="1461188"/>
          </a:xfrm>
        </p:spPr>
        <p:txBody>
          <a:bodyPr/>
          <a:lstStyle/>
          <a:p>
            <a:r>
              <a:rPr lang="fr-FR"/>
              <a:t>Modifiez le style du titre</a:t>
            </a:r>
            <a:endParaRPr lang="en-US"/>
          </a:p>
        </p:txBody>
      </p:sp>
      <p:sp>
        <p:nvSpPr>
          <p:cNvPr id="3" name="Text Placeholder 2"/>
          <p:cNvSpPr>
            <a:spLocks noGrp="1"/>
          </p:cNvSpPr>
          <p:nvPr>
            <p:ph type="body" idx="1"/>
          </p:nvPr>
        </p:nvSpPr>
        <p:spPr>
          <a:xfrm>
            <a:off x="925736" y="1853171"/>
            <a:ext cx="5685654"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Cliquez pour modifier les styles du texte du masque</a:t>
            </a:r>
          </a:p>
        </p:txBody>
      </p:sp>
      <p:sp>
        <p:nvSpPr>
          <p:cNvPr id="4" name="Content Placeholder 3"/>
          <p:cNvSpPr>
            <a:spLocks noGrp="1"/>
          </p:cNvSpPr>
          <p:nvPr>
            <p:ph sz="half" idx="2"/>
          </p:nvPr>
        </p:nvSpPr>
        <p:spPr>
          <a:xfrm>
            <a:off x="925736" y="2761381"/>
            <a:ext cx="5685654" cy="40615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803886" y="1853171"/>
            <a:ext cx="5713655"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Cliquez pour modifier les styles du texte du masque</a:t>
            </a:r>
          </a:p>
        </p:txBody>
      </p:sp>
      <p:sp>
        <p:nvSpPr>
          <p:cNvPr id="6" name="Content Placeholder 5"/>
          <p:cNvSpPr>
            <a:spLocks noGrp="1"/>
          </p:cNvSpPr>
          <p:nvPr>
            <p:ph sz="quarter" idx="4"/>
          </p:nvPr>
        </p:nvSpPr>
        <p:spPr>
          <a:xfrm>
            <a:off x="6803886" y="2761381"/>
            <a:ext cx="5713655" cy="40615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50DC82F2-8F9A-9C49-BEC7-9402BB40806A}" type="datetimeFigureOut">
              <a:rPr lang="fr-FR" smtClean="0"/>
              <a:t>22/12/2021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39ACF27-8ADA-714D-8E88-35A328B3AB4D}" type="slidenum">
              <a:rPr lang="fr-FR" smtClean="0"/>
              <a:t>‹#›</a:t>
            </a:fld>
            <a:endParaRPr lang="fr-FR"/>
          </a:p>
        </p:txBody>
      </p:sp>
    </p:spTree>
    <p:extLst>
      <p:ext uri="{BB962C8B-B14F-4D97-AF65-F5344CB8AC3E}">
        <p14:creationId xmlns:p14="http://schemas.microsoft.com/office/powerpoint/2010/main" val="268979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50DC82F2-8F9A-9C49-BEC7-9402BB40806A}" type="datetimeFigureOut">
              <a:rPr lang="fr-FR" smtClean="0"/>
              <a:t>22/12/2021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39ACF27-8ADA-714D-8E88-35A328B3AB4D}" type="slidenum">
              <a:rPr lang="fr-FR" smtClean="0"/>
              <a:t>‹#›</a:t>
            </a:fld>
            <a:endParaRPr lang="fr-FR"/>
          </a:p>
        </p:txBody>
      </p:sp>
    </p:spTree>
    <p:extLst>
      <p:ext uri="{BB962C8B-B14F-4D97-AF65-F5344CB8AC3E}">
        <p14:creationId xmlns:p14="http://schemas.microsoft.com/office/powerpoint/2010/main" val="4207408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DC82F2-8F9A-9C49-BEC7-9402BB40806A}" type="datetimeFigureOut">
              <a:rPr lang="fr-FR" smtClean="0"/>
              <a:t>22/12/2021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39ACF27-8ADA-714D-8E88-35A328B3AB4D}" type="slidenum">
              <a:rPr lang="fr-FR" smtClean="0"/>
              <a:t>‹#›</a:t>
            </a:fld>
            <a:endParaRPr lang="fr-FR"/>
          </a:p>
        </p:txBody>
      </p:sp>
    </p:spTree>
    <p:extLst>
      <p:ext uri="{BB962C8B-B14F-4D97-AF65-F5344CB8AC3E}">
        <p14:creationId xmlns:p14="http://schemas.microsoft.com/office/powerpoint/2010/main" val="1199466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7"/>
            </a:lvl1pPr>
          </a:lstStyle>
          <a:p>
            <a:r>
              <a:rPr lang="fr-FR"/>
              <a:t>Modifiez le style du titre</a:t>
            </a:r>
            <a:endParaRPr lang="en-US"/>
          </a:p>
        </p:txBody>
      </p:sp>
      <p:sp>
        <p:nvSpPr>
          <p:cNvPr id="3" name="Content Placeholder 2"/>
          <p:cNvSpPr>
            <a:spLocks noGrp="1"/>
          </p:cNvSpPr>
          <p:nvPr>
            <p:ph idx="1"/>
          </p:nvPr>
        </p:nvSpPr>
        <p:spPr>
          <a:xfrm>
            <a:off x="5713655" y="1088454"/>
            <a:ext cx="6803886"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0DC82F2-8F9A-9C49-BEC7-9402BB40806A}" type="datetimeFigureOut">
              <a:rPr lang="fr-FR" smtClean="0"/>
              <a:t>22/12/2021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9ACF27-8ADA-714D-8E88-35A328B3AB4D}" type="slidenum">
              <a:rPr lang="fr-FR" smtClean="0"/>
              <a:t>‹#›</a:t>
            </a:fld>
            <a:endParaRPr lang="fr-FR"/>
          </a:p>
        </p:txBody>
      </p:sp>
    </p:spTree>
    <p:extLst>
      <p:ext uri="{BB962C8B-B14F-4D97-AF65-F5344CB8AC3E}">
        <p14:creationId xmlns:p14="http://schemas.microsoft.com/office/powerpoint/2010/main" val="2539492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7"/>
            </a:lvl1pPr>
          </a:lstStyle>
          <a:p>
            <a:r>
              <a:rPr lang="fr-FR"/>
              <a:t>Modifiez le style du titre</a:t>
            </a:r>
            <a:endParaRPr lang="en-US"/>
          </a:p>
        </p:txBody>
      </p:sp>
      <p:sp>
        <p:nvSpPr>
          <p:cNvPr id="3" name="Picture Placeholder 2"/>
          <p:cNvSpPr>
            <a:spLocks noGrp="1" noChangeAspect="1"/>
          </p:cNvSpPr>
          <p:nvPr>
            <p:ph type="pic" idx="1"/>
          </p:nvPr>
        </p:nvSpPr>
        <p:spPr>
          <a:xfrm>
            <a:off x="5713655" y="1088454"/>
            <a:ext cx="6803886"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fr-FR"/>
              <a:t>Cliquez sur l'icône pour ajouter une image</a:t>
            </a:r>
            <a:endParaRPr lang="en-US"/>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0DC82F2-8F9A-9C49-BEC7-9402BB40806A}" type="datetimeFigureOut">
              <a:rPr lang="fr-FR" smtClean="0"/>
              <a:t>22/12/2021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9ACF27-8ADA-714D-8E88-35A328B3AB4D}" type="slidenum">
              <a:rPr lang="fr-FR" smtClean="0"/>
              <a:t>‹#›</a:t>
            </a:fld>
            <a:endParaRPr lang="fr-FR"/>
          </a:p>
        </p:txBody>
      </p:sp>
    </p:spTree>
    <p:extLst>
      <p:ext uri="{BB962C8B-B14F-4D97-AF65-F5344CB8AC3E}">
        <p14:creationId xmlns:p14="http://schemas.microsoft.com/office/powerpoint/2010/main" val="410279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3985" y="402483"/>
            <a:ext cx="11591806" cy="1461188"/>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923985" y="2012414"/>
            <a:ext cx="11591806" cy="479654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923985" y="7006699"/>
            <a:ext cx="3023949"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50DC82F2-8F9A-9C49-BEC7-9402BB40806A}" type="datetimeFigureOut">
              <a:rPr lang="fr-FR" smtClean="0"/>
              <a:t>22/12/2021</a:t>
            </a:fld>
            <a:endParaRPr lang="fr-FR"/>
          </a:p>
        </p:txBody>
      </p:sp>
      <p:sp>
        <p:nvSpPr>
          <p:cNvPr id="5" name="Footer Placeholder 4"/>
          <p:cNvSpPr>
            <a:spLocks noGrp="1"/>
          </p:cNvSpPr>
          <p:nvPr>
            <p:ph type="ftr" sz="quarter" idx="3"/>
          </p:nvPr>
        </p:nvSpPr>
        <p:spPr>
          <a:xfrm>
            <a:off x="4451926" y="7006699"/>
            <a:ext cx="4535924"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9491841" y="7006699"/>
            <a:ext cx="3023949"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639ACF27-8ADA-714D-8E88-35A328B3AB4D}" type="slidenum">
              <a:rPr lang="fr-FR" smtClean="0"/>
              <a:t>‹#›</a:t>
            </a:fld>
            <a:endParaRPr lang="fr-FR"/>
          </a:p>
        </p:txBody>
      </p:sp>
    </p:spTree>
    <p:extLst>
      <p:ext uri="{BB962C8B-B14F-4D97-AF65-F5344CB8AC3E}">
        <p14:creationId xmlns:p14="http://schemas.microsoft.com/office/powerpoint/2010/main" val="342972444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0.jp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 Id="rId9"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3.jpg"/><Relationship Id="rId7" Type="http://schemas.openxmlformats.org/officeDocument/2006/relationships/image" Target="../media/image39.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41.sv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4B4155-2E24-C64E-B0BB-2FD67B344705}"/>
              </a:ext>
            </a:extLst>
          </p:cNvPr>
          <p:cNvSpPr/>
          <p:nvPr/>
        </p:nvSpPr>
        <p:spPr>
          <a:xfrm>
            <a:off x="3564692" y="2"/>
            <a:ext cx="9875082" cy="7559675"/>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4" name="Image 13">
            <a:extLst>
              <a:ext uri="{FF2B5EF4-FFF2-40B4-BE49-F238E27FC236}">
                <a16:creationId xmlns:a16="http://schemas.microsoft.com/office/drawing/2014/main" id="{0352F922-2874-4917-A046-7385D41AC1D8}"/>
              </a:ext>
            </a:extLst>
          </p:cNvPr>
          <p:cNvPicPr>
            <a:picLocks noChangeAspect="1"/>
          </p:cNvPicPr>
          <p:nvPr/>
        </p:nvPicPr>
        <p:blipFill>
          <a:blip r:embed="rId3"/>
          <a:srcRect l="12457" r="12457"/>
          <a:stretch/>
        </p:blipFill>
        <p:spPr>
          <a:xfrm>
            <a:off x="6643651" y="749651"/>
            <a:ext cx="6053904" cy="6046930"/>
          </a:xfrm>
          <a:prstGeom prst="rect">
            <a:avLst/>
          </a:prstGeom>
        </p:spPr>
      </p:pic>
      <p:sp>
        <p:nvSpPr>
          <p:cNvPr id="22" name="Rectangle 21">
            <a:extLst>
              <a:ext uri="{FF2B5EF4-FFF2-40B4-BE49-F238E27FC236}">
                <a16:creationId xmlns:a16="http://schemas.microsoft.com/office/drawing/2014/main" id="{ABE6AFB0-9834-CC46-8D1F-61AD0AC40ED3}"/>
              </a:ext>
            </a:extLst>
          </p:cNvPr>
          <p:cNvSpPr/>
          <p:nvPr/>
        </p:nvSpPr>
        <p:spPr>
          <a:xfrm>
            <a:off x="591145" y="758399"/>
            <a:ext cx="6038182" cy="6038182"/>
          </a:xfrm>
          <a:prstGeom prst="rect">
            <a:avLst/>
          </a:prstGeom>
          <a:solidFill>
            <a:schemeClr val="bg1"/>
          </a:solidFill>
          <a:ln>
            <a:noFill/>
          </a:ln>
          <a:effectLst>
            <a:outerShdw blurRad="63500" sx="101000" sy="101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224FDAD3-6B7A-7249-9927-C50053F2BC72}"/>
              </a:ext>
            </a:extLst>
          </p:cNvPr>
          <p:cNvSpPr txBox="1"/>
          <p:nvPr/>
        </p:nvSpPr>
        <p:spPr>
          <a:xfrm>
            <a:off x="1154517" y="1294169"/>
            <a:ext cx="4828593" cy="1569660"/>
          </a:xfrm>
          <a:prstGeom prst="rect">
            <a:avLst/>
          </a:prstGeom>
          <a:noFill/>
        </p:spPr>
        <p:txBody>
          <a:bodyPr wrap="square" rtlCol="0">
            <a:spAutoFit/>
          </a:bodyPr>
          <a:lstStyle/>
          <a:p>
            <a:pPr algn="ctr"/>
            <a:r>
              <a:rPr lang="en-US" sz="3200" b="1" dirty="0">
                <a:solidFill>
                  <a:srgbClr val="C00D0E"/>
                </a:solidFill>
                <a:latin typeface="Century Gothic" panose="020B0502020202020204" pitchFamily="34" charset="0"/>
              </a:rPr>
              <a:t>Capital City Podgorica</a:t>
            </a:r>
          </a:p>
          <a:p>
            <a:pPr algn="ctr"/>
            <a:endParaRPr lang="en-US" sz="3200" b="1" dirty="0">
              <a:solidFill>
                <a:srgbClr val="C00D0E"/>
              </a:solidFill>
              <a:latin typeface="Century Gothic" panose="020B0502020202020204" pitchFamily="34" charset="0"/>
            </a:endParaRPr>
          </a:p>
          <a:p>
            <a:pPr algn="ctr"/>
            <a:r>
              <a:rPr lang="en-US" sz="3200" b="1" i="1" dirty="0">
                <a:solidFill>
                  <a:srgbClr val="C00D0E"/>
                </a:solidFill>
                <a:latin typeface="Century Gothic" panose="020B0502020202020204" pitchFamily="34" charset="0"/>
              </a:rPr>
              <a:t>Digital City Action Plan</a:t>
            </a:r>
          </a:p>
        </p:txBody>
      </p:sp>
      <p:cxnSp>
        <p:nvCxnSpPr>
          <p:cNvPr id="10" name="Connecteur droit 9">
            <a:extLst>
              <a:ext uri="{FF2B5EF4-FFF2-40B4-BE49-F238E27FC236}">
                <a16:creationId xmlns:a16="http://schemas.microsoft.com/office/drawing/2014/main" id="{9F1A26ED-484E-AD4F-957C-53DC7B140D26}"/>
              </a:ext>
            </a:extLst>
          </p:cNvPr>
          <p:cNvCxnSpPr>
            <a:cxnSpLocks/>
          </p:cNvCxnSpPr>
          <p:nvPr/>
        </p:nvCxnSpPr>
        <p:spPr>
          <a:xfrm>
            <a:off x="9693962" y="760745"/>
            <a:ext cx="0" cy="6040532"/>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038B0169-C9BE-8648-B32D-097BFA250114}"/>
              </a:ext>
            </a:extLst>
          </p:cNvPr>
          <p:cNvCxnSpPr>
            <a:cxnSpLocks/>
            <a:stCxn id="22" idx="3"/>
          </p:cNvCxnSpPr>
          <p:nvPr/>
        </p:nvCxnSpPr>
        <p:spPr>
          <a:xfrm>
            <a:off x="6629327" y="3777490"/>
            <a:ext cx="6082552" cy="3522"/>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84A7E043-90E9-413D-9BD1-8F0190AACED0}"/>
              </a:ext>
            </a:extLst>
          </p:cNvPr>
          <p:cNvPicPr>
            <a:picLocks noChangeAspect="1"/>
          </p:cNvPicPr>
          <p:nvPr/>
        </p:nvPicPr>
        <p:blipFill>
          <a:blip r:embed="rId4"/>
          <a:stretch>
            <a:fillRect/>
          </a:stretch>
        </p:blipFill>
        <p:spPr>
          <a:xfrm>
            <a:off x="1062464" y="5694508"/>
            <a:ext cx="1754291" cy="877145"/>
          </a:xfrm>
          <a:prstGeom prst="rect">
            <a:avLst/>
          </a:prstGeom>
        </p:spPr>
      </p:pic>
      <p:pic>
        <p:nvPicPr>
          <p:cNvPr id="7" name="Image 6">
            <a:extLst>
              <a:ext uri="{FF2B5EF4-FFF2-40B4-BE49-F238E27FC236}">
                <a16:creationId xmlns:a16="http://schemas.microsoft.com/office/drawing/2014/main" id="{5931C9B1-1D90-4D2A-9785-A9A786E29043}"/>
              </a:ext>
            </a:extLst>
          </p:cNvPr>
          <p:cNvPicPr>
            <a:picLocks noChangeAspect="1"/>
          </p:cNvPicPr>
          <p:nvPr/>
        </p:nvPicPr>
        <p:blipFill>
          <a:blip r:embed="rId5"/>
          <a:stretch>
            <a:fillRect/>
          </a:stretch>
        </p:blipFill>
        <p:spPr>
          <a:xfrm>
            <a:off x="4192854" y="5629765"/>
            <a:ext cx="2075352" cy="1166816"/>
          </a:xfrm>
          <a:prstGeom prst="rect">
            <a:avLst/>
          </a:prstGeom>
        </p:spPr>
      </p:pic>
      <p:pic>
        <p:nvPicPr>
          <p:cNvPr id="6" name="Picture 5" descr="Logo&#10;&#10;Description automatically generated">
            <a:extLst>
              <a:ext uri="{FF2B5EF4-FFF2-40B4-BE49-F238E27FC236}">
                <a16:creationId xmlns:a16="http://schemas.microsoft.com/office/drawing/2014/main" id="{B73B1A70-121B-478F-8171-6B33468E2230}"/>
              </a:ext>
            </a:extLst>
          </p:cNvPr>
          <p:cNvPicPr>
            <a:picLocks noChangeAspect="1"/>
          </p:cNvPicPr>
          <p:nvPr/>
        </p:nvPicPr>
        <p:blipFill>
          <a:blip r:embed="rId6"/>
          <a:stretch>
            <a:fillRect/>
          </a:stretch>
        </p:blipFill>
        <p:spPr>
          <a:xfrm>
            <a:off x="2482867" y="3461967"/>
            <a:ext cx="1886685" cy="1569660"/>
          </a:xfrm>
          <a:prstGeom prst="rect">
            <a:avLst/>
          </a:prstGeom>
        </p:spPr>
      </p:pic>
    </p:spTree>
    <p:extLst>
      <p:ext uri="{BB962C8B-B14F-4D97-AF65-F5344CB8AC3E}">
        <p14:creationId xmlns:p14="http://schemas.microsoft.com/office/powerpoint/2010/main" val="4067713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E6A073D-75A0-48BD-9000-26291E796A41}"/>
              </a:ext>
            </a:extLst>
          </p:cNvPr>
          <p:cNvPicPr>
            <a:picLocks noChangeAspect="1"/>
          </p:cNvPicPr>
          <p:nvPr/>
        </p:nvPicPr>
        <p:blipFill>
          <a:blip r:embed="rId3">
            <a:lum bright="70000" contrast="-70000"/>
            <a:alphaModFix amt="35000"/>
          </a:blip>
          <a:stretch>
            <a:fillRect/>
          </a:stretch>
        </p:blipFill>
        <p:spPr>
          <a:xfrm>
            <a:off x="3176400" y="1781852"/>
            <a:ext cx="740635" cy="740635"/>
          </a:xfrm>
          <a:prstGeom prst="rect">
            <a:avLst/>
          </a:prstGeom>
        </p:spPr>
      </p:pic>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006279" y="295269"/>
            <a:ext cx="10920886" cy="740635"/>
          </a:xfrm>
        </p:spPr>
        <p:txBody>
          <a:bodyPr>
            <a:normAutofit/>
          </a:bodyPr>
          <a:lstStyle/>
          <a:p>
            <a:r>
              <a:rPr lang="en-GB" sz="3600" noProof="0" dirty="0">
                <a:solidFill>
                  <a:srgbClr val="C00000"/>
                </a:solidFill>
              </a:rPr>
              <a:t>Panorama of Podgorica’s</a:t>
            </a:r>
            <a:r>
              <a:rPr lang="en-GB" sz="3600" dirty="0">
                <a:solidFill>
                  <a:srgbClr val="C00000"/>
                </a:solidFill>
              </a:rPr>
              <a:t> main </a:t>
            </a:r>
            <a:r>
              <a:rPr lang="en-GB" sz="3600" noProof="0" dirty="0">
                <a:solidFill>
                  <a:srgbClr val="C00000"/>
                </a:solidFill>
              </a:rPr>
              <a:t>urban stakes</a:t>
            </a:r>
            <a:endParaRPr lang="en-GB" sz="3600" noProof="0" dirty="0">
              <a:solidFill>
                <a:srgbClr val="C00000"/>
              </a:solidFill>
              <a:latin typeface="Century Gothic" panose="020B0502020202020204" pitchFamily="34" charset="0"/>
            </a:endParaRP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space réservé du contenu 2">
            <a:extLst>
              <a:ext uri="{FF2B5EF4-FFF2-40B4-BE49-F238E27FC236}">
                <a16:creationId xmlns:a16="http://schemas.microsoft.com/office/drawing/2014/main" id="{F90FECC8-71D4-4D0D-BACE-621875A03919}"/>
              </a:ext>
            </a:extLst>
          </p:cNvPr>
          <p:cNvSpPr txBox="1">
            <a:spLocks/>
          </p:cNvSpPr>
          <p:nvPr/>
        </p:nvSpPr>
        <p:spPr>
          <a:xfrm>
            <a:off x="2084809" y="1996567"/>
            <a:ext cx="1999010" cy="311204"/>
          </a:xfrm>
          <a:prstGeom prst="rect">
            <a:avLst/>
          </a:prstGeom>
        </p:spPr>
        <p:txBody>
          <a:bodyPr vert="horz" lIns="104299" tIns="52150" rIns="104299" bIns="5215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GB" sz="1300" b="1" dirty="0">
                <a:solidFill>
                  <a:srgbClr val="69AEC4"/>
                </a:solidFill>
                <a:latin typeface="Century Gothic" panose="020B0502020202020204" pitchFamily="34" charset="0"/>
              </a:rPr>
              <a:t>Mobility &amp; Transport</a:t>
            </a:r>
          </a:p>
        </p:txBody>
      </p:sp>
      <p:sp>
        <p:nvSpPr>
          <p:cNvPr id="3" name="ZoneTexte 2">
            <a:extLst>
              <a:ext uri="{FF2B5EF4-FFF2-40B4-BE49-F238E27FC236}">
                <a16:creationId xmlns:a16="http://schemas.microsoft.com/office/drawing/2014/main" id="{7281E20E-5FD2-40F6-8209-0758D37C9CDC}"/>
              </a:ext>
            </a:extLst>
          </p:cNvPr>
          <p:cNvSpPr txBox="1"/>
          <p:nvPr/>
        </p:nvSpPr>
        <p:spPr>
          <a:xfrm>
            <a:off x="2084809" y="1060544"/>
            <a:ext cx="8259147" cy="600164"/>
          </a:xfrm>
          <a:prstGeom prst="rect">
            <a:avLst/>
          </a:prstGeom>
          <a:solidFill>
            <a:schemeClr val="accent2">
              <a:lumMod val="20000"/>
              <a:lumOff val="80000"/>
            </a:schemeClr>
          </a:solidFill>
        </p:spPr>
        <p:txBody>
          <a:bodyPr wrap="square" rtlCol="0">
            <a:spAutoFit/>
          </a:bodyPr>
          <a:lstStyle/>
          <a:p>
            <a:pPr algn="just"/>
            <a:r>
              <a:rPr lang="fr-FR" sz="1100" dirty="0"/>
              <a:t>This </a:t>
            </a:r>
            <a:r>
              <a:rPr lang="en-US" sz="1100" dirty="0"/>
              <a:t>section provides an overview </a:t>
            </a:r>
            <a:r>
              <a:rPr lang="fr-FR" sz="1100" dirty="0"/>
              <a:t>of </a:t>
            </a:r>
            <a:r>
              <a:rPr lang="en-US" sz="1100" dirty="0"/>
              <a:t>Podgorica’s main urban stakes </a:t>
            </a:r>
            <a:r>
              <a:rPr lang="fr-FR" sz="1100" dirty="0"/>
              <a:t>&amp; challenges. </a:t>
            </a:r>
            <a:r>
              <a:rPr lang="en-GB" sz="1100" dirty="0"/>
              <a:t>It does not intend to tackle all urban issues in an exhaustive way, but to give a synthetic picture of the main challenges in the city - as they have been raised in the framework of the preparation of the DCAP.</a:t>
            </a:r>
          </a:p>
        </p:txBody>
      </p:sp>
      <p:sp>
        <p:nvSpPr>
          <p:cNvPr id="10" name="Espace réservé du contenu 2">
            <a:extLst>
              <a:ext uri="{FF2B5EF4-FFF2-40B4-BE49-F238E27FC236}">
                <a16:creationId xmlns:a16="http://schemas.microsoft.com/office/drawing/2014/main" id="{425ACF15-7AD6-492E-89C9-125A1B75E3BE}"/>
              </a:ext>
            </a:extLst>
          </p:cNvPr>
          <p:cNvSpPr txBox="1">
            <a:spLocks/>
          </p:cNvSpPr>
          <p:nvPr/>
        </p:nvSpPr>
        <p:spPr>
          <a:xfrm>
            <a:off x="4131828" y="1963551"/>
            <a:ext cx="2084759" cy="311204"/>
          </a:xfrm>
          <a:prstGeom prst="rect">
            <a:avLst/>
          </a:prstGeom>
        </p:spPr>
        <p:txBody>
          <a:bodyPr vert="horz" lIns="104299" tIns="52150" rIns="104299" bIns="5215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GB" sz="1300" b="1" dirty="0">
                <a:solidFill>
                  <a:srgbClr val="69AEC4"/>
                </a:solidFill>
                <a:latin typeface="Century Gothic" panose="020B0502020202020204" pitchFamily="34" charset="0"/>
              </a:rPr>
              <a:t>Green &amp; open spaces</a:t>
            </a:r>
          </a:p>
        </p:txBody>
      </p:sp>
      <p:pic>
        <p:nvPicPr>
          <p:cNvPr id="11" name="Image 10">
            <a:extLst>
              <a:ext uri="{FF2B5EF4-FFF2-40B4-BE49-F238E27FC236}">
                <a16:creationId xmlns:a16="http://schemas.microsoft.com/office/drawing/2014/main" id="{6E2DC9ED-D787-4DE4-9183-D5E221438F08}"/>
              </a:ext>
            </a:extLst>
          </p:cNvPr>
          <p:cNvPicPr>
            <a:picLocks noChangeAspect="1"/>
          </p:cNvPicPr>
          <p:nvPr/>
        </p:nvPicPr>
        <p:blipFill>
          <a:blip r:embed="rId4">
            <a:lum bright="70000" contrast="-70000"/>
            <a:alphaModFix amt="35000"/>
          </a:blip>
          <a:stretch>
            <a:fillRect/>
          </a:stretch>
        </p:blipFill>
        <p:spPr>
          <a:xfrm>
            <a:off x="5670396" y="1968152"/>
            <a:ext cx="516810" cy="516810"/>
          </a:xfrm>
          <a:prstGeom prst="rect">
            <a:avLst/>
          </a:prstGeom>
        </p:spPr>
      </p:pic>
      <p:pic>
        <p:nvPicPr>
          <p:cNvPr id="13" name="Image 12">
            <a:extLst>
              <a:ext uri="{FF2B5EF4-FFF2-40B4-BE49-F238E27FC236}">
                <a16:creationId xmlns:a16="http://schemas.microsoft.com/office/drawing/2014/main" id="{7184610D-C04C-4DEC-ACA4-EF5D63A7AC20}"/>
              </a:ext>
            </a:extLst>
          </p:cNvPr>
          <p:cNvPicPr>
            <a:picLocks noChangeAspect="1"/>
          </p:cNvPicPr>
          <p:nvPr/>
        </p:nvPicPr>
        <p:blipFill>
          <a:blip r:embed="rId5">
            <a:lum bright="70000" contrast="-70000"/>
            <a:alphaModFix amt="35000"/>
          </a:blip>
          <a:stretch>
            <a:fillRect/>
          </a:stretch>
        </p:blipFill>
        <p:spPr>
          <a:xfrm>
            <a:off x="8073709" y="1903260"/>
            <a:ext cx="600164" cy="600164"/>
          </a:xfrm>
          <a:prstGeom prst="rect">
            <a:avLst/>
          </a:prstGeom>
        </p:spPr>
      </p:pic>
      <p:sp>
        <p:nvSpPr>
          <p:cNvPr id="14" name="Espace réservé du contenu 2">
            <a:extLst>
              <a:ext uri="{FF2B5EF4-FFF2-40B4-BE49-F238E27FC236}">
                <a16:creationId xmlns:a16="http://schemas.microsoft.com/office/drawing/2014/main" id="{FAC79E53-F2EB-4746-8984-370A711CCD50}"/>
              </a:ext>
            </a:extLst>
          </p:cNvPr>
          <p:cNvSpPr txBox="1">
            <a:spLocks/>
          </p:cNvSpPr>
          <p:nvPr/>
        </p:nvSpPr>
        <p:spPr>
          <a:xfrm>
            <a:off x="6507914" y="1960138"/>
            <a:ext cx="1703593" cy="311204"/>
          </a:xfrm>
          <a:prstGeom prst="rect">
            <a:avLst/>
          </a:prstGeom>
        </p:spPr>
        <p:txBody>
          <a:bodyPr vert="horz" lIns="104299" tIns="52150" rIns="104299" bIns="5215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GB" sz="1300" b="1" dirty="0">
                <a:solidFill>
                  <a:srgbClr val="69AEC4"/>
                </a:solidFill>
                <a:latin typeface="Century Gothic" panose="020B0502020202020204" pitchFamily="34" charset="0"/>
              </a:rPr>
              <a:t>Water &amp; Sanitation</a:t>
            </a:r>
          </a:p>
        </p:txBody>
      </p:sp>
      <p:sp>
        <p:nvSpPr>
          <p:cNvPr id="16" name="Espace réservé du contenu 2">
            <a:extLst>
              <a:ext uri="{FF2B5EF4-FFF2-40B4-BE49-F238E27FC236}">
                <a16:creationId xmlns:a16="http://schemas.microsoft.com/office/drawing/2014/main" id="{101D4344-B9F2-48F5-8A69-41F587375D3B}"/>
              </a:ext>
            </a:extLst>
          </p:cNvPr>
          <p:cNvSpPr txBox="1">
            <a:spLocks/>
          </p:cNvSpPr>
          <p:nvPr/>
        </p:nvSpPr>
        <p:spPr>
          <a:xfrm>
            <a:off x="8779783" y="1817208"/>
            <a:ext cx="1703593" cy="466038"/>
          </a:xfrm>
          <a:prstGeom prst="rect">
            <a:avLst/>
          </a:prstGeom>
        </p:spPr>
        <p:txBody>
          <a:bodyPr vert="horz" lIns="104299" tIns="52150" rIns="104299" bIns="5215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GB" sz="1300" b="1" dirty="0">
                <a:solidFill>
                  <a:srgbClr val="69AEC4"/>
                </a:solidFill>
                <a:latin typeface="Century Gothic" panose="020B0502020202020204" pitchFamily="34" charset="0"/>
              </a:rPr>
              <a:t>Waste Management</a:t>
            </a:r>
          </a:p>
        </p:txBody>
      </p:sp>
      <p:pic>
        <p:nvPicPr>
          <p:cNvPr id="23" name="Image 22">
            <a:extLst>
              <a:ext uri="{FF2B5EF4-FFF2-40B4-BE49-F238E27FC236}">
                <a16:creationId xmlns:a16="http://schemas.microsoft.com/office/drawing/2014/main" id="{DCB3AFD7-ACB7-4E84-9FAF-465E30BCD344}"/>
              </a:ext>
            </a:extLst>
          </p:cNvPr>
          <p:cNvPicPr>
            <a:picLocks noChangeAspect="1"/>
          </p:cNvPicPr>
          <p:nvPr/>
        </p:nvPicPr>
        <p:blipFill>
          <a:blip r:embed="rId6">
            <a:lum bright="70000" contrast="-70000"/>
            <a:alphaModFix amt="35000"/>
          </a:blip>
          <a:stretch>
            <a:fillRect/>
          </a:stretch>
        </p:blipFill>
        <p:spPr>
          <a:xfrm>
            <a:off x="12505980" y="1817208"/>
            <a:ext cx="669925" cy="669925"/>
          </a:xfrm>
          <a:prstGeom prst="rect">
            <a:avLst/>
          </a:prstGeom>
        </p:spPr>
      </p:pic>
      <p:sp>
        <p:nvSpPr>
          <p:cNvPr id="24" name="Espace réservé du contenu 2">
            <a:extLst>
              <a:ext uri="{FF2B5EF4-FFF2-40B4-BE49-F238E27FC236}">
                <a16:creationId xmlns:a16="http://schemas.microsoft.com/office/drawing/2014/main" id="{BD7D7F48-0531-4607-B1FD-87B834BBFC24}"/>
              </a:ext>
            </a:extLst>
          </p:cNvPr>
          <p:cNvSpPr txBox="1">
            <a:spLocks/>
          </p:cNvSpPr>
          <p:nvPr/>
        </p:nvSpPr>
        <p:spPr>
          <a:xfrm>
            <a:off x="10983696" y="1795290"/>
            <a:ext cx="1703593" cy="466038"/>
          </a:xfrm>
          <a:prstGeom prst="rect">
            <a:avLst/>
          </a:prstGeom>
        </p:spPr>
        <p:txBody>
          <a:bodyPr vert="horz" lIns="104299" tIns="52150" rIns="104299" bIns="5215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GB" sz="1300" b="1" dirty="0">
                <a:solidFill>
                  <a:srgbClr val="69AEC4"/>
                </a:solidFill>
                <a:latin typeface="Century Gothic" panose="020B0502020202020204" pitchFamily="34" charset="0"/>
              </a:rPr>
              <a:t>Climate Change &amp; Air Quality</a:t>
            </a:r>
          </a:p>
        </p:txBody>
      </p:sp>
      <p:pic>
        <p:nvPicPr>
          <p:cNvPr id="25" name="Image 17">
            <a:extLst>
              <a:ext uri="{FF2B5EF4-FFF2-40B4-BE49-F238E27FC236}">
                <a16:creationId xmlns:a16="http://schemas.microsoft.com/office/drawing/2014/main" id="{2C6BBC02-34DE-4E0B-8292-85B12642AE53}"/>
              </a:ext>
            </a:extLst>
          </p:cNvPr>
          <p:cNvPicPr>
            <a:picLocks noChangeAspect="1"/>
          </p:cNvPicPr>
          <p:nvPr/>
        </p:nvPicPr>
        <p:blipFill>
          <a:blip r:embed="rId7">
            <a:alphaModFix amt="50000"/>
          </a:blip>
          <a:srcRect l="41249" r="41249"/>
          <a:stretch/>
        </p:blipFill>
        <p:spPr>
          <a:xfrm>
            <a:off x="-1" y="352419"/>
            <a:ext cx="1894432" cy="7203341"/>
          </a:xfrm>
          <a:prstGeom prst="rect">
            <a:avLst/>
          </a:prstGeom>
        </p:spPr>
      </p:pic>
      <p:sp>
        <p:nvSpPr>
          <p:cNvPr id="21" name="Espace réservé du contenu 2">
            <a:extLst>
              <a:ext uri="{FF2B5EF4-FFF2-40B4-BE49-F238E27FC236}">
                <a16:creationId xmlns:a16="http://schemas.microsoft.com/office/drawing/2014/main" id="{4239928C-8555-4352-8F99-E0EE69884105}"/>
              </a:ext>
            </a:extLst>
          </p:cNvPr>
          <p:cNvSpPr txBox="1">
            <a:spLocks/>
          </p:cNvSpPr>
          <p:nvPr/>
        </p:nvSpPr>
        <p:spPr>
          <a:xfrm>
            <a:off x="4322617" y="2355878"/>
            <a:ext cx="2160000" cy="4908527"/>
          </a:xfrm>
          <a:prstGeom prst="roundRect">
            <a:avLst/>
          </a:prstGeom>
          <a:ln>
            <a:solidFill>
              <a:srgbClr val="A4DBE6"/>
            </a:solidFill>
          </a:ln>
        </p:spPr>
        <p:txBody>
          <a:bodyPr vert="horz" lIns="104299" tIns="52150" rIns="104299" bIns="52150" numCol="1" spcCol="25200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Font typeface="Arial" panose="020B0604020202020204" pitchFamily="34" charset="0"/>
              <a:buNone/>
              <a:tabLst>
                <a:tab pos="2686050" algn="l"/>
              </a:tabLst>
            </a:pPr>
            <a:r>
              <a:rPr lang="en-GB" sz="950" dirty="0">
                <a:latin typeface="Century Gothic" panose="020B0502020202020204" pitchFamily="34" charset="0"/>
              </a:rPr>
              <a:t>Podgorica is home to several well maintained and valorised open green areas. The increase of their surface, their preservation and valorisation constitute a high priority of the administration and is part of the city’s identity.</a:t>
            </a:r>
          </a:p>
          <a:p>
            <a:pPr marL="0" indent="0" algn="just">
              <a:lnSpc>
                <a:spcPct val="100000"/>
              </a:lnSpc>
              <a:buFont typeface="Arial" panose="020B0604020202020204" pitchFamily="34" charset="0"/>
              <a:buNone/>
              <a:tabLst>
                <a:tab pos="2686050" algn="l"/>
              </a:tabLst>
            </a:pPr>
            <a:r>
              <a:rPr lang="en-GB" sz="950" dirty="0">
                <a:latin typeface="Century Gothic" panose="020B0502020202020204" pitchFamily="34" charset="0"/>
              </a:rPr>
              <a:t>The Capital City has taken measures to increase the green areas in the city, such as the development of green rooftops, greening the squares identified as heat islands or the introduction of vegetation species adaptable to extreme weather temperatures. </a:t>
            </a:r>
          </a:p>
          <a:p>
            <a:pPr marL="0" indent="0" algn="just">
              <a:lnSpc>
                <a:spcPct val="100000"/>
              </a:lnSpc>
              <a:buFont typeface="Arial" panose="020B0604020202020204" pitchFamily="34" charset="0"/>
              <a:buNone/>
              <a:tabLst>
                <a:tab pos="2686050" algn="l"/>
              </a:tabLst>
            </a:pPr>
            <a:r>
              <a:rPr lang="en-GB" sz="950" dirty="0">
                <a:latin typeface="Century Gothic" panose="020B0502020202020204" pitchFamily="34" charset="0"/>
              </a:rPr>
              <a:t>These measures mainly illustrate the will of the Capital City to adapt to changing climate conditions through consequently adapting its spatial organisation. </a:t>
            </a:r>
          </a:p>
        </p:txBody>
      </p:sp>
      <p:sp>
        <p:nvSpPr>
          <p:cNvPr id="26" name="Espace réservé du contenu 2">
            <a:extLst>
              <a:ext uri="{FF2B5EF4-FFF2-40B4-BE49-F238E27FC236}">
                <a16:creationId xmlns:a16="http://schemas.microsoft.com/office/drawing/2014/main" id="{75716D3C-A8CD-43C3-B14E-A254842D0CAC}"/>
              </a:ext>
            </a:extLst>
          </p:cNvPr>
          <p:cNvSpPr txBox="1">
            <a:spLocks/>
          </p:cNvSpPr>
          <p:nvPr/>
        </p:nvSpPr>
        <p:spPr>
          <a:xfrm>
            <a:off x="2069040" y="2351640"/>
            <a:ext cx="2160000" cy="4912765"/>
          </a:xfrm>
          <a:prstGeom prst="roundRect">
            <a:avLst/>
          </a:prstGeom>
          <a:ln>
            <a:solidFill>
              <a:srgbClr val="A4DBE6"/>
            </a:solidFill>
          </a:ln>
        </p:spPr>
        <p:txBody>
          <a:bodyPr vert="horz" lIns="104299" tIns="52150" rIns="104299" bIns="52150" numCol="1" spcCol="25200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Font typeface="Arial" panose="020B0604020202020204" pitchFamily="34" charset="0"/>
              <a:buNone/>
              <a:tabLst>
                <a:tab pos="2686050" algn="l"/>
              </a:tabLst>
            </a:pPr>
            <a:r>
              <a:rPr lang="en-GB" sz="950" dirty="0">
                <a:latin typeface="Century Gothic" panose="020B0502020202020204" pitchFamily="34" charset="0"/>
              </a:rPr>
              <a:t>Podgorica is located at internal &amp; regional transport flows: railroads to Belgrade, regional routes of future highways: Adriatic-</a:t>
            </a:r>
            <a:r>
              <a:rPr lang="en-GB" sz="950" dirty="0" err="1">
                <a:latin typeface="Century Gothic" panose="020B0502020202020204" pitchFamily="34" charset="0"/>
              </a:rPr>
              <a:t>lonian</a:t>
            </a:r>
            <a:r>
              <a:rPr lang="en-GB" sz="950" dirty="0">
                <a:latin typeface="Century Gothic" panose="020B0502020202020204" pitchFamily="34" charset="0"/>
              </a:rPr>
              <a:t> and Bar-</a:t>
            </a:r>
            <a:r>
              <a:rPr lang="en-GB" sz="950" dirty="0" err="1">
                <a:latin typeface="Century Gothic" panose="020B0502020202020204" pitchFamily="34" charset="0"/>
              </a:rPr>
              <a:t>Boljare</a:t>
            </a:r>
            <a:r>
              <a:rPr lang="en-GB" sz="950" dirty="0">
                <a:latin typeface="Century Gothic" panose="020B0502020202020204" pitchFamily="34" charset="0"/>
              </a:rPr>
              <a:t>-Belgrade.  </a:t>
            </a:r>
          </a:p>
          <a:p>
            <a:pPr marL="0" indent="0" algn="just">
              <a:lnSpc>
                <a:spcPct val="100000"/>
              </a:lnSpc>
              <a:buFont typeface="Arial" panose="020B0604020202020204" pitchFamily="34" charset="0"/>
              <a:buNone/>
              <a:tabLst>
                <a:tab pos="2686050" algn="l"/>
              </a:tabLst>
            </a:pPr>
            <a:r>
              <a:rPr lang="en-GB" sz="950" dirty="0">
                <a:latin typeface="Century Gothic" panose="020B0502020202020204" pitchFamily="34" charset="0"/>
              </a:rPr>
              <a:t>Even though Podgorica has developed an urban and suburban bus network to respond to the urban sprawl, the city still witnesses an increase in the use of individual vehicles. This accounts for an inefficient and unattractive offer of public transport. Mainly, the bus system is not yet integrated and the network layout is not adapted to the users’ needs. The adoption of the SUMP in 2020 however shows an active will to improve mobility in the city. </a:t>
            </a:r>
          </a:p>
          <a:p>
            <a:pPr marL="0" indent="0" algn="just">
              <a:lnSpc>
                <a:spcPct val="100000"/>
              </a:lnSpc>
              <a:buFont typeface="Arial" panose="020B0604020202020204" pitchFamily="34" charset="0"/>
              <a:buNone/>
              <a:tabLst>
                <a:tab pos="2686050" algn="l"/>
              </a:tabLst>
            </a:pPr>
            <a:r>
              <a:rPr lang="en-GB" sz="950" dirty="0">
                <a:latin typeface="Century Gothic" panose="020B0502020202020204" pitchFamily="34" charset="0"/>
              </a:rPr>
              <a:t>The city is very suitable for cycling and the related infrastructures – cycling corridors and parking, have been largely developed and promoted in the recent years. </a:t>
            </a:r>
          </a:p>
        </p:txBody>
      </p:sp>
      <p:sp>
        <p:nvSpPr>
          <p:cNvPr id="27" name="Espace réservé du contenu 2">
            <a:extLst>
              <a:ext uri="{FF2B5EF4-FFF2-40B4-BE49-F238E27FC236}">
                <a16:creationId xmlns:a16="http://schemas.microsoft.com/office/drawing/2014/main" id="{B37F4CD7-1B56-484E-87F8-840FCA23B3AE}"/>
              </a:ext>
            </a:extLst>
          </p:cNvPr>
          <p:cNvSpPr txBox="1">
            <a:spLocks/>
          </p:cNvSpPr>
          <p:nvPr/>
        </p:nvSpPr>
        <p:spPr>
          <a:xfrm>
            <a:off x="8817226" y="2351638"/>
            <a:ext cx="2160000" cy="4908527"/>
          </a:xfrm>
          <a:prstGeom prst="roundRect">
            <a:avLst/>
          </a:prstGeom>
          <a:ln>
            <a:solidFill>
              <a:srgbClr val="A4DBE6"/>
            </a:solidFill>
          </a:ln>
        </p:spPr>
        <p:txBody>
          <a:bodyPr vert="horz" lIns="104299" tIns="52150" rIns="104299" bIns="52150" numCol="1" spcCol="25200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Font typeface="Arial" panose="020B0604020202020204" pitchFamily="34" charset="0"/>
              <a:buNone/>
              <a:tabLst>
                <a:tab pos="2686050" algn="l"/>
              </a:tabLst>
            </a:pPr>
            <a:r>
              <a:rPr lang="en-GB" sz="950" dirty="0">
                <a:latin typeface="Century Gothic" panose="020B0502020202020204" pitchFamily="34" charset="0"/>
              </a:rPr>
              <a:t>The solid waste management sector’s main challenge in Montenegro, and in Podgorica is the lack of treatment infrastructures. Most of municipal solid waste collected is landfilled. However, the landfill has a proactive stance in trying to develop waste valorisation initiatives. The collection has also been optimised thanks to the use of smart tools (sensors and trackers).</a:t>
            </a:r>
          </a:p>
          <a:p>
            <a:pPr marL="0" indent="0" algn="just">
              <a:lnSpc>
                <a:spcPct val="100000"/>
              </a:lnSpc>
              <a:buFont typeface="Arial" panose="020B0604020202020204" pitchFamily="34" charset="0"/>
              <a:buNone/>
              <a:tabLst>
                <a:tab pos="2686050" algn="l"/>
              </a:tabLst>
            </a:pPr>
            <a:r>
              <a:rPr lang="en-GB" sz="950" dirty="0">
                <a:latin typeface="Century Gothic" panose="020B0502020202020204" pitchFamily="34" charset="0"/>
              </a:rPr>
              <a:t>There is also a lack of waste selection at source, preventing the proper sorting and treatment of the waste. If some initiatives have been launched by the operators, there is a need to better communicate and disseminate good practices in order to incentivize citizens to recycle. </a:t>
            </a:r>
          </a:p>
          <a:p>
            <a:pPr marL="0" indent="0" algn="just">
              <a:lnSpc>
                <a:spcPct val="100000"/>
              </a:lnSpc>
              <a:buFont typeface="Arial" panose="020B0604020202020204" pitchFamily="34" charset="0"/>
              <a:buNone/>
              <a:tabLst>
                <a:tab pos="2686050" algn="l"/>
              </a:tabLst>
            </a:pPr>
            <a:r>
              <a:rPr lang="en-GB" sz="950" dirty="0">
                <a:latin typeface="Century Gothic" panose="020B0502020202020204" pitchFamily="34" charset="0"/>
              </a:rPr>
              <a:t>Another challenge is the issue of illegal disposal sites mainly in informal settlements and that lead to unsustainable waste disposal practices. </a:t>
            </a:r>
          </a:p>
        </p:txBody>
      </p:sp>
      <p:pic>
        <p:nvPicPr>
          <p:cNvPr id="6" name="Picture 5" descr="Shape&#10;&#10;Description automatically generated with low confidence">
            <a:extLst>
              <a:ext uri="{FF2B5EF4-FFF2-40B4-BE49-F238E27FC236}">
                <a16:creationId xmlns:a16="http://schemas.microsoft.com/office/drawing/2014/main" id="{ECC947EA-82E1-42BC-A2E7-21CFBB70F1FE}"/>
              </a:ext>
            </a:extLst>
          </p:cNvPr>
          <p:cNvPicPr>
            <a:picLocks noChangeAspect="1"/>
          </p:cNvPicPr>
          <p:nvPr/>
        </p:nvPicPr>
        <p:blipFill>
          <a:blip r:embed="rId8">
            <a:lum bright="70000" contrast="-70000"/>
            <a:alphaModFix amt="35000"/>
          </a:blip>
          <a:stretch>
            <a:fillRect/>
          </a:stretch>
        </p:blipFill>
        <p:spPr>
          <a:xfrm>
            <a:off x="10259368" y="1831246"/>
            <a:ext cx="636778" cy="636778"/>
          </a:xfrm>
          <a:prstGeom prst="rect">
            <a:avLst/>
          </a:prstGeom>
        </p:spPr>
      </p:pic>
      <p:sp>
        <p:nvSpPr>
          <p:cNvPr id="28" name="Espace réservé du contenu 2">
            <a:extLst>
              <a:ext uri="{FF2B5EF4-FFF2-40B4-BE49-F238E27FC236}">
                <a16:creationId xmlns:a16="http://schemas.microsoft.com/office/drawing/2014/main" id="{D9E2D359-BE56-49D9-B307-1DD0EEECB51B}"/>
              </a:ext>
            </a:extLst>
          </p:cNvPr>
          <p:cNvSpPr txBox="1">
            <a:spLocks/>
          </p:cNvSpPr>
          <p:nvPr/>
        </p:nvSpPr>
        <p:spPr>
          <a:xfrm>
            <a:off x="6576194" y="2351639"/>
            <a:ext cx="2160000" cy="4908527"/>
          </a:xfrm>
          <a:prstGeom prst="roundRect">
            <a:avLst/>
          </a:prstGeom>
          <a:ln>
            <a:solidFill>
              <a:srgbClr val="A4DBE6"/>
            </a:solidFill>
          </a:ln>
        </p:spPr>
        <p:txBody>
          <a:bodyPr vert="horz" lIns="104299" tIns="52150" rIns="104299" bIns="52150" numCol="1" spcCol="25200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Font typeface="Arial" panose="020B0604020202020204" pitchFamily="34" charset="0"/>
              <a:buNone/>
              <a:tabLst>
                <a:tab pos="2686050" algn="l"/>
              </a:tabLst>
            </a:pPr>
            <a:r>
              <a:rPr lang="fr-FR" sz="950" dirty="0">
                <a:latin typeface="Century Gothic" panose="020B0502020202020204" pitchFamily="34" charset="0"/>
              </a:rPr>
              <a:t>V</a:t>
            </a:r>
            <a:r>
              <a:rPr lang="en-GB" sz="950" dirty="0" err="1">
                <a:latin typeface="Century Gothic" panose="020B0502020202020204" pitchFamily="34" charset="0"/>
              </a:rPr>
              <a:t>odovod</a:t>
            </a:r>
            <a:r>
              <a:rPr lang="en-GB" sz="950" dirty="0">
                <a:latin typeface="Century Gothic" panose="020B0502020202020204" pitchFamily="34" charset="0"/>
              </a:rPr>
              <a:t> operates the management of the water distribution network in Podgorica. The supply system is facing some key challenges such as the high level of non-revenue water and the ageing equipment, impacting the quality of the water provided. The operator has developed digital tools to ease the maintenance of the distribution network and the management of payments.</a:t>
            </a:r>
          </a:p>
          <a:p>
            <a:pPr marL="0" indent="0" algn="just">
              <a:lnSpc>
                <a:spcPct val="100000"/>
              </a:lnSpc>
              <a:buNone/>
              <a:tabLst>
                <a:tab pos="2686050" algn="l"/>
              </a:tabLst>
            </a:pPr>
            <a:r>
              <a:rPr lang="en-GB" sz="950" dirty="0">
                <a:latin typeface="Century Gothic" panose="020B0502020202020204" pitchFamily="34" charset="0"/>
              </a:rPr>
              <a:t>Regarding sanitation, the ongoing construction of the new wastewater treatment plant should prevent water pollution coming from household waste. A key challenge for </a:t>
            </a:r>
            <a:r>
              <a:rPr lang="en-GB" sz="950" dirty="0" err="1">
                <a:latin typeface="Century Gothic" panose="020B0502020202020204" pitchFamily="34" charset="0"/>
              </a:rPr>
              <a:t>Vodovod</a:t>
            </a:r>
            <a:r>
              <a:rPr lang="en-GB" sz="950" dirty="0">
                <a:latin typeface="Century Gothic" panose="020B0502020202020204" pitchFamily="34" charset="0"/>
              </a:rPr>
              <a:t> however remains the low rate of connections in the informal settlements located in the outskirts of the city. </a:t>
            </a:r>
          </a:p>
        </p:txBody>
      </p:sp>
      <p:sp>
        <p:nvSpPr>
          <p:cNvPr id="29" name="Espace réservé du contenu 2">
            <a:extLst>
              <a:ext uri="{FF2B5EF4-FFF2-40B4-BE49-F238E27FC236}">
                <a16:creationId xmlns:a16="http://schemas.microsoft.com/office/drawing/2014/main" id="{1CFCF42F-4C8E-40AC-9ABE-431F45B259F8}"/>
              </a:ext>
            </a:extLst>
          </p:cNvPr>
          <p:cNvSpPr txBox="1">
            <a:spLocks/>
          </p:cNvSpPr>
          <p:nvPr/>
        </p:nvSpPr>
        <p:spPr>
          <a:xfrm>
            <a:off x="11079142" y="2351638"/>
            <a:ext cx="2160000" cy="4908527"/>
          </a:xfrm>
          <a:prstGeom prst="roundRect">
            <a:avLst/>
          </a:prstGeom>
          <a:ln>
            <a:solidFill>
              <a:srgbClr val="A4DBE6"/>
            </a:solidFill>
          </a:ln>
        </p:spPr>
        <p:txBody>
          <a:bodyPr vert="horz" lIns="104299" tIns="52150" rIns="104299" bIns="52150" numCol="1" spcCol="25200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Font typeface="Arial" panose="020B0604020202020204" pitchFamily="34" charset="0"/>
              <a:buNone/>
              <a:tabLst>
                <a:tab pos="2686050" algn="l"/>
              </a:tabLst>
            </a:pPr>
            <a:r>
              <a:rPr lang="en-GB" sz="950" dirty="0">
                <a:latin typeface="Century Gothic" panose="020B0502020202020204" pitchFamily="34" charset="0"/>
              </a:rPr>
              <a:t>Montenegro is highly vulnerable to the effects of climate change: droughts, floods, forest fires and heat waves. In Podgorica, </a:t>
            </a:r>
            <a:r>
              <a:rPr lang="en-GB" sz="950" dirty="0" err="1">
                <a:latin typeface="Century Gothic" panose="020B0502020202020204" pitchFamily="34" charset="0"/>
              </a:rPr>
              <a:t>Skadar</a:t>
            </a:r>
            <a:r>
              <a:rPr lang="en-GB" sz="950" dirty="0">
                <a:latin typeface="Century Gothic" panose="020B0502020202020204" pitchFamily="34" charset="0"/>
              </a:rPr>
              <a:t> lake is subject to wildfires every summer. As of today, Montenegro still has a low resilience to these events as its urban infrastructures have not been adapted – including the one located in Podgorica. </a:t>
            </a:r>
          </a:p>
          <a:p>
            <a:pPr marL="0" indent="0" algn="just">
              <a:lnSpc>
                <a:spcPct val="100000"/>
              </a:lnSpc>
              <a:buFont typeface="Arial" panose="020B0604020202020204" pitchFamily="34" charset="0"/>
              <a:buNone/>
              <a:tabLst>
                <a:tab pos="2686050" algn="l"/>
              </a:tabLst>
            </a:pPr>
            <a:r>
              <a:rPr lang="en-GB" sz="950" dirty="0">
                <a:latin typeface="Century Gothic" panose="020B0502020202020204" pitchFamily="34" charset="0"/>
              </a:rPr>
              <a:t>Air pollution levels in Podgorica are below established limits and the city has implemented strong mitigation measures. The main GHG emitting sectors are the industry (KAP aluminium plant &amp; mining activities), followed by general consumption (mainly heat production) and transportation in urban centres. </a:t>
            </a:r>
          </a:p>
          <a:p>
            <a:pPr marL="0" indent="0" algn="just">
              <a:lnSpc>
                <a:spcPct val="100000"/>
              </a:lnSpc>
              <a:buFont typeface="Arial" panose="020B0604020202020204" pitchFamily="34" charset="0"/>
              <a:buNone/>
              <a:tabLst>
                <a:tab pos="2686050" algn="l"/>
              </a:tabLst>
            </a:pPr>
            <a:endParaRPr lang="en-GB" sz="950" dirty="0">
              <a:latin typeface="Century Gothic" panose="020B0502020202020204" pitchFamily="34" charset="0"/>
            </a:endParaRPr>
          </a:p>
          <a:p>
            <a:pPr marL="0" indent="0" algn="just">
              <a:lnSpc>
                <a:spcPct val="100000"/>
              </a:lnSpc>
              <a:buFont typeface="Arial" panose="020B0604020202020204" pitchFamily="34" charset="0"/>
              <a:buNone/>
              <a:tabLst>
                <a:tab pos="2686050" algn="l"/>
              </a:tabLst>
            </a:pPr>
            <a:endParaRPr lang="fr-FR" sz="950" dirty="0">
              <a:latin typeface="Century Gothic" panose="020B0502020202020204" pitchFamily="34" charset="0"/>
            </a:endParaRPr>
          </a:p>
        </p:txBody>
      </p:sp>
    </p:spTree>
    <p:extLst>
      <p:ext uri="{BB962C8B-B14F-4D97-AF65-F5344CB8AC3E}">
        <p14:creationId xmlns:p14="http://schemas.microsoft.com/office/powerpoint/2010/main" val="4077852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006279" y="295269"/>
            <a:ext cx="10920886" cy="740635"/>
          </a:xfrm>
        </p:spPr>
        <p:txBody>
          <a:bodyPr>
            <a:normAutofit/>
          </a:bodyPr>
          <a:lstStyle/>
          <a:p>
            <a:r>
              <a:rPr lang="en-GB" sz="3600" noProof="0" dirty="0">
                <a:solidFill>
                  <a:srgbClr val="C00000"/>
                </a:solidFill>
              </a:rPr>
              <a:t>Podgorica’s digital maturity</a:t>
            </a:r>
            <a:endParaRPr lang="en-GB" sz="3600" noProof="0" dirty="0">
              <a:solidFill>
                <a:srgbClr val="C00000"/>
              </a:solidFill>
              <a:latin typeface="Century Gothic" panose="020B0502020202020204" pitchFamily="34" charset="0"/>
            </a:endParaRP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contenu 2">
            <a:extLst>
              <a:ext uri="{FF2B5EF4-FFF2-40B4-BE49-F238E27FC236}">
                <a16:creationId xmlns:a16="http://schemas.microsoft.com/office/drawing/2014/main" id="{43870408-4D2B-462D-A2D9-FB18B611EEC9}"/>
              </a:ext>
            </a:extLst>
          </p:cNvPr>
          <p:cNvSpPr txBox="1">
            <a:spLocks/>
          </p:cNvSpPr>
          <p:nvPr/>
        </p:nvSpPr>
        <p:spPr>
          <a:xfrm>
            <a:off x="2009636" y="2053390"/>
            <a:ext cx="2160000" cy="5400000"/>
          </a:xfrm>
          <a:prstGeom prst="roundRect">
            <a:avLst/>
          </a:prstGeom>
          <a:ln>
            <a:solidFill>
              <a:srgbClr val="A4DBE6"/>
            </a:solidFill>
          </a:ln>
        </p:spPr>
        <p:txBody>
          <a:bodyPr vert="horz" lIns="104299" tIns="52150" rIns="104299" bIns="52150" numCol="1" spcCol="25200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None/>
              <a:tabLst>
                <a:tab pos="2686050" algn="l"/>
              </a:tabLst>
            </a:pPr>
            <a:r>
              <a:rPr lang="en-GB" sz="950" dirty="0">
                <a:latin typeface="Century Gothic" panose="020B0502020202020204" pitchFamily="34" charset="0"/>
              </a:rPr>
              <a:t>To date, there is no defined smart city team, dealing with smart projects from a digital and an urban perspective. </a:t>
            </a:r>
          </a:p>
          <a:p>
            <a:pPr marL="0" indent="0" algn="just">
              <a:lnSpc>
                <a:spcPct val="100000"/>
              </a:lnSpc>
              <a:buNone/>
              <a:tabLst>
                <a:tab pos="2686050" algn="l"/>
              </a:tabLst>
            </a:pPr>
            <a:r>
              <a:rPr lang="en-GB" sz="950" dirty="0">
                <a:latin typeface="Century Gothic" panose="020B0502020202020204" pitchFamily="34" charset="0"/>
              </a:rPr>
              <a:t>The lack of smart mission </a:t>
            </a:r>
            <a:r>
              <a:rPr lang="en-GB" sz="950" i="1" dirty="0">
                <a:latin typeface="Century Gothic" panose="020B0502020202020204" pitchFamily="34" charset="0"/>
              </a:rPr>
              <a:t>per se </a:t>
            </a:r>
            <a:r>
              <a:rPr lang="en-GB" sz="950" dirty="0">
                <a:latin typeface="Century Gothic" panose="020B0502020202020204" pitchFamily="34" charset="0"/>
              </a:rPr>
              <a:t>and long-term strategy in this field is an obstacle to the deployment of natively complementary smart projects (by design), allowing for their impact to be multiplied. However, reflexions are led to create a transversal smart city team, leading strategic projects.</a:t>
            </a:r>
          </a:p>
          <a:p>
            <a:pPr marL="0" indent="0" algn="just">
              <a:lnSpc>
                <a:spcPct val="100000"/>
              </a:lnSpc>
              <a:buNone/>
              <a:tabLst>
                <a:tab pos="2686050" algn="l"/>
              </a:tabLst>
            </a:pPr>
            <a:r>
              <a:rPr lang="en-GB" sz="950" dirty="0">
                <a:latin typeface="Century Gothic" panose="020B0502020202020204" pitchFamily="34" charset="0"/>
              </a:rPr>
              <a:t>The Centre for Information System, which under the responsibility of the mayor, is in charge of deploying the main digital-related projects. The CIS communicates with sectoral departments &amp; operators on a demand-based scheme. </a:t>
            </a:r>
          </a:p>
          <a:p>
            <a:pPr marL="0" indent="0" algn="just">
              <a:lnSpc>
                <a:spcPct val="100000"/>
              </a:lnSpc>
              <a:buNone/>
              <a:tabLst>
                <a:tab pos="2686050" algn="l"/>
              </a:tabLst>
            </a:pPr>
            <a:r>
              <a:rPr lang="en-GB" sz="950" dirty="0">
                <a:latin typeface="Century Gothic" panose="020B0502020202020204" pitchFamily="34" charset="0"/>
              </a:rPr>
              <a:t>Employees of Capital City Podgorica have reported a good level of digital competences and benefit from internal training sessions. New working practices are still to be set.</a:t>
            </a:r>
          </a:p>
        </p:txBody>
      </p:sp>
      <p:sp>
        <p:nvSpPr>
          <p:cNvPr id="3" name="ZoneTexte 2">
            <a:extLst>
              <a:ext uri="{FF2B5EF4-FFF2-40B4-BE49-F238E27FC236}">
                <a16:creationId xmlns:a16="http://schemas.microsoft.com/office/drawing/2014/main" id="{7281E20E-5FD2-40F6-8209-0758D37C9CDC}"/>
              </a:ext>
            </a:extLst>
          </p:cNvPr>
          <p:cNvSpPr txBox="1"/>
          <p:nvPr/>
        </p:nvSpPr>
        <p:spPr>
          <a:xfrm>
            <a:off x="2090794" y="968914"/>
            <a:ext cx="11176641" cy="600164"/>
          </a:xfrm>
          <a:prstGeom prst="rect">
            <a:avLst/>
          </a:prstGeom>
          <a:solidFill>
            <a:schemeClr val="accent2">
              <a:lumMod val="20000"/>
              <a:lumOff val="80000"/>
            </a:schemeClr>
          </a:solidFill>
        </p:spPr>
        <p:txBody>
          <a:bodyPr wrap="square" rtlCol="0">
            <a:spAutoFit/>
          </a:bodyPr>
          <a:lstStyle/>
          <a:p>
            <a:pPr algn="just"/>
            <a:r>
              <a:rPr lang="en-US" sz="1100" dirty="0"/>
              <a:t>This section presents the foundational elements upon which Podgorica, as a public entity and as a territory, can base the elaboration of its Smart City strategy.</a:t>
            </a:r>
          </a:p>
          <a:p>
            <a:pPr algn="just"/>
            <a:r>
              <a:rPr lang="en-US" sz="1100" dirty="0"/>
              <a:t>The Capital City is standing at a turning point in the development of its smart city. Indeed, the administration has launched a number of initiatives which are yet to be given coherence amongst them through a well-established long-term vision.  </a:t>
            </a:r>
          </a:p>
        </p:txBody>
      </p:sp>
      <p:sp>
        <p:nvSpPr>
          <p:cNvPr id="9" name="Espace réservé du contenu 2">
            <a:extLst>
              <a:ext uri="{FF2B5EF4-FFF2-40B4-BE49-F238E27FC236}">
                <a16:creationId xmlns:a16="http://schemas.microsoft.com/office/drawing/2014/main" id="{F59D0DD2-CE11-4051-8873-71D49E31EF12}"/>
              </a:ext>
            </a:extLst>
          </p:cNvPr>
          <p:cNvSpPr txBox="1">
            <a:spLocks/>
          </p:cNvSpPr>
          <p:nvPr/>
        </p:nvSpPr>
        <p:spPr>
          <a:xfrm>
            <a:off x="4281907" y="2041061"/>
            <a:ext cx="2160000" cy="5406332"/>
          </a:xfrm>
          <a:prstGeom prst="roundRect">
            <a:avLst/>
          </a:prstGeom>
          <a:ln>
            <a:solidFill>
              <a:srgbClr val="A4DBE6"/>
            </a:solidFill>
          </a:ln>
        </p:spPr>
        <p:style>
          <a:lnRef idx="2">
            <a:schemeClr val="accent1"/>
          </a:lnRef>
          <a:fillRef idx="1">
            <a:schemeClr val="lt1"/>
          </a:fillRef>
          <a:effectRef idx="0">
            <a:schemeClr val="accent1"/>
          </a:effectRef>
          <a:fontRef idx="minor">
            <a:schemeClr val="dk1"/>
          </a:fontRef>
        </p:style>
        <p:txBody>
          <a:bodyPr vert="horz" lIns="104299" tIns="52150" rIns="104299" bIns="5215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None/>
            </a:pPr>
            <a:r>
              <a:rPr lang="en-GB" sz="950" dirty="0">
                <a:latin typeface="Century Gothic" panose="020B0502020202020204" pitchFamily="34" charset="0"/>
              </a:rPr>
              <a:t>Podgorica is comparable to the most developed European countries, in terms of network and infrastructure coverage. Capital City Podgorica is well covered, both by fibre and 4G mobile networks. </a:t>
            </a:r>
          </a:p>
          <a:p>
            <a:pPr marL="0" indent="0" algn="just">
              <a:lnSpc>
                <a:spcPct val="100000"/>
              </a:lnSpc>
              <a:buNone/>
            </a:pPr>
            <a:r>
              <a:rPr lang="en-GB" sz="950" dirty="0">
                <a:latin typeface="Century Gothic" panose="020B0502020202020204" pitchFamily="34" charset="0"/>
              </a:rPr>
              <a:t>Regulated by the national agency EKIP, the city’s company </a:t>
            </a:r>
            <a:r>
              <a:rPr lang="en-GB" sz="950" dirty="0" err="1">
                <a:latin typeface="Century Gothic" panose="020B0502020202020204" pitchFamily="34" charset="0"/>
              </a:rPr>
              <a:t>Komunalne</a:t>
            </a:r>
            <a:r>
              <a:rPr lang="en-GB" sz="950" dirty="0">
                <a:latin typeface="Century Gothic" panose="020B0502020202020204" pitchFamily="34" charset="0"/>
              </a:rPr>
              <a:t> </a:t>
            </a:r>
            <a:r>
              <a:rPr lang="en-GB" sz="950" dirty="0" err="1">
                <a:latin typeface="Century Gothic" panose="020B0502020202020204" pitchFamily="34" charset="0"/>
              </a:rPr>
              <a:t>Usluge</a:t>
            </a:r>
            <a:r>
              <a:rPr lang="en-GB" sz="950" dirty="0">
                <a:latin typeface="Century Gothic" panose="020B0502020202020204" pitchFamily="34" charset="0"/>
              </a:rPr>
              <a:t> manages underground ducts of streetlight, traffic light or other conduits and owns fibre networks. Both institutions benefit from a good cooperation, thanks to a clear legal and regulatory framework. </a:t>
            </a:r>
          </a:p>
          <a:p>
            <a:pPr marL="0" indent="0" algn="just">
              <a:lnSpc>
                <a:spcPct val="100000"/>
              </a:lnSpc>
              <a:buNone/>
            </a:pPr>
            <a:r>
              <a:rPr lang="en-GB" sz="950" dirty="0">
                <a:latin typeface="Century Gothic" panose="020B0502020202020204" pitchFamily="34" charset="0"/>
              </a:rPr>
              <a:t>National objectives set the deployment of 5G for 2022, with Podgorica as a first receiver of the licences &amp; applied used cases.  </a:t>
            </a:r>
          </a:p>
          <a:p>
            <a:pPr marL="0" indent="0" algn="just">
              <a:lnSpc>
                <a:spcPct val="100000"/>
              </a:lnSpc>
              <a:buNone/>
            </a:pPr>
            <a:r>
              <a:rPr lang="en-GB" sz="950" dirty="0">
                <a:latin typeface="Century Gothic" panose="020B0502020202020204" pitchFamily="34" charset="0"/>
              </a:rPr>
              <a:t>Several IoT projects have already been launched using different technologies and communication protocols but there does not seem to be any global reflection on the mastery of a more systematic deployment of IoT infrastructures.</a:t>
            </a:r>
          </a:p>
        </p:txBody>
      </p:sp>
      <p:sp>
        <p:nvSpPr>
          <p:cNvPr id="21" name="Espace réservé du contenu 2">
            <a:extLst>
              <a:ext uri="{FF2B5EF4-FFF2-40B4-BE49-F238E27FC236}">
                <a16:creationId xmlns:a16="http://schemas.microsoft.com/office/drawing/2014/main" id="{F6A0C777-8853-478D-9859-3A86A85F7160}"/>
              </a:ext>
            </a:extLst>
          </p:cNvPr>
          <p:cNvSpPr txBox="1">
            <a:spLocks/>
          </p:cNvSpPr>
          <p:nvPr/>
        </p:nvSpPr>
        <p:spPr>
          <a:xfrm>
            <a:off x="2155148" y="1718377"/>
            <a:ext cx="2317858" cy="311204"/>
          </a:xfrm>
          <a:prstGeom prst="rect">
            <a:avLst/>
          </a:prstGeom>
        </p:spPr>
        <p:txBody>
          <a:bodyPr vert="horz" lIns="104299" tIns="52150" rIns="104299" bIns="5215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GB" sz="1300" b="1" dirty="0">
                <a:solidFill>
                  <a:srgbClr val="69AEC4"/>
                </a:solidFill>
                <a:latin typeface="Century Gothic" panose="020B0502020202020204" pitchFamily="34" charset="0"/>
              </a:rPr>
              <a:t>Internal organisation</a:t>
            </a:r>
          </a:p>
        </p:txBody>
      </p:sp>
      <p:sp>
        <p:nvSpPr>
          <p:cNvPr id="25" name="Espace réservé du contenu 2">
            <a:extLst>
              <a:ext uri="{FF2B5EF4-FFF2-40B4-BE49-F238E27FC236}">
                <a16:creationId xmlns:a16="http://schemas.microsoft.com/office/drawing/2014/main" id="{CA729003-BA7F-468F-9B85-7E7AF4C3F8D4}"/>
              </a:ext>
            </a:extLst>
          </p:cNvPr>
          <p:cNvSpPr txBox="1">
            <a:spLocks/>
          </p:cNvSpPr>
          <p:nvPr/>
        </p:nvSpPr>
        <p:spPr>
          <a:xfrm>
            <a:off x="4474956" y="1736448"/>
            <a:ext cx="2317858" cy="311204"/>
          </a:xfrm>
          <a:prstGeom prst="rect">
            <a:avLst/>
          </a:prstGeom>
        </p:spPr>
        <p:txBody>
          <a:bodyPr vert="horz" lIns="104299" tIns="52150" rIns="104299" bIns="5215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GB" sz="1300" b="1" dirty="0">
                <a:solidFill>
                  <a:srgbClr val="69AEC4"/>
                </a:solidFill>
                <a:latin typeface="Century Gothic" panose="020B0502020202020204" pitchFamily="34" charset="0"/>
              </a:rPr>
              <a:t>Connectivity</a:t>
            </a:r>
          </a:p>
        </p:txBody>
      </p:sp>
      <p:sp>
        <p:nvSpPr>
          <p:cNvPr id="26" name="Espace réservé du contenu 2">
            <a:extLst>
              <a:ext uri="{FF2B5EF4-FFF2-40B4-BE49-F238E27FC236}">
                <a16:creationId xmlns:a16="http://schemas.microsoft.com/office/drawing/2014/main" id="{3FD6CDAA-70BD-4104-8A54-8B049C832ED8}"/>
              </a:ext>
            </a:extLst>
          </p:cNvPr>
          <p:cNvSpPr txBox="1">
            <a:spLocks/>
          </p:cNvSpPr>
          <p:nvPr/>
        </p:nvSpPr>
        <p:spPr>
          <a:xfrm>
            <a:off x="8894909" y="1712105"/>
            <a:ext cx="2317858" cy="311204"/>
          </a:xfrm>
          <a:prstGeom prst="rect">
            <a:avLst/>
          </a:prstGeom>
        </p:spPr>
        <p:txBody>
          <a:bodyPr vert="horz" lIns="104299" tIns="52150" rIns="104299" bIns="5215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GB" sz="1300" b="1" dirty="0">
                <a:solidFill>
                  <a:srgbClr val="69AEC4"/>
                </a:solidFill>
                <a:latin typeface="Century Gothic" panose="020B0502020202020204" pitchFamily="34" charset="0"/>
              </a:rPr>
              <a:t>Local ecosystem</a:t>
            </a:r>
          </a:p>
        </p:txBody>
      </p:sp>
      <p:sp>
        <p:nvSpPr>
          <p:cNvPr id="27" name="Espace réservé du contenu 2">
            <a:extLst>
              <a:ext uri="{FF2B5EF4-FFF2-40B4-BE49-F238E27FC236}">
                <a16:creationId xmlns:a16="http://schemas.microsoft.com/office/drawing/2014/main" id="{002EFB8B-B6F7-4ED9-AC3A-A66E39B73504}"/>
              </a:ext>
            </a:extLst>
          </p:cNvPr>
          <p:cNvSpPr txBox="1">
            <a:spLocks/>
          </p:cNvSpPr>
          <p:nvPr/>
        </p:nvSpPr>
        <p:spPr>
          <a:xfrm>
            <a:off x="6667342" y="1737622"/>
            <a:ext cx="2317858" cy="311204"/>
          </a:xfrm>
          <a:prstGeom prst="rect">
            <a:avLst/>
          </a:prstGeom>
        </p:spPr>
        <p:txBody>
          <a:bodyPr vert="horz" lIns="104299" tIns="52150" rIns="104299" bIns="5215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GB" sz="1300" b="1" dirty="0">
                <a:solidFill>
                  <a:srgbClr val="69AEC4"/>
                </a:solidFill>
                <a:latin typeface="Century Gothic" panose="020B0502020202020204" pitchFamily="34" charset="0"/>
              </a:rPr>
              <a:t>Approach to data</a:t>
            </a:r>
          </a:p>
        </p:txBody>
      </p:sp>
      <p:pic>
        <p:nvPicPr>
          <p:cNvPr id="6" name="Image 5">
            <a:extLst>
              <a:ext uri="{FF2B5EF4-FFF2-40B4-BE49-F238E27FC236}">
                <a16:creationId xmlns:a16="http://schemas.microsoft.com/office/drawing/2014/main" id="{7D949DF8-5CD5-42D4-814F-EFE49065B4E3}"/>
              </a:ext>
            </a:extLst>
          </p:cNvPr>
          <p:cNvPicPr>
            <a:picLocks noChangeAspect="1"/>
          </p:cNvPicPr>
          <p:nvPr/>
        </p:nvPicPr>
        <p:blipFill>
          <a:blip r:embed="rId3">
            <a:lum bright="70000" contrast="-70000"/>
            <a:alphaModFix amt="50000"/>
          </a:blip>
          <a:stretch>
            <a:fillRect/>
          </a:stretch>
        </p:blipFill>
        <p:spPr>
          <a:xfrm>
            <a:off x="3814969" y="1642874"/>
            <a:ext cx="409286" cy="409286"/>
          </a:xfrm>
          <a:prstGeom prst="rect">
            <a:avLst/>
          </a:prstGeom>
        </p:spPr>
      </p:pic>
      <p:pic>
        <p:nvPicPr>
          <p:cNvPr id="18" name="Image 17">
            <a:extLst>
              <a:ext uri="{FF2B5EF4-FFF2-40B4-BE49-F238E27FC236}">
                <a16:creationId xmlns:a16="http://schemas.microsoft.com/office/drawing/2014/main" id="{8533E20C-C9C4-459D-A9EA-C9E26B90F9CF}"/>
              </a:ext>
            </a:extLst>
          </p:cNvPr>
          <p:cNvPicPr>
            <a:picLocks noChangeAspect="1"/>
          </p:cNvPicPr>
          <p:nvPr/>
        </p:nvPicPr>
        <p:blipFill>
          <a:blip r:embed="rId4">
            <a:lum bright="70000" contrast="-70000"/>
            <a:alphaModFix amt="35000"/>
          </a:blip>
          <a:stretch>
            <a:fillRect/>
          </a:stretch>
        </p:blipFill>
        <p:spPr>
          <a:xfrm>
            <a:off x="5987636" y="1650103"/>
            <a:ext cx="363657" cy="363657"/>
          </a:xfrm>
          <a:prstGeom prst="rect">
            <a:avLst/>
          </a:prstGeom>
        </p:spPr>
      </p:pic>
      <p:pic>
        <p:nvPicPr>
          <p:cNvPr id="23" name="Image 17">
            <a:extLst>
              <a:ext uri="{FF2B5EF4-FFF2-40B4-BE49-F238E27FC236}">
                <a16:creationId xmlns:a16="http://schemas.microsoft.com/office/drawing/2014/main" id="{8AD50ADF-74A1-446A-B201-E2F53DA1BF69}"/>
              </a:ext>
            </a:extLst>
          </p:cNvPr>
          <p:cNvPicPr>
            <a:picLocks noChangeAspect="1"/>
          </p:cNvPicPr>
          <p:nvPr/>
        </p:nvPicPr>
        <p:blipFill>
          <a:blip r:embed="rId5">
            <a:alphaModFix amt="50000"/>
          </a:blip>
          <a:srcRect l="41249" r="41249"/>
          <a:stretch/>
        </p:blipFill>
        <p:spPr>
          <a:xfrm>
            <a:off x="-1" y="352419"/>
            <a:ext cx="1894432" cy="7203341"/>
          </a:xfrm>
          <a:prstGeom prst="rect">
            <a:avLst/>
          </a:prstGeom>
        </p:spPr>
      </p:pic>
      <p:sp>
        <p:nvSpPr>
          <p:cNvPr id="19" name="Espace réservé du contenu 2">
            <a:extLst>
              <a:ext uri="{FF2B5EF4-FFF2-40B4-BE49-F238E27FC236}">
                <a16:creationId xmlns:a16="http://schemas.microsoft.com/office/drawing/2014/main" id="{7EC5DCF2-877C-4841-A6AE-361863DA8A53}"/>
              </a:ext>
            </a:extLst>
          </p:cNvPr>
          <p:cNvSpPr txBox="1">
            <a:spLocks/>
          </p:cNvSpPr>
          <p:nvPr/>
        </p:nvSpPr>
        <p:spPr>
          <a:xfrm>
            <a:off x="6555737" y="2059390"/>
            <a:ext cx="2160000" cy="5406332"/>
          </a:xfrm>
          <a:prstGeom prst="roundRect">
            <a:avLst/>
          </a:prstGeom>
          <a:ln>
            <a:solidFill>
              <a:srgbClr val="A4DBE6"/>
            </a:solidFill>
          </a:ln>
        </p:spPr>
        <p:style>
          <a:lnRef idx="2">
            <a:schemeClr val="accent1"/>
          </a:lnRef>
          <a:fillRef idx="1">
            <a:schemeClr val="lt1"/>
          </a:fillRef>
          <a:effectRef idx="0">
            <a:schemeClr val="accent1"/>
          </a:effectRef>
          <a:fontRef idx="minor">
            <a:schemeClr val="dk1"/>
          </a:fontRef>
        </p:style>
        <p:txBody>
          <a:bodyPr vert="horz" lIns="104299" tIns="52150" rIns="104299" bIns="5215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None/>
            </a:pPr>
            <a:r>
              <a:rPr lang="en-GB" sz="950" dirty="0">
                <a:latin typeface="Century Gothic" panose="020B0502020202020204" pitchFamily="34" charset="0"/>
              </a:rPr>
              <a:t>The Capital City has understood the added-value of using data for is activities. It is yet to translate this understanding into concrete steps, in order to take the full advantage of data analysis &amp; valorisation. S</a:t>
            </a:r>
            <a:r>
              <a:rPr lang="en-US" sz="1000" dirty="0" err="1"/>
              <a:t>ectoral</a:t>
            </a:r>
            <a:r>
              <a:rPr lang="en-US" sz="1000" dirty="0"/>
              <a:t> teams have not fully embraced the type of  concrete uses that data valorization could bring to their activities.</a:t>
            </a:r>
          </a:p>
          <a:p>
            <a:pPr marL="0" indent="0" algn="just">
              <a:lnSpc>
                <a:spcPct val="100000"/>
              </a:lnSpc>
              <a:buNone/>
            </a:pPr>
            <a:r>
              <a:rPr lang="en-GB" sz="950" dirty="0">
                <a:latin typeface="Century Gothic" panose="020B0502020202020204" pitchFamily="34" charset="0"/>
              </a:rPr>
              <a:t>The Capital City has a rather good level of technical competence – notably data mapping thanks to the acquisition and use of a GIS or software development with e-</a:t>
            </a:r>
            <a:r>
              <a:rPr lang="en-GB" sz="950" dirty="0" err="1">
                <a:latin typeface="Century Gothic" panose="020B0502020202020204" pitchFamily="34" charset="0"/>
              </a:rPr>
              <a:t>komunal</a:t>
            </a:r>
            <a:r>
              <a:rPr lang="en-GB" sz="950" dirty="0">
                <a:latin typeface="Century Gothic" panose="020B0502020202020204" pitchFamily="34" charset="0"/>
              </a:rPr>
              <a:t> police. There is still a challenge with data management at the Capital City scale. </a:t>
            </a:r>
          </a:p>
          <a:p>
            <a:pPr marL="0" indent="0" algn="just">
              <a:lnSpc>
                <a:spcPct val="100000"/>
              </a:lnSpc>
              <a:buNone/>
            </a:pPr>
            <a:r>
              <a:rPr lang="en-GB" sz="950" dirty="0">
                <a:latin typeface="Century Gothic" panose="020B0502020202020204" pitchFamily="34" charset="0"/>
              </a:rPr>
              <a:t>Podgorica has not yet initiated an open data policy as there is no major demand from the side of the ecosystem. </a:t>
            </a:r>
          </a:p>
          <a:p>
            <a:pPr marL="0" indent="0" algn="just">
              <a:lnSpc>
                <a:spcPct val="100000"/>
              </a:lnSpc>
              <a:buNone/>
            </a:pPr>
            <a:r>
              <a:rPr lang="en-GB" sz="950" dirty="0">
                <a:latin typeface="Century Gothic" panose="020B0502020202020204" pitchFamily="34" charset="0"/>
              </a:rPr>
              <a:t>Podgorica started to engage and communicate with citizens, through city-wide digital communities.</a:t>
            </a:r>
            <a:endParaRPr lang="en-GB" sz="950" strike="sngStrike" dirty="0">
              <a:solidFill>
                <a:srgbClr val="FF0000"/>
              </a:solidFill>
              <a:latin typeface="Century Gothic" panose="020B0502020202020204" pitchFamily="34" charset="0"/>
            </a:endParaRPr>
          </a:p>
        </p:txBody>
      </p:sp>
      <p:sp>
        <p:nvSpPr>
          <p:cNvPr id="24" name="Espace réservé du contenu 2">
            <a:extLst>
              <a:ext uri="{FF2B5EF4-FFF2-40B4-BE49-F238E27FC236}">
                <a16:creationId xmlns:a16="http://schemas.microsoft.com/office/drawing/2014/main" id="{7B04FE70-E88B-4C72-9C5E-BBEDC525497E}"/>
              </a:ext>
            </a:extLst>
          </p:cNvPr>
          <p:cNvSpPr txBox="1">
            <a:spLocks/>
          </p:cNvSpPr>
          <p:nvPr/>
        </p:nvSpPr>
        <p:spPr>
          <a:xfrm>
            <a:off x="8831586" y="2059389"/>
            <a:ext cx="2160000" cy="5388003"/>
          </a:xfrm>
          <a:prstGeom prst="roundRect">
            <a:avLst/>
          </a:prstGeom>
          <a:ln>
            <a:solidFill>
              <a:srgbClr val="A4DBE6"/>
            </a:solidFill>
          </a:ln>
        </p:spPr>
        <p:style>
          <a:lnRef idx="2">
            <a:schemeClr val="accent1"/>
          </a:lnRef>
          <a:fillRef idx="1">
            <a:schemeClr val="lt1"/>
          </a:fillRef>
          <a:effectRef idx="0">
            <a:schemeClr val="accent1"/>
          </a:effectRef>
          <a:fontRef idx="minor">
            <a:schemeClr val="dk1"/>
          </a:fontRef>
        </p:style>
        <p:txBody>
          <a:bodyPr vert="horz" lIns="104299" tIns="52150" rIns="104299" bIns="5215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None/>
            </a:pPr>
            <a:r>
              <a:rPr lang="en-GB" sz="950" dirty="0">
                <a:latin typeface="Century Gothic" panose="020B0502020202020204" pitchFamily="34" charset="0"/>
              </a:rPr>
              <a:t>Podgorica is home to a small start-up ecosystem, mostly specialised in the construction industry. Moreover, some larger businesses get involved in ICT projects with the University, but mostly for the agriculture and construction sectors. </a:t>
            </a:r>
          </a:p>
          <a:p>
            <a:pPr marL="0" indent="0" algn="just">
              <a:lnSpc>
                <a:spcPct val="100000"/>
              </a:lnSpc>
              <a:buNone/>
            </a:pPr>
            <a:r>
              <a:rPr lang="en-GB" sz="950" dirty="0">
                <a:latin typeface="Century Gothic" panose="020B0502020202020204" pitchFamily="34" charset="0"/>
              </a:rPr>
              <a:t>In this context, the Capital City accompanies its ecosystem in an ordered and planned way, in the sense that it focuses on </a:t>
            </a:r>
            <a:r>
              <a:rPr lang="en-US" sz="1000" dirty="0"/>
              <a:t>development of specific poles of expertise</a:t>
            </a:r>
            <a:r>
              <a:rPr lang="en-GB" sz="950" dirty="0">
                <a:latin typeface="Century Gothic" panose="020B0502020202020204" pitchFamily="34" charset="0"/>
              </a:rPr>
              <a:t>, such as the future Science Technology Park, in partnership with the University &amp; the Government. </a:t>
            </a:r>
          </a:p>
          <a:p>
            <a:pPr marL="0" indent="0" algn="just">
              <a:lnSpc>
                <a:spcPct val="100000"/>
              </a:lnSpc>
              <a:buNone/>
            </a:pPr>
            <a:r>
              <a:rPr lang="en-GB" sz="950" dirty="0">
                <a:latin typeface="Century Gothic" panose="020B0502020202020204" pitchFamily="34" charset="0"/>
              </a:rPr>
              <a:t>The Capital City started to include citizens in local decisions through digital tools and online communities but has not built a genuine and structured co-construction process. </a:t>
            </a:r>
          </a:p>
        </p:txBody>
      </p:sp>
      <p:sp>
        <p:nvSpPr>
          <p:cNvPr id="22" name="Espace réservé du contenu 2">
            <a:extLst>
              <a:ext uri="{FF2B5EF4-FFF2-40B4-BE49-F238E27FC236}">
                <a16:creationId xmlns:a16="http://schemas.microsoft.com/office/drawing/2014/main" id="{B22B2996-35B7-43EE-AECD-1AF2A2BC4BE0}"/>
              </a:ext>
            </a:extLst>
          </p:cNvPr>
          <p:cNvSpPr txBox="1">
            <a:spLocks/>
          </p:cNvSpPr>
          <p:nvPr/>
        </p:nvSpPr>
        <p:spPr>
          <a:xfrm>
            <a:off x="11107435" y="2059389"/>
            <a:ext cx="2160000" cy="5417466"/>
          </a:xfrm>
          <a:prstGeom prst="roundRect">
            <a:avLst/>
          </a:prstGeom>
          <a:ln>
            <a:solidFill>
              <a:srgbClr val="A4DBE6"/>
            </a:solidFill>
          </a:ln>
        </p:spPr>
        <p:style>
          <a:lnRef idx="2">
            <a:schemeClr val="accent1"/>
          </a:lnRef>
          <a:fillRef idx="1">
            <a:schemeClr val="lt1"/>
          </a:fillRef>
          <a:effectRef idx="0">
            <a:schemeClr val="accent1"/>
          </a:effectRef>
          <a:fontRef idx="minor">
            <a:schemeClr val="dk1"/>
          </a:fontRef>
        </p:style>
        <p:txBody>
          <a:bodyPr vert="horz" lIns="104299" tIns="52150" rIns="104299" bIns="5215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None/>
            </a:pPr>
            <a:r>
              <a:rPr lang="en-GB" sz="950" dirty="0">
                <a:latin typeface="Century Gothic" panose="020B0502020202020204" pitchFamily="34" charset="0"/>
              </a:rPr>
              <a:t>Digitization of public services is one of the main axis of Podgorica’s Smart City strategy and the number of digital services have increased during the last few years. Podgorica is the most advanced city in Montenegro when it comes to digitalization of services to citizens. A number of administrative procedures have been digitised and are publicly accessible on the City’s website. </a:t>
            </a:r>
          </a:p>
          <a:p>
            <a:pPr marL="0" indent="0" algn="just">
              <a:lnSpc>
                <a:spcPct val="100000"/>
              </a:lnSpc>
              <a:buNone/>
            </a:pPr>
            <a:r>
              <a:rPr lang="en-GB" sz="950" dirty="0">
                <a:latin typeface="Century Gothic" panose="020B0502020202020204" pitchFamily="34" charset="0"/>
              </a:rPr>
              <a:t>Capital City  goes further by extending the scope of the digitalisation of public services, for example in cultural aspects. The Capital City is also envisaging to ease the user experience in developing a common digital identity for the citizens</a:t>
            </a:r>
          </a:p>
          <a:p>
            <a:pPr marL="0" indent="0" algn="just">
              <a:lnSpc>
                <a:spcPct val="100000"/>
              </a:lnSpc>
              <a:buNone/>
            </a:pPr>
            <a:r>
              <a:rPr lang="en-GB" sz="950" dirty="0">
                <a:latin typeface="Century Gothic" panose="020B0502020202020204" pitchFamily="34" charset="0"/>
              </a:rPr>
              <a:t>Yet, if the Capital City has for instance elaborated a guide through the administration and gathered online the explanation on most administrative procedures, all the services are not digitized </a:t>
            </a:r>
            <a:r>
              <a:rPr lang="en-US" sz="950" dirty="0">
                <a:latin typeface="Century Gothic" panose="020B0502020202020204" pitchFamily="34" charset="0"/>
              </a:rPr>
              <a:t>on their entire value chain and </a:t>
            </a:r>
            <a:r>
              <a:rPr lang="en-GB" sz="950" dirty="0">
                <a:latin typeface="Century Gothic" panose="020B0502020202020204" pitchFamily="34" charset="0"/>
              </a:rPr>
              <a:t>are still to be fully embraced by the citizens. </a:t>
            </a:r>
          </a:p>
          <a:p>
            <a:pPr marL="0" indent="0" algn="just">
              <a:lnSpc>
                <a:spcPct val="100000"/>
              </a:lnSpc>
              <a:buNone/>
            </a:pPr>
            <a:r>
              <a:rPr lang="en-GB" sz="950" dirty="0">
                <a:latin typeface="Century Gothic" panose="020B0502020202020204" pitchFamily="34" charset="0"/>
              </a:rPr>
              <a:t> </a:t>
            </a:r>
          </a:p>
          <a:p>
            <a:pPr marL="0" indent="0" algn="just">
              <a:lnSpc>
                <a:spcPct val="100000"/>
              </a:lnSpc>
              <a:buNone/>
            </a:pPr>
            <a:endParaRPr lang="en-GB" sz="950" dirty="0">
              <a:latin typeface="Century Gothic" panose="020B0502020202020204" pitchFamily="34" charset="0"/>
            </a:endParaRPr>
          </a:p>
        </p:txBody>
      </p:sp>
      <p:pic>
        <p:nvPicPr>
          <p:cNvPr id="29" name="Image 28">
            <a:extLst>
              <a:ext uri="{FF2B5EF4-FFF2-40B4-BE49-F238E27FC236}">
                <a16:creationId xmlns:a16="http://schemas.microsoft.com/office/drawing/2014/main" id="{32014F68-B9CD-4437-A105-44503137B513}"/>
              </a:ext>
            </a:extLst>
          </p:cNvPr>
          <p:cNvPicPr>
            <a:picLocks noChangeAspect="1"/>
          </p:cNvPicPr>
          <p:nvPr/>
        </p:nvPicPr>
        <p:blipFill>
          <a:blip r:embed="rId6">
            <a:alphaModFix amt="5000"/>
          </a:blip>
          <a:stretch>
            <a:fillRect/>
          </a:stretch>
        </p:blipFill>
        <p:spPr>
          <a:xfrm>
            <a:off x="10589676" y="1633049"/>
            <a:ext cx="409286" cy="409286"/>
          </a:xfrm>
          <a:prstGeom prst="rect">
            <a:avLst/>
          </a:prstGeom>
        </p:spPr>
      </p:pic>
      <p:pic>
        <p:nvPicPr>
          <p:cNvPr id="20" name="Image 19">
            <a:extLst>
              <a:ext uri="{FF2B5EF4-FFF2-40B4-BE49-F238E27FC236}">
                <a16:creationId xmlns:a16="http://schemas.microsoft.com/office/drawing/2014/main" id="{B592B31D-E934-49FB-A425-74473BF4479B}"/>
              </a:ext>
            </a:extLst>
          </p:cNvPr>
          <p:cNvPicPr>
            <a:picLocks noChangeAspect="1"/>
          </p:cNvPicPr>
          <p:nvPr/>
        </p:nvPicPr>
        <p:blipFill>
          <a:blip r:embed="rId7">
            <a:alphaModFix amt="5000"/>
          </a:blip>
          <a:stretch>
            <a:fillRect/>
          </a:stretch>
        </p:blipFill>
        <p:spPr>
          <a:xfrm>
            <a:off x="8248745" y="1644014"/>
            <a:ext cx="409286" cy="409286"/>
          </a:xfrm>
          <a:prstGeom prst="rect">
            <a:avLst/>
          </a:prstGeom>
        </p:spPr>
      </p:pic>
      <p:sp>
        <p:nvSpPr>
          <p:cNvPr id="30" name="Espace réservé du contenu 2">
            <a:extLst>
              <a:ext uri="{FF2B5EF4-FFF2-40B4-BE49-F238E27FC236}">
                <a16:creationId xmlns:a16="http://schemas.microsoft.com/office/drawing/2014/main" id="{A8501A57-041C-4F12-932D-41EEC1DE32F1}"/>
              </a:ext>
            </a:extLst>
          </p:cNvPr>
          <p:cNvSpPr txBox="1">
            <a:spLocks/>
          </p:cNvSpPr>
          <p:nvPr/>
        </p:nvSpPr>
        <p:spPr>
          <a:xfrm>
            <a:off x="11169620" y="1717748"/>
            <a:ext cx="2317858" cy="311204"/>
          </a:xfrm>
          <a:prstGeom prst="rect">
            <a:avLst/>
          </a:prstGeom>
        </p:spPr>
        <p:txBody>
          <a:bodyPr vert="horz" lIns="104299" tIns="52150" rIns="104299" bIns="5215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1300" b="1" dirty="0">
                <a:solidFill>
                  <a:srgbClr val="69AEC4"/>
                </a:solidFill>
                <a:latin typeface="Century Gothic" panose="020B0502020202020204" pitchFamily="34" charset="0"/>
              </a:rPr>
              <a:t>Dematerialization</a:t>
            </a:r>
          </a:p>
        </p:txBody>
      </p:sp>
      <p:pic>
        <p:nvPicPr>
          <p:cNvPr id="7" name="Picture 6">
            <a:extLst>
              <a:ext uri="{FF2B5EF4-FFF2-40B4-BE49-F238E27FC236}">
                <a16:creationId xmlns:a16="http://schemas.microsoft.com/office/drawing/2014/main" id="{6675BAFA-5570-447C-BBE0-E187D3C00953}"/>
              </a:ext>
            </a:extLst>
          </p:cNvPr>
          <p:cNvPicPr>
            <a:picLocks noChangeAspect="1"/>
          </p:cNvPicPr>
          <p:nvPr/>
        </p:nvPicPr>
        <p:blipFill>
          <a:blip r:embed="rId8">
            <a:lum bright="70000" contrast="-70000"/>
            <a:alphaModFix amt="35000"/>
          </a:blip>
          <a:stretch>
            <a:fillRect/>
          </a:stretch>
        </p:blipFill>
        <p:spPr>
          <a:xfrm flipH="1">
            <a:off x="12773708" y="1650103"/>
            <a:ext cx="369941" cy="369941"/>
          </a:xfrm>
          <a:prstGeom prst="rect">
            <a:avLst/>
          </a:prstGeom>
        </p:spPr>
      </p:pic>
    </p:spTree>
    <p:extLst>
      <p:ext uri="{BB962C8B-B14F-4D97-AF65-F5344CB8AC3E}">
        <p14:creationId xmlns:p14="http://schemas.microsoft.com/office/powerpoint/2010/main" val="2127336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006279" y="295269"/>
            <a:ext cx="11433496" cy="740635"/>
          </a:xfrm>
        </p:spPr>
        <p:txBody>
          <a:bodyPr>
            <a:normAutofit fontScale="90000"/>
          </a:bodyPr>
          <a:lstStyle/>
          <a:p>
            <a:r>
              <a:rPr lang="en-GB" sz="3600" noProof="0" dirty="0">
                <a:solidFill>
                  <a:srgbClr val="C00000"/>
                </a:solidFill>
              </a:rPr>
              <a:t>SWOT Analysis of Podgorica’s Digital Maturity Diagnosis</a:t>
            </a:r>
            <a:endParaRPr lang="en-GB" sz="3600" noProof="0" dirty="0">
              <a:solidFill>
                <a:srgbClr val="C00000"/>
              </a:solidFill>
              <a:latin typeface="Century Gothic" panose="020B0502020202020204" pitchFamily="34" charset="0"/>
            </a:endParaRP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4D0B7611-37BE-EA43-8F2C-E11036A5B0F4}"/>
              </a:ext>
            </a:extLst>
          </p:cNvPr>
          <p:cNvGrpSpPr/>
          <p:nvPr/>
        </p:nvGrpSpPr>
        <p:grpSpPr>
          <a:xfrm>
            <a:off x="4545084" y="1179354"/>
            <a:ext cx="3099329" cy="2893282"/>
            <a:chOff x="871392" y="2489103"/>
            <a:chExt cx="2925697" cy="2893282"/>
          </a:xfrm>
        </p:grpSpPr>
        <p:grpSp>
          <p:nvGrpSpPr>
            <p:cNvPr id="10" name="Groupe 9">
              <a:extLst>
                <a:ext uri="{FF2B5EF4-FFF2-40B4-BE49-F238E27FC236}">
                  <a16:creationId xmlns:a16="http://schemas.microsoft.com/office/drawing/2014/main" id="{A88F227B-600E-B24D-9C5C-71AA287DB4C2}"/>
                </a:ext>
              </a:extLst>
            </p:cNvPr>
            <p:cNvGrpSpPr/>
            <p:nvPr/>
          </p:nvGrpSpPr>
          <p:grpSpPr>
            <a:xfrm>
              <a:off x="871392" y="2489103"/>
              <a:ext cx="2925697" cy="2893282"/>
              <a:chOff x="871392" y="2489103"/>
              <a:chExt cx="2925697" cy="2893282"/>
            </a:xfrm>
          </p:grpSpPr>
          <p:sp>
            <p:nvSpPr>
              <p:cNvPr id="12" name="Hexagone 11">
                <a:extLst>
                  <a:ext uri="{FF2B5EF4-FFF2-40B4-BE49-F238E27FC236}">
                    <a16:creationId xmlns:a16="http://schemas.microsoft.com/office/drawing/2014/main" id="{3A7C33B1-C117-8D49-8ED8-9DA61315801E}"/>
                  </a:ext>
                </a:extLst>
              </p:cNvPr>
              <p:cNvSpPr/>
              <p:nvPr/>
            </p:nvSpPr>
            <p:spPr>
              <a:xfrm rot="16200000">
                <a:off x="2568606" y="4153901"/>
                <a:ext cx="1414272" cy="1042695"/>
              </a:xfrm>
              <a:prstGeom prst="hexagon">
                <a:avLst/>
              </a:prstGeom>
              <a:noFill/>
              <a:ln w="76200" cap="rnd">
                <a:solidFill>
                  <a:srgbClr val="66AEC9"/>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7" name="ZoneTexte 16">
                <a:extLst>
                  <a:ext uri="{FF2B5EF4-FFF2-40B4-BE49-F238E27FC236}">
                    <a16:creationId xmlns:a16="http://schemas.microsoft.com/office/drawing/2014/main" id="{4B548E80-FFAE-5445-B5B0-19DC58F5F258}"/>
                  </a:ext>
                </a:extLst>
              </p:cNvPr>
              <p:cNvSpPr txBox="1"/>
              <p:nvPr/>
            </p:nvSpPr>
            <p:spPr>
              <a:xfrm>
                <a:off x="871392" y="2489103"/>
                <a:ext cx="1440080" cy="307906"/>
              </a:xfrm>
              <a:prstGeom prst="rect">
                <a:avLst/>
              </a:prstGeom>
              <a:noFill/>
            </p:spPr>
            <p:txBody>
              <a:bodyPr wrap="square" rtlCol="0">
                <a:spAutoFit/>
              </a:bodyPr>
              <a:lstStyle/>
              <a:p>
                <a:pPr algn="r"/>
                <a:r>
                  <a:rPr lang="en-GB" sz="1401" b="1" dirty="0">
                    <a:solidFill>
                      <a:srgbClr val="66AEC9"/>
                    </a:solidFill>
                    <a:latin typeface="Century Gothic" panose="020B0502020202020204" pitchFamily="34" charset="0"/>
                  </a:rPr>
                  <a:t>Strengths</a:t>
                </a:r>
              </a:p>
            </p:txBody>
          </p:sp>
        </p:grpSp>
        <p:sp>
          <p:nvSpPr>
            <p:cNvPr id="11" name="ZoneTexte 10">
              <a:extLst>
                <a:ext uri="{FF2B5EF4-FFF2-40B4-BE49-F238E27FC236}">
                  <a16:creationId xmlns:a16="http://schemas.microsoft.com/office/drawing/2014/main" id="{12103C85-0212-114E-B332-8C5B5848B4F4}"/>
                </a:ext>
              </a:extLst>
            </p:cNvPr>
            <p:cNvSpPr txBox="1"/>
            <p:nvPr/>
          </p:nvSpPr>
          <p:spPr>
            <a:xfrm>
              <a:off x="2862788" y="4081294"/>
              <a:ext cx="832382" cy="1108124"/>
            </a:xfrm>
            <a:prstGeom prst="rect">
              <a:avLst/>
            </a:prstGeom>
            <a:noFill/>
          </p:spPr>
          <p:txBody>
            <a:bodyPr wrap="square" rtlCol="0">
              <a:spAutoFit/>
            </a:bodyPr>
            <a:lstStyle/>
            <a:p>
              <a:pPr algn="ctr"/>
              <a:r>
                <a:rPr lang="en-GB" sz="6601" b="1" dirty="0">
                  <a:solidFill>
                    <a:srgbClr val="66AEC9"/>
                  </a:solidFill>
                  <a:latin typeface="Century Gothic" panose="020B0502020202020204" pitchFamily="34" charset="0"/>
                </a:rPr>
                <a:t>S</a:t>
              </a:r>
            </a:p>
          </p:txBody>
        </p:sp>
      </p:grpSp>
      <p:grpSp>
        <p:nvGrpSpPr>
          <p:cNvPr id="18" name="Groupe 17">
            <a:extLst>
              <a:ext uri="{FF2B5EF4-FFF2-40B4-BE49-F238E27FC236}">
                <a16:creationId xmlns:a16="http://schemas.microsoft.com/office/drawing/2014/main" id="{B375C571-2D8B-5442-97CF-BFEFD8B1F5C1}"/>
              </a:ext>
            </a:extLst>
          </p:cNvPr>
          <p:cNvGrpSpPr/>
          <p:nvPr/>
        </p:nvGrpSpPr>
        <p:grpSpPr>
          <a:xfrm>
            <a:off x="7853913" y="1094660"/>
            <a:ext cx="5245061" cy="2787802"/>
            <a:chOff x="2408079" y="2350079"/>
            <a:chExt cx="5329130" cy="2787801"/>
          </a:xfrm>
        </p:grpSpPr>
        <p:grpSp>
          <p:nvGrpSpPr>
            <p:cNvPr id="19" name="Groupe 18">
              <a:extLst>
                <a:ext uri="{FF2B5EF4-FFF2-40B4-BE49-F238E27FC236}">
                  <a16:creationId xmlns:a16="http://schemas.microsoft.com/office/drawing/2014/main" id="{269ED739-A313-8F40-843E-1E5E36EABE87}"/>
                </a:ext>
              </a:extLst>
            </p:cNvPr>
            <p:cNvGrpSpPr/>
            <p:nvPr/>
          </p:nvGrpSpPr>
          <p:grpSpPr>
            <a:xfrm>
              <a:off x="2408079" y="2350079"/>
              <a:ext cx="5329130" cy="2787801"/>
              <a:chOff x="2408079" y="2350079"/>
              <a:chExt cx="5329130" cy="2787801"/>
            </a:xfrm>
          </p:grpSpPr>
          <p:sp>
            <p:nvSpPr>
              <p:cNvPr id="21" name="Hexagone 20">
                <a:extLst>
                  <a:ext uri="{FF2B5EF4-FFF2-40B4-BE49-F238E27FC236}">
                    <a16:creationId xmlns:a16="http://schemas.microsoft.com/office/drawing/2014/main" id="{1474231E-7D8B-AA4C-B4B6-4C98494D50F4}"/>
                  </a:ext>
                </a:extLst>
              </p:cNvPr>
              <p:cNvSpPr/>
              <p:nvPr/>
            </p:nvSpPr>
            <p:spPr>
              <a:xfrm rot="16200000">
                <a:off x="2262083" y="3869604"/>
                <a:ext cx="1414272" cy="1122280"/>
              </a:xfrm>
              <a:prstGeom prst="hexagon">
                <a:avLst/>
              </a:prstGeom>
              <a:noFill/>
              <a:ln w="76200" cap="rnd">
                <a:solidFill>
                  <a:srgbClr val="EEA339"/>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dirty="0"/>
              </a:p>
            </p:txBody>
          </p:sp>
          <p:grpSp>
            <p:nvGrpSpPr>
              <p:cNvPr id="22" name="Groupe 21">
                <a:extLst>
                  <a:ext uri="{FF2B5EF4-FFF2-40B4-BE49-F238E27FC236}">
                    <a16:creationId xmlns:a16="http://schemas.microsoft.com/office/drawing/2014/main" id="{CDA491B3-C1F8-B744-9A8B-80C684E1623A}"/>
                  </a:ext>
                </a:extLst>
              </p:cNvPr>
              <p:cNvGrpSpPr/>
              <p:nvPr/>
            </p:nvGrpSpPr>
            <p:grpSpPr>
              <a:xfrm>
                <a:off x="3747879" y="2350079"/>
                <a:ext cx="3989330" cy="606076"/>
                <a:chOff x="3747879" y="2499853"/>
                <a:chExt cx="3989330" cy="606076"/>
              </a:xfrm>
            </p:grpSpPr>
            <p:sp>
              <p:nvSpPr>
                <p:cNvPr id="23" name="ZoneTexte 22">
                  <a:extLst>
                    <a:ext uri="{FF2B5EF4-FFF2-40B4-BE49-F238E27FC236}">
                      <a16:creationId xmlns:a16="http://schemas.microsoft.com/office/drawing/2014/main" id="{037AA27F-58AA-2043-8466-E2404932CA61}"/>
                    </a:ext>
                  </a:extLst>
                </p:cNvPr>
                <p:cNvSpPr txBox="1"/>
                <p:nvPr/>
              </p:nvSpPr>
              <p:spPr>
                <a:xfrm>
                  <a:off x="3747879" y="2852013"/>
                  <a:ext cx="3989330" cy="253916"/>
                </a:xfrm>
                <a:prstGeom prst="rect">
                  <a:avLst/>
                </a:prstGeom>
                <a:noFill/>
              </p:spPr>
              <p:txBody>
                <a:bodyPr wrap="square" lIns="91440" tIns="45720" rIns="91440" bIns="45720" rtlCol="0" anchor="t">
                  <a:spAutoFit/>
                </a:bodyPr>
                <a:lstStyle/>
                <a:p>
                  <a:pPr marL="171450" indent="-171450" algn="just">
                    <a:spcAft>
                      <a:spcPts val="600"/>
                    </a:spcAft>
                    <a:buClr>
                      <a:srgbClr val="4B4643"/>
                    </a:buClr>
                    <a:buFont typeface="Wingdings" pitchFamily="2" charset="2"/>
                    <a:buChar char="v"/>
                  </a:pPr>
                  <a:endParaRPr lang="en-GB" sz="1050" dirty="0">
                    <a:latin typeface="Century Gothic"/>
                  </a:endParaRPr>
                </a:p>
              </p:txBody>
            </p:sp>
            <p:sp>
              <p:nvSpPr>
                <p:cNvPr id="24" name="ZoneTexte 23">
                  <a:extLst>
                    <a:ext uri="{FF2B5EF4-FFF2-40B4-BE49-F238E27FC236}">
                      <a16:creationId xmlns:a16="http://schemas.microsoft.com/office/drawing/2014/main" id="{6B49704A-32C6-8940-8BDB-FBF27ACF6E3B}"/>
                    </a:ext>
                  </a:extLst>
                </p:cNvPr>
                <p:cNvSpPr txBox="1"/>
                <p:nvPr/>
              </p:nvSpPr>
              <p:spPr>
                <a:xfrm>
                  <a:off x="3843083" y="2499853"/>
                  <a:ext cx="1440080" cy="307905"/>
                </a:xfrm>
                <a:prstGeom prst="rect">
                  <a:avLst/>
                </a:prstGeom>
                <a:noFill/>
              </p:spPr>
              <p:txBody>
                <a:bodyPr wrap="square" rtlCol="0">
                  <a:spAutoFit/>
                </a:bodyPr>
                <a:lstStyle/>
                <a:p>
                  <a:r>
                    <a:rPr lang="en-GB" sz="1401" b="1" dirty="0">
                      <a:solidFill>
                        <a:srgbClr val="EEA339"/>
                      </a:solidFill>
                      <a:latin typeface="Century Gothic" panose="020B0502020202020204" pitchFamily="34" charset="0"/>
                    </a:rPr>
                    <a:t>Weaknesses</a:t>
                  </a:r>
                </a:p>
              </p:txBody>
            </p:sp>
          </p:grpSp>
        </p:grpSp>
        <p:sp>
          <p:nvSpPr>
            <p:cNvPr id="20" name="ZoneTexte 19">
              <a:extLst>
                <a:ext uri="{FF2B5EF4-FFF2-40B4-BE49-F238E27FC236}">
                  <a16:creationId xmlns:a16="http://schemas.microsoft.com/office/drawing/2014/main" id="{9C168259-9A27-7342-8730-7D9AC35A7486}"/>
                </a:ext>
              </a:extLst>
            </p:cNvPr>
            <p:cNvSpPr txBox="1"/>
            <p:nvPr/>
          </p:nvSpPr>
          <p:spPr>
            <a:xfrm>
              <a:off x="2553095" y="3846571"/>
              <a:ext cx="832382" cy="1108123"/>
            </a:xfrm>
            <a:prstGeom prst="rect">
              <a:avLst/>
            </a:prstGeom>
            <a:noFill/>
          </p:spPr>
          <p:txBody>
            <a:bodyPr wrap="square" rtlCol="0">
              <a:spAutoFit/>
            </a:bodyPr>
            <a:lstStyle/>
            <a:p>
              <a:pPr algn="ctr"/>
              <a:r>
                <a:rPr lang="en-GB" sz="6601" b="1" dirty="0">
                  <a:solidFill>
                    <a:srgbClr val="EEA339"/>
                  </a:solidFill>
                  <a:latin typeface="Century Gothic" panose="020B0502020202020204" pitchFamily="34" charset="0"/>
                </a:rPr>
                <a:t>W</a:t>
              </a:r>
            </a:p>
          </p:txBody>
        </p:sp>
      </p:grpSp>
      <p:grpSp>
        <p:nvGrpSpPr>
          <p:cNvPr id="25" name="Groupe 24">
            <a:extLst>
              <a:ext uri="{FF2B5EF4-FFF2-40B4-BE49-F238E27FC236}">
                <a16:creationId xmlns:a16="http://schemas.microsoft.com/office/drawing/2014/main" id="{339353A6-3B39-1840-B7A4-38FD45A4565D}"/>
              </a:ext>
            </a:extLst>
          </p:cNvPr>
          <p:cNvGrpSpPr/>
          <p:nvPr/>
        </p:nvGrpSpPr>
        <p:grpSpPr>
          <a:xfrm>
            <a:off x="1980015" y="4376932"/>
            <a:ext cx="5492879" cy="1414272"/>
            <a:chOff x="-1335664" y="2859870"/>
            <a:chExt cx="5453926" cy="1414272"/>
          </a:xfrm>
        </p:grpSpPr>
        <p:grpSp>
          <p:nvGrpSpPr>
            <p:cNvPr id="26" name="Groupe 25">
              <a:extLst>
                <a:ext uri="{FF2B5EF4-FFF2-40B4-BE49-F238E27FC236}">
                  <a16:creationId xmlns:a16="http://schemas.microsoft.com/office/drawing/2014/main" id="{35A09FA1-84BF-3442-ADED-E841829A6470}"/>
                </a:ext>
              </a:extLst>
            </p:cNvPr>
            <p:cNvGrpSpPr/>
            <p:nvPr/>
          </p:nvGrpSpPr>
          <p:grpSpPr>
            <a:xfrm>
              <a:off x="-1335664" y="2859870"/>
              <a:ext cx="5453926" cy="1414272"/>
              <a:chOff x="-1335664" y="2859870"/>
              <a:chExt cx="5453926" cy="1414272"/>
            </a:xfrm>
          </p:grpSpPr>
          <p:sp>
            <p:nvSpPr>
              <p:cNvPr id="28" name="Hexagone 27">
                <a:extLst>
                  <a:ext uri="{FF2B5EF4-FFF2-40B4-BE49-F238E27FC236}">
                    <a16:creationId xmlns:a16="http://schemas.microsoft.com/office/drawing/2014/main" id="{7227AFFC-29E9-F04F-B57A-E71DBD2452D7}"/>
                  </a:ext>
                </a:extLst>
              </p:cNvPr>
              <p:cNvSpPr/>
              <p:nvPr/>
            </p:nvSpPr>
            <p:spPr>
              <a:xfrm rot="16200000">
                <a:off x="2862755" y="3018634"/>
                <a:ext cx="1414272" cy="1096743"/>
              </a:xfrm>
              <a:prstGeom prst="hexagon">
                <a:avLst/>
              </a:prstGeom>
              <a:noFill/>
              <a:ln w="76200" cap="rnd">
                <a:solidFill>
                  <a:srgbClr val="E46A38"/>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grpSp>
            <p:nvGrpSpPr>
              <p:cNvPr id="29" name="Groupe 28">
                <a:extLst>
                  <a:ext uri="{FF2B5EF4-FFF2-40B4-BE49-F238E27FC236}">
                    <a16:creationId xmlns:a16="http://schemas.microsoft.com/office/drawing/2014/main" id="{B1F4D182-9132-994A-B4D9-8F923BF9AEB6}"/>
                  </a:ext>
                </a:extLst>
              </p:cNvPr>
              <p:cNvGrpSpPr/>
              <p:nvPr/>
            </p:nvGrpSpPr>
            <p:grpSpPr>
              <a:xfrm>
                <a:off x="-1335664" y="3226446"/>
                <a:ext cx="4211505" cy="916298"/>
                <a:chOff x="-1335664" y="3376220"/>
                <a:chExt cx="4211505" cy="916298"/>
              </a:xfrm>
            </p:grpSpPr>
            <p:sp>
              <p:nvSpPr>
                <p:cNvPr id="30" name="ZoneTexte 29">
                  <a:extLst>
                    <a:ext uri="{FF2B5EF4-FFF2-40B4-BE49-F238E27FC236}">
                      <a16:creationId xmlns:a16="http://schemas.microsoft.com/office/drawing/2014/main" id="{19D83DB4-6590-1447-9EF6-3CE4D214B2D4}"/>
                    </a:ext>
                  </a:extLst>
                </p:cNvPr>
                <p:cNvSpPr txBox="1"/>
                <p:nvPr/>
              </p:nvSpPr>
              <p:spPr>
                <a:xfrm>
                  <a:off x="-1335664" y="4038602"/>
                  <a:ext cx="4211505" cy="253916"/>
                </a:xfrm>
                <a:prstGeom prst="rect">
                  <a:avLst/>
                </a:prstGeom>
                <a:noFill/>
              </p:spPr>
              <p:txBody>
                <a:bodyPr wrap="square" lIns="91440" tIns="45720" rIns="91440" bIns="45720" rtlCol="0" anchor="t">
                  <a:spAutoFit/>
                </a:bodyPr>
                <a:lstStyle/>
                <a:p>
                  <a:pPr marL="171450" indent="-171450" algn="just">
                    <a:spcAft>
                      <a:spcPts val="600"/>
                    </a:spcAft>
                    <a:buFont typeface="Wingdings" pitchFamily="2" charset="2"/>
                    <a:buChar char="v"/>
                  </a:pPr>
                  <a:endParaRPr lang="en-GB" sz="1050" dirty="0">
                    <a:latin typeface="Century Gothic" panose="020B0502020202020204" pitchFamily="34" charset="0"/>
                  </a:endParaRPr>
                </a:p>
              </p:txBody>
            </p:sp>
            <p:sp>
              <p:nvSpPr>
                <p:cNvPr id="31" name="ZoneTexte 30">
                  <a:extLst>
                    <a:ext uri="{FF2B5EF4-FFF2-40B4-BE49-F238E27FC236}">
                      <a16:creationId xmlns:a16="http://schemas.microsoft.com/office/drawing/2014/main" id="{B713D4A7-FFFA-E74C-A8A2-FF5F123E8ACE}"/>
                    </a:ext>
                  </a:extLst>
                </p:cNvPr>
                <p:cNvSpPr txBox="1"/>
                <p:nvPr/>
              </p:nvSpPr>
              <p:spPr>
                <a:xfrm>
                  <a:off x="898322" y="3376220"/>
                  <a:ext cx="1440081" cy="307905"/>
                </a:xfrm>
                <a:prstGeom prst="rect">
                  <a:avLst/>
                </a:prstGeom>
                <a:noFill/>
              </p:spPr>
              <p:txBody>
                <a:bodyPr wrap="square" rtlCol="0">
                  <a:spAutoFit/>
                </a:bodyPr>
                <a:lstStyle/>
                <a:p>
                  <a:pPr algn="r"/>
                  <a:r>
                    <a:rPr lang="en-GB" sz="1401" b="1" dirty="0">
                      <a:solidFill>
                        <a:srgbClr val="E46A38"/>
                      </a:solidFill>
                      <a:latin typeface="Century Gothic" panose="020B0502020202020204" pitchFamily="34" charset="0"/>
                    </a:rPr>
                    <a:t>Opportunities</a:t>
                  </a:r>
                </a:p>
              </p:txBody>
            </p:sp>
          </p:grpSp>
        </p:grpSp>
        <p:sp>
          <p:nvSpPr>
            <p:cNvPr id="27" name="ZoneTexte 26">
              <a:extLst>
                <a:ext uri="{FF2B5EF4-FFF2-40B4-BE49-F238E27FC236}">
                  <a16:creationId xmlns:a16="http://schemas.microsoft.com/office/drawing/2014/main" id="{2AA589AA-8C29-E748-A0BA-B800BBC6184E}"/>
                </a:ext>
              </a:extLst>
            </p:cNvPr>
            <p:cNvSpPr txBox="1"/>
            <p:nvPr/>
          </p:nvSpPr>
          <p:spPr>
            <a:xfrm>
              <a:off x="3140202" y="2997044"/>
              <a:ext cx="832382" cy="1108124"/>
            </a:xfrm>
            <a:prstGeom prst="rect">
              <a:avLst/>
            </a:prstGeom>
            <a:noFill/>
          </p:spPr>
          <p:txBody>
            <a:bodyPr wrap="square" rtlCol="0">
              <a:spAutoFit/>
            </a:bodyPr>
            <a:lstStyle/>
            <a:p>
              <a:pPr algn="ctr"/>
              <a:r>
                <a:rPr lang="en-GB" sz="6601" b="1" dirty="0">
                  <a:solidFill>
                    <a:srgbClr val="E46A38"/>
                  </a:solidFill>
                  <a:latin typeface="Century Gothic" panose="020B0502020202020204" pitchFamily="34" charset="0"/>
                </a:rPr>
                <a:t>O</a:t>
              </a:r>
            </a:p>
          </p:txBody>
        </p:sp>
      </p:grpSp>
      <p:grpSp>
        <p:nvGrpSpPr>
          <p:cNvPr id="32" name="Groupe 31">
            <a:extLst>
              <a:ext uri="{FF2B5EF4-FFF2-40B4-BE49-F238E27FC236}">
                <a16:creationId xmlns:a16="http://schemas.microsoft.com/office/drawing/2014/main" id="{6779A5EE-7439-FD42-9786-B675C72AE09E}"/>
              </a:ext>
            </a:extLst>
          </p:cNvPr>
          <p:cNvGrpSpPr/>
          <p:nvPr/>
        </p:nvGrpSpPr>
        <p:grpSpPr>
          <a:xfrm>
            <a:off x="7676345" y="4132246"/>
            <a:ext cx="5422617" cy="1414272"/>
            <a:chOff x="2707199" y="2598707"/>
            <a:chExt cx="5985341" cy="1414272"/>
          </a:xfrm>
        </p:grpSpPr>
        <p:grpSp>
          <p:nvGrpSpPr>
            <p:cNvPr id="33" name="Groupe 32">
              <a:extLst>
                <a:ext uri="{FF2B5EF4-FFF2-40B4-BE49-F238E27FC236}">
                  <a16:creationId xmlns:a16="http://schemas.microsoft.com/office/drawing/2014/main" id="{3805FA0A-BE00-F140-8C37-1258F06D9F43}"/>
                </a:ext>
              </a:extLst>
            </p:cNvPr>
            <p:cNvGrpSpPr/>
            <p:nvPr/>
          </p:nvGrpSpPr>
          <p:grpSpPr>
            <a:xfrm>
              <a:off x="2707199" y="2598707"/>
              <a:ext cx="5985341" cy="1414272"/>
              <a:chOff x="2707199" y="2598707"/>
              <a:chExt cx="5985341" cy="1414272"/>
            </a:xfrm>
          </p:grpSpPr>
          <p:sp>
            <p:nvSpPr>
              <p:cNvPr id="35" name="Hexagone 34">
                <a:extLst>
                  <a:ext uri="{FF2B5EF4-FFF2-40B4-BE49-F238E27FC236}">
                    <a16:creationId xmlns:a16="http://schemas.microsoft.com/office/drawing/2014/main" id="{F8003082-6AEB-1643-8A07-D9D686E0081B}"/>
                  </a:ext>
                </a:extLst>
              </p:cNvPr>
              <p:cNvSpPr/>
              <p:nvPr/>
            </p:nvSpPr>
            <p:spPr>
              <a:xfrm rot="16200000">
                <a:off x="2609664" y="2696242"/>
                <a:ext cx="1414272" cy="1219201"/>
              </a:xfrm>
              <a:prstGeom prst="hexagon">
                <a:avLst/>
              </a:prstGeom>
              <a:noFill/>
              <a:ln w="76200" cap="rnd">
                <a:solidFill>
                  <a:srgbClr val="98AE36"/>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dirty="0"/>
              </a:p>
            </p:txBody>
          </p:sp>
          <p:grpSp>
            <p:nvGrpSpPr>
              <p:cNvPr id="36" name="Groupe 35">
                <a:extLst>
                  <a:ext uri="{FF2B5EF4-FFF2-40B4-BE49-F238E27FC236}">
                    <a16:creationId xmlns:a16="http://schemas.microsoft.com/office/drawing/2014/main" id="{8C000D69-6419-8349-9C77-54E487D20F90}"/>
                  </a:ext>
                </a:extLst>
              </p:cNvPr>
              <p:cNvGrpSpPr/>
              <p:nvPr/>
            </p:nvGrpSpPr>
            <p:grpSpPr>
              <a:xfrm>
                <a:off x="4010352" y="3081702"/>
                <a:ext cx="4682188" cy="606076"/>
                <a:chOff x="4010352" y="3231476"/>
                <a:chExt cx="4682188" cy="606076"/>
              </a:xfrm>
            </p:grpSpPr>
            <p:sp>
              <p:nvSpPr>
                <p:cNvPr id="37" name="ZoneTexte 36">
                  <a:extLst>
                    <a:ext uri="{FF2B5EF4-FFF2-40B4-BE49-F238E27FC236}">
                      <a16:creationId xmlns:a16="http://schemas.microsoft.com/office/drawing/2014/main" id="{FB9AFB8F-F134-F944-B51F-D86B4BBC651D}"/>
                    </a:ext>
                  </a:extLst>
                </p:cNvPr>
                <p:cNvSpPr txBox="1"/>
                <p:nvPr/>
              </p:nvSpPr>
              <p:spPr>
                <a:xfrm>
                  <a:off x="4010352" y="3583636"/>
                  <a:ext cx="4682188" cy="253916"/>
                </a:xfrm>
                <a:prstGeom prst="rect">
                  <a:avLst/>
                </a:prstGeom>
                <a:noFill/>
              </p:spPr>
              <p:txBody>
                <a:bodyPr wrap="square" lIns="91440" tIns="45720" rIns="91440" bIns="45720" rtlCol="0" anchor="t">
                  <a:spAutoFit/>
                </a:bodyPr>
                <a:lstStyle/>
                <a:p>
                  <a:pPr marL="171450" indent="-171450" algn="just">
                    <a:spcAft>
                      <a:spcPts val="600"/>
                    </a:spcAft>
                    <a:buClr>
                      <a:srgbClr val="4B4643"/>
                    </a:buClr>
                    <a:buFont typeface="Wingdings" pitchFamily="2" charset="2"/>
                    <a:buChar char="v"/>
                  </a:pPr>
                  <a:endParaRPr lang="en-GB" sz="1050" dirty="0">
                    <a:latin typeface="Century Gothic" panose="020B0502020202020204" pitchFamily="34" charset="0"/>
                  </a:endParaRPr>
                </a:p>
              </p:txBody>
            </p:sp>
            <p:sp>
              <p:nvSpPr>
                <p:cNvPr id="38" name="ZoneTexte 37">
                  <a:extLst>
                    <a:ext uri="{FF2B5EF4-FFF2-40B4-BE49-F238E27FC236}">
                      <a16:creationId xmlns:a16="http://schemas.microsoft.com/office/drawing/2014/main" id="{B818BF18-B752-294E-9B26-AE85184D6378}"/>
                    </a:ext>
                  </a:extLst>
                </p:cNvPr>
                <p:cNvSpPr txBox="1"/>
                <p:nvPr/>
              </p:nvSpPr>
              <p:spPr>
                <a:xfrm>
                  <a:off x="4019323" y="3231476"/>
                  <a:ext cx="1440080" cy="307905"/>
                </a:xfrm>
                <a:prstGeom prst="rect">
                  <a:avLst/>
                </a:prstGeom>
                <a:noFill/>
              </p:spPr>
              <p:txBody>
                <a:bodyPr wrap="square" rtlCol="0">
                  <a:spAutoFit/>
                </a:bodyPr>
                <a:lstStyle/>
                <a:p>
                  <a:r>
                    <a:rPr lang="en-GB" sz="1401" b="1" dirty="0">
                      <a:solidFill>
                        <a:srgbClr val="98AE36"/>
                      </a:solidFill>
                      <a:latin typeface="Century Gothic" panose="020B0502020202020204" pitchFamily="34" charset="0"/>
                    </a:rPr>
                    <a:t>Threats</a:t>
                  </a:r>
                </a:p>
              </p:txBody>
            </p:sp>
          </p:grpSp>
        </p:grpSp>
        <p:sp>
          <p:nvSpPr>
            <p:cNvPr id="34" name="ZoneTexte 33">
              <a:extLst>
                <a:ext uri="{FF2B5EF4-FFF2-40B4-BE49-F238E27FC236}">
                  <a16:creationId xmlns:a16="http://schemas.microsoft.com/office/drawing/2014/main" id="{568E64AA-DCCA-8842-9A78-70345DBEC742}"/>
                </a:ext>
              </a:extLst>
            </p:cNvPr>
            <p:cNvSpPr txBox="1"/>
            <p:nvPr/>
          </p:nvSpPr>
          <p:spPr>
            <a:xfrm>
              <a:off x="2921356" y="2751780"/>
              <a:ext cx="832383" cy="1108123"/>
            </a:xfrm>
            <a:prstGeom prst="rect">
              <a:avLst/>
            </a:prstGeom>
            <a:noFill/>
          </p:spPr>
          <p:txBody>
            <a:bodyPr wrap="square" rtlCol="0">
              <a:spAutoFit/>
            </a:bodyPr>
            <a:lstStyle/>
            <a:p>
              <a:pPr algn="ctr"/>
              <a:r>
                <a:rPr lang="en-GB" sz="6601" b="1" dirty="0">
                  <a:solidFill>
                    <a:srgbClr val="98AE36"/>
                  </a:solidFill>
                  <a:latin typeface="Century Gothic" panose="020B0502020202020204" pitchFamily="34" charset="0"/>
                </a:rPr>
                <a:t>T</a:t>
              </a:r>
            </a:p>
          </p:txBody>
        </p:sp>
      </p:grpSp>
      <p:pic>
        <p:nvPicPr>
          <p:cNvPr id="41" name="Image 17">
            <a:extLst>
              <a:ext uri="{FF2B5EF4-FFF2-40B4-BE49-F238E27FC236}">
                <a16:creationId xmlns:a16="http://schemas.microsoft.com/office/drawing/2014/main" id="{50C1832D-4536-49BA-BD07-BBA1F7AD603F}"/>
              </a:ext>
            </a:extLst>
          </p:cNvPr>
          <p:cNvPicPr>
            <a:picLocks noChangeAspect="1"/>
          </p:cNvPicPr>
          <p:nvPr/>
        </p:nvPicPr>
        <p:blipFill>
          <a:blip r:embed="rId3">
            <a:alphaModFix amt="50000"/>
          </a:blip>
          <a:srcRect l="41249" r="41249"/>
          <a:stretch/>
        </p:blipFill>
        <p:spPr>
          <a:xfrm>
            <a:off x="-1" y="352419"/>
            <a:ext cx="1894432" cy="7203341"/>
          </a:xfrm>
          <a:prstGeom prst="rect">
            <a:avLst/>
          </a:prstGeom>
        </p:spPr>
      </p:pic>
      <p:sp>
        <p:nvSpPr>
          <p:cNvPr id="39" name="ZoneTexte 15">
            <a:extLst>
              <a:ext uri="{FF2B5EF4-FFF2-40B4-BE49-F238E27FC236}">
                <a16:creationId xmlns:a16="http://schemas.microsoft.com/office/drawing/2014/main" id="{3D99BFD3-71F2-49FC-B485-31C5380CC034}"/>
              </a:ext>
            </a:extLst>
          </p:cNvPr>
          <p:cNvSpPr txBox="1"/>
          <p:nvPr/>
        </p:nvSpPr>
        <p:spPr>
          <a:xfrm>
            <a:off x="2161846" y="1482555"/>
            <a:ext cx="4121422" cy="3385542"/>
          </a:xfrm>
          <a:prstGeom prst="rect">
            <a:avLst/>
          </a:prstGeom>
          <a:noFill/>
        </p:spPr>
        <p:txBody>
          <a:bodyPr wrap="square" lIns="91440" tIns="45720" rIns="91440" bIns="45720" rtlCol="0" anchor="t">
            <a:spAutoFit/>
          </a:bodyPr>
          <a:lstStyle/>
          <a:p>
            <a:pPr marL="171450" indent="-171450" algn="just">
              <a:spcAft>
                <a:spcPts val="600"/>
              </a:spcAft>
              <a:buFont typeface="Wingdings" pitchFamily="2" charset="2"/>
              <a:buChar char="v"/>
            </a:pPr>
            <a:r>
              <a:rPr lang="en-GB" sz="1050" dirty="0"/>
              <a:t>Smart city development is at the centre of the Capital City’s priorities. The potential added-value of a Smart-City approach is embraced by the Capital City’s executive team, </a:t>
            </a:r>
          </a:p>
          <a:p>
            <a:pPr marL="171450" indent="-171450" algn="just">
              <a:spcAft>
                <a:spcPts val="600"/>
              </a:spcAft>
              <a:buFont typeface="Wingdings" pitchFamily="2" charset="2"/>
              <a:buChar char="v"/>
            </a:pPr>
            <a:r>
              <a:rPr lang="en-GB" sz="1050" dirty="0">
                <a:latin typeface="Century Gothic"/>
              </a:rPr>
              <a:t>Development of generic IT solutions within the organisation, and some internal specific software development capacities.</a:t>
            </a:r>
          </a:p>
          <a:p>
            <a:pPr marL="171450" indent="-171450" algn="just">
              <a:spcAft>
                <a:spcPts val="600"/>
              </a:spcAft>
              <a:buFont typeface="Wingdings" pitchFamily="2" charset="2"/>
              <a:buChar char="v"/>
            </a:pPr>
            <a:r>
              <a:rPr lang="en-GB" sz="1050" dirty="0">
                <a:latin typeface="Century Gothic"/>
              </a:rPr>
              <a:t>Efforts made to further strengthen the digital capacities </a:t>
            </a:r>
            <a:r>
              <a:rPr lang="en-GB" sz="1050" dirty="0"/>
              <a:t>and ensure equal digital literacy of </a:t>
            </a:r>
            <a:r>
              <a:rPr lang="en-GB" sz="1050" dirty="0">
                <a:latin typeface="Century Gothic"/>
              </a:rPr>
              <a:t>the Capital City’s agents.</a:t>
            </a:r>
          </a:p>
          <a:p>
            <a:pPr marL="171450" indent="-171450" algn="just">
              <a:spcAft>
                <a:spcPts val="600"/>
              </a:spcAft>
              <a:buFont typeface="Wingdings" pitchFamily="2" charset="2"/>
              <a:buChar char="v"/>
            </a:pPr>
            <a:r>
              <a:rPr lang="en-GB" sz="1050" dirty="0">
                <a:latin typeface="Century Gothic"/>
              </a:rPr>
              <a:t>Large majority of public administrative guidebooks made </a:t>
            </a:r>
            <a:r>
              <a:rPr lang="en-GB" sz="1050" dirty="0"/>
              <a:t>available online to </a:t>
            </a:r>
            <a:r>
              <a:rPr lang="en-GB" sz="1050" dirty="0">
                <a:latin typeface="Century Gothic"/>
              </a:rPr>
              <a:t>the citizens (e.g.: the guide to the administration). </a:t>
            </a:r>
          </a:p>
          <a:p>
            <a:pPr marL="171450" indent="-171450" algn="just">
              <a:spcAft>
                <a:spcPts val="600"/>
              </a:spcAft>
              <a:buFont typeface="Wingdings" pitchFamily="2" charset="2"/>
              <a:buChar char="v"/>
            </a:pPr>
            <a:r>
              <a:rPr lang="en-GB" sz="1050" dirty="0">
                <a:latin typeface="Century Gothic"/>
              </a:rPr>
              <a:t>Strive to make digital public services accessible to the elderly (e.g.: senior city card). </a:t>
            </a:r>
          </a:p>
          <a:p>
            <a:pPr marL="171450" indent="-171450" algn="just">
              <a:spcAft>
                <a:spcPts val="600"/>
              </a:spcAft>
              <a:buFont typeface="Wingdings" pitchFamily="2" charset="2"/>
              <a:buChar char="v"/>
            </a:pPr>
            <a:r>
              <a:rPr lang="en-GB" sz="1050" dirty="0">
                <a:latin typeface="Century Gothic"/>
              </a:rPr>
              <a:t>Development of citizen applications (Moja Podgorica, Fix-My-Street, e-communal police, citizen signalling of urban issues). </a:t>
            </a:r>
          </a:p>
        </p:txBody>
      </p:sp>
      <p:sp>
        <p:nvSpPr>
          <p:cNvPr id="40" name="ZoneTexte 29">
            <a:extLst>
              <a:ext uri="{FF2B5EF4-FFF2-40B4-BE49-F238E27FC236}">
                <a16:creationId xmlns:a16="http://schemas.microsoft.com/office/drawing/2014/main" id="{D910FB3E-31E7-4361-AC0E-C9586D682345}"/>
              </a:ext>
            </a:extLst>
          </p:cNvPr>
          <p:cNvSpPr txBox="1"/>
          <p:nvPr/>
        </p:nvSpPr>
        <p:spPr>
          <a:xfrm>
            <a:off x="2097882" y="5071405"/>
            <a:ext cx="4123717" cy="2092881"/>
          </a:xfrm>
          <a:prstGeom prst="rect">
            <a:avLst/>
          </a:prstGeom>
          <a:noFill/>
        </p:spPr>
        <p:txBody>
          <a:bodyPr wrap="square" lIns="91440" tIns="45720" rIns="91440" bIns="45720" rtlCol="0" anchor="t">
            <a:spAutoFit/>
          </a:bodyPr>
          <a:lstStyle/>
          <a:p>
            <a:pPr marL="171450" indent="-171450" algn="just">
              <a:spcAft>
                <a:spcPts val="600"/>
              </a:spcAft>
              <a:buFont typeface="Wingdings" pitchFamily="2" charset="2"/>
              <a:buChar char="v"/>
            </a:pPr>
            <a:r>
              <a:rPr lang="en-GB" sz="1050" dirty="0">
                <a:latin typeface="Century Gothic" panose="020B0502020202020204" pitchFamily="34" charset="0"/>
              </a:rPr>
              <a:t>Deployment of a wide array of smart city initiatives on urban services management by the operators. </a:t>
            </a:r>
          </a:p>
          <a:p>
            <a:pPr marL="171450" indent="-171450" algn="just">
              <a:spcAft>
                <a:spcPts val="600"/>
              </a:spcAft>
              <a:buFont typeface="Wingdings" pitchFamily="2" charset="2"/>
              <a:buChar char="v"/>
            </a:pPr>
            <a:r>
              <a:rPr lang="en-GB" sz="1050" dirty="0">
                <a:latin typeface="Century Gothic"/>
              </a:rPr>
              <a:t>Initiative to create a dedicated &amp; transversal smart city mission. </a:t>
            </a:r>
          </a:p>
          <a:p>
            <a:pPr marL="171450" indent="-171450" algn="just">
              <a:spcAft>
                <a:spcPts val="600"/>
              </a:spcAft>
              <a:buFont typeface="Wingdings" pitchFamily="2" charset="2"/>
              <a:buChar char="v"/>
            </a:pPr>
            <a:r>
              <a:rPr lang="en-GB" sz="1050" dirty="0"/>
              <a:t>Digitization of the interactions between the departments (notably to create a unique workflow &amp; EDM). </a:t>
            </a:r>
          </a:p>
          <a:p>
            <a:pPr marL="171450" indent="-171450" algn="just">
              <a:spcAft>
                <a:spcPts val="600"/>
              </a:spcAft>
              <a:buFont typeface="Wingdings" pitchFamily="2" charset="2"/>
              <a:buChar char="v"/>
            </a:pPr>
            <a:r>
              <a:rPr lang="en-GB" sz="1050" dirty="0"/>
              <a:t>Creation of a Science &amp; technology Park </a:t>
            </a:r>
          </a:p>
          <a:p>
            <a:pPr marL="171450" indent="-171450" algn="just">
              <a:spcAft>
                <a:spcPts val="600"/>
              </a:spcAft>
              <a:buFont typeface="Wingdings" pitchFamily="2" charset="2"/>
              <a:buChar char="v"/>
            </a:pPr>
            <a:r>
              <a:rPr lang="en-US" sz="1050" dirty="0"/>
              <a:t>Building upon the existing GIS and deployment of data mapping projects. </a:t>
            </a:r>
          </a:p>
          <a:p>
            <a:pPr marL="171450" indent="-171450" algn="just">
              <a:spcAft>
                <a:spcPts val="600"/>
              </a:spcAft>
              <a:buFont typeface="Wingdings" pitchFamily="2" charset="2"/>
              <a:buChar char="v"/>
            </a:pPr>
            <a:endParaRPr lang="en-GB" sz="1050" dirty="0">
              <a:latin typeface="Century Gothic" panose="020B0502020202020204" pitchFamily="34" charset="0"/>
            </a:endParaRPr>
          </a:p>
        </p:txBody>
      </p:sp>
      <p:sp>
        <p:nvSpPr>
          <p:cNvPr id="42" name="ZoneTexte 36">
            <a:extLst>
              <a:ext uri="{FF2B5EF4-FFF2-40B4-BE49-F238E27FC236}">
                <a16:creationId xmlns:a16="http://schemas.microsoft.com/office/drawing/2014/main" id="{599222F3-F44B-4226-A505-D2717693BA27}"/>
              </a:ext>
            </a:extLst>
          </p:cNvPr>
          <p:cNvSpPr txBox="1"/>
          <p:nvPr/>
        </p:nvSpPr>
        <p:spPr>
          <a:xfrm>
            <a:off x="8974943" y="4967401"/>
            <a:ext cx="4241983" cy="2177519"/>
          </a:xfrm>
          <a:prstGeom prst="rect">
            <a:avLst/>
          </a:prstGeom>
          <a:noFill/>
        </p:spPr>
        <p:txBody>
          <a:bodyPr wrap="square" lIns="91440" tIns="45720" rIns="91440" bIns="45720" rtlCol="0" anchor="t">
            <a:spAutoFit/>
          </a:bodyPr>
          <a:lstStyle/>
          <a:p>
            <a:pPr marL="171450" indent="-171450" algn="just">
              <a:spcAft>
                <a:spcPts val="600"/>
              </a:spcAft>
              <a:buClr>
                <a:srgbClr val="4B4643"/>
              </a:buClr>
              <a:buFont typeface="Wingdings" pitchFamily="2" charset="2"/>
              <a:buChar char="v"/>
            </a:pPr>
            <a:r>
              <a:rPr lang="en-GB" sz="1050" dirty="0">
                <a:latin typeface="Century Gothic" panose="020B0502020202020204" pitchFamily="34" charset="0"/>
              </a:rPr>
              <a:t>The development of more smart city projects without a methodology of feedback &amp; evaluation.  </a:t>
            </a:r>
          </a:p>
          <a:p>
            <a:pPr marL="171450" indent="-171450" algn="just">
              <a:spcAft>
                <a:spcPts val="600"/>
              </a:spcAft>
              <a:buClr>
                <a:srgbClr val="4B4643"/>
              </a:buClr>
              <a:buFont typeface="Wingdings" pitchFamily="2" charset="2"/>
              <a:buChar char="v"/>
            </a:pPr>
            <a:r>
              <a:rPr lang="en-GB" sz="1050" dirty="0">
                <a:latin typeface="Century Gothic" panose="020B0502020202020204" pitchFamily="34" charset="0"/>
              </a:rPr>
              <a:t>Lack of structured mediation and digital inclusion offer.</a:t>
            </a:r>
          </a:p>
          <a:p>
            <a:pPr marL="171450" indent="-171450" algn="just">
              <a:spcAft>
                <a:spcPts val="600"/>
              </a:spcAft>
              <a:buClr>
                <a:srgbClr val="4B4643"/>
              </a:buClr>
              <a:buFont typeface="Wingdings" pitchFamily="2" charset="2"/>
              <a:buChar char="v"/>
            </a:pPr>
            <a:r>
              <a:rPr lang="en-GB" sz="1050" dirty="0">
                <a:latin typeface="Century Gothic" panose="020B0502020202020204" pitchFamily="34" charset="0"/>
              </a:rPr>
              <a:t>Silo-based methods of collaboration, hindering a cross-sectoral approach to the development of smart city projects. </a:t>
            </a:r>
          </a:p>
          <a:p>
            <a:pPr marL="171450" indent="-171450" algn="just">
              <a:spcAft>
                <a:spcPts val="600"/>
              </a:spcAft>
              <a:buClr>
                <a:srgbClr val="4B4643"/>
              </a:buClr>
              <a:buFont typeface="Wingdings" pitchFamily="2" charset="2"/>
              <a:buChar char="v"/>
            </a:pPr>
            <a:r>
              <a:rPr lang="en-GB" sz="1050" dirty="0">
                <a:latin typeface="Century Gothic" panose="020B0502020202020204" pitchFamily="34" charset="0"/>
              </a:rPr>
              <a:t>Lack of agility and innovation through working methods that are not open enough to experimentation, open innovation, etc.</a:t>
            </a:r>
          </a:p>
          <a:p>
            <a:pPr marL="171450" indent="-171450" algn="just">
              <a:spcAft>
                <a:spcPts val="600"/>
              </a:spcAft>
              <a:buClr>
                <a:srgbClr val="4B4643"/>
              </a:buClr>
              <a:buFont typeface="Wingdings" pitchFamily="2" charset="2"/>
              <a:buChar char="v"/>
            </a:pPr>
            <a:r>
              <a:rPr lang="en-GB" sz="1050" dirty="0">
                <a:latin typeface="Century Gothic" panose="020B0502020202020204" pitchFamily="34" charset="0"/>
              </a:rPr>
              <a:t>Difficulty in recruiting qualified staff for the technical aspects of the smart city.</a:t>
            </a:r>
          </a:p>
        </p:txBody>
      </p:sp>
      <p:sp>
        <p:nvSpPr>
          <p:cNvPr id="43" name="ZoneTexte 22">
            <a:extLst>
              <a:ext uri="{FF2B5EF4-FFF2-40B4-BE49-F238E27FC236}">
                <a16:creationId xmlns:a16="http://schemas.microsoft.com/office/drawing/2014/main" id="{52A199C4-5015-40A8-86CB-F3865BCC6018}"/>
              </a:ext>
            </a:extLst>
          </p:cNvPr>
          <p:cNvSpPr txBox="1"/>
          <p:nvPr/>
        </p:nvSpPr>
        <p:spPr>
          <a:xfrm>
            <a:off x="9108713" y="1446820"/>
            <a:ext cx="4185285" cy="2739211"/>
          </a:xfrm>
          <a:prstGeom prst="rect">
            <a:avLst/>
          </a:prstGeom>
          <a:noFill/>
        </p:spPr>
        <p:txBody>
          <a:bodyPr wrap="square" lIns="91440" tIns="45720" rIns="91440" bIns="45720" rtlCol="0" anchor="t">
            <a:spAutoFit/>
          </a:bodyPr>
          <a:lstStyle/>
          <a:p>
            <a:pPr marL="171450" indent="-171450" algn="just">
              <a:spcAft>
                <a:spcPts val="600"/>
              </a:spcAft>
              <a:buClr>
                <a:srgbClr val="4B4643"/>
              </a:buClr>
              <a:buFont typeface="Wingdings" pitchFamily="2" charset="2"/>
              <a:buChar char="v"/>
            </a:pPr>
            <a:r>
              <a:rPr lang="en-GB" sz="1050" dirty="0">
                <a:latin typeface="Century Gothic"/>
              </a:rPr>
              <a:t>Silo-based &amp; bilateral communication with sectoral teams, based on ad-hoc IT needs preventing strategic projects to emerge.</a:t>
            </a:r>
          </a:p>
          <a:p>
            <a:pPr marL="171450" indent="-171450" algn="just">
              <a:spcAft>
                <a:spcPts val="600"/>
              </a:spcAft>
              <a:buClr>
                <a:srgbClr val="4B4643"/>
              </a:buClr>
              <a:buFont typeface="Wingdings" pitchFamily="2" charset="2"/>
              <a:buChar char="v"/>
            </a:pPr>
            <a:r>
              <a:rPr lang="en-GB" sz="1050" dirty="0">
                <a:latin typeface="Century Gothic"/>
              </a:rPr>
              <a:t>Disparate digital literacy amongst the civil servants outside the CIS department </a:t>
            </a:r>
          </a:p>
          <a:p>
            <a:pPr marL="171450" indent="-171450" algn="just">
              <a:spcAft>
                <a:spcPts val="600"/>
              </a:spcAft>
              <a:buClr>
                <a:srgbClr val="4B4643"/>
              </a:buClr>
              <a:buFont typeface="Wingdings" pitchFamily="2" charset="2"/>
              <a:buChar char="v"/>
            </a:pPr>
            <a:r>
              <a:rPr lang="en-GB" sz="1050" dirty="0"/>
              <a:t>No team dedicated to data treatment and analysis, preventing the development of data-based decision-making processes.</a:t>
            </a:r>
          </a:p>
          <a:p>
            <a:pPr marL="171450" indent="-171450" algn="just">
              <a:spcAft>
                <a:spcPts val="600"/>
              </a:spcAft>
              <a:buClr>
                <a:srgbClr val="4B4643"/>
              </a:buClr>
              <a:buFont typeface="Wingdings" pitchFamily="2" charset="2"/>
              <a:buChar char="v"/>
            </a:pPr>
            <a:r>
              <a:rPr lang="en-GB" sz="1050" dirty="0">
                <a:latin typeface="Century Gothic"/>
              </a:rPr>
              <a:t>Lack of full understanding on the part of the sectoral department of the concrete end-uses that data valorisation could bring to their activities.</a:t>
            </a:r>
          </a:p>
          <a:p>
            <a:pPr marL="171450" indent="-171450" algn="just">
              <a:spcAft>
                <a:spcPts val="600"/>
              </a:spcAft>
              <a:buClr>
                <a:srgbClr val="4B4643"/>
              </a:buClr>
              <a:buFont typeface="Wingdings" pitchFamily="2" charset="2"/>
              <a:buChar char="v"/>
            </a:pPr>
            <a:r>
              <a:rPr lang="en-GB" sz="1050" dirty="0">
                <a:latin typeface="Century Gothic"/>
              </a:rPr>
              <a:t>No formal open data-policy or systematic sharing of data-sets with the community. </a:t>
            </a:r>
          </a:p>
          <a:p>
            <a:pPr marL="171450" indent="-171450" algn="just">
              <a:spcAft>
                <a:spcPts val="600"/>
              </a:spcAft>
              <a:buClr>
                <a:srgbClr val="4B4643"/>
              </a:buClr>
              <a:buFont typeface="Wingdings" pitchFamily="2" charset="2"/>
              <a:buChar char="v"/>
            </a:pPr>
            <a:r>
              <a:rPr lang="en-GB" sz="1050" dirty="0">
                <a:latin typeface="Century Gothic"/>
              </a:rPr>
              <a:t>Lack of knowledge on the innovation ecosystem.</a:t>
            </a:r>
          </a:p>
        </p:txBody>
      </p:sp>
    </p:spTree>
    <p:extLst>
      <p:ext uri="{BB962C8B-B14F-4D97-AF65-F5344CB8AC3E}">
        <p14:creationId xmlns:p14="http://schemas.microsoft.com/office/powerpoint/2010/main" val="2891727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D93108-10C6-0949-B52E-6B18022C6CC5}"/>
              </a:ext>
            </a:extLst>
          </p:cNvPr>
          <p:cNvSpPr/>
          <p:nvPr/>
        </p:nvSpPr>
        <p:spPr>
          <a:xfrm>
            <a:off x="0" y="3"/>
            <a:ext cx="13439774" cy="1691012"/>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A65EAAC3-F45A-C342-B6C8-A589F1F86F41}"/>
              </a:ext>
            </a:extLst>
          </p:cNvPr>
          <p:cNvSpPr/>
          <p:nvPr/>
        </p:nvSpPr>
        <p:spPr>
          <a:xfrm>
            <a:off x="7962900" y="150317"/>
            <a:ext cx="5114275" cy="7265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54DF8985-EB3D-C84C-847C-79318C3A2E41}"/>
              </a:ext>
            </a:extLst>
          </p:cNvPr>
          <p:cNvSpPr txBox="1"/>
          <p:nvPr/>
        </p:nvSpPr>
        <p:spPr>
          <a:xfrm>
            <a:off x="1585301" y="2471972"/>
            <a:ext cx="4872649" cy="3416320"/>
          </a:xfrm>
          <a:prstGeom prst="rect">
            <a:avLst/>
          </a:prstGeom>
          <a:noFill/>
        </p:spPr>
        <p:txBody>
          <a:bodyPr wrap="square" rtlCol="0">
            <a:spAutoFit/>
          </a:bodyPr>
          <a:lstStyle/>
          <a:p>
            <a:r>
              <a:rPr lang="en-GB" sz="5400" b="1" dirty="0">
                <a:solidFill>
                  <a:srgbClr val="C00D0E"/>
                </a:solidFill>
              </a:rPr>
              <a:t>Overview of Podgorica’s Smart City Strategy</a:t>
            </a:r>
          </a:p>
        </p:txBody>
      </p:sp>
      <p:cxnSp>
        <p:nvCxnSpPr>
          <p:cNvPr id="9" name="Connecteur droit 8">
            <a:extLst>
              <a:ext uri="{FF2B5EF4-FFF2-40B4-BE49-F238E27FC236}">
                <a16:creationId xmlns:a16="http://schemas.microsoft.com/office/drawing/2014/main" id="{60DD3429-5EB3-46EC-95B9-8206846D668C}"/>
              </a:ext>
            </a:extLst>
          </p:cNvPr>
          <p:cNvCxnSpPr/>
          <p:nvPr/>
        </p:nvCxnSpPr>
        <p:spPr>
          <a:xfrm>
            <a:off x="1585301" y="6338919"/>
            <a:ext cx="1052186" cy="0"/>
          </a:xfrm>
          <a:prstGeom prst="line">
            <a:avLst/>
          </a:prstGeom>
          <a:ln w="25400">
            <a:solidFill>
              <a:srgbClr val="C00D0E"/>
            </a:solidFill>
          </a:ln>
        </p:spPr>
        <p:style>
          <a:lnRef idx="1">
            <a:schemeClr val="accent1"/>
          </a:lnRef>
          <a:fillRef idx="0">
            <a:schemeClr val="accent1"/>
          </a:fillRef>
          <a:effectRef idx="0">
            <a:schemeClr val="accent1"/>
          </a:effectRef>
          <a:fontRef idx="minor">
            <a:schemeClr val="tx1"/>
          </a:fontRef>
        </p:style>
      </p:cxnSp>
      <p:sp>
        <p:nvSpPr>
          <p:cNvPr id="10" name="Espace réservé du texte 2">
            <a:extLst>
              <a:ext uri="{FF2B5EF4-FFF2-40B4-BE49-F238E27FC236}">
                <a16:creationId xmlns:a16="http://schemas.microsoft.com/office/drawing/2014/main" id="{28FDF55B-BD66-44F7-9F36-FF43AB2B1BE6}"/>
              </a:ext>
            </a:extLst>
          </p:cNvPr>
          <p:cNvSpPr txBox="1">
            <a:spLocks/>
          </p:cNvSpPr>
          <p:nvPr/>
        </p:nvSpPr>
        <p:spPr>
          <a:xfrm>
            <a:off x="1585301" y="5557962"/>
            <a:ext cx="2349130" cy="883456"/>
          </a:xfrm>
          <a:prstGeom prst="rect">
            <a:avLst/>
          </a:prstGeom>
        </p:spPr>
        <p:txBody>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buNone/>
            </a:pPr>
            <a:endParaRPr lang="en-GB" sz="2000" dirty="0">
              <a:solidFill>
                <a:srgbClr val="4B4643"/>
              </a:solidFill>
            </a:endParaRPr>
          </a:p>
        </p:txBody>
      </p:sp>
      <p:pic>
        <p:nvPicPr>
          <p:cNvPr id="6" name="Image 5">
            <a:extLst>
              <a:ext uri="{FF2B5EF4-FFF2-40B4-BE49-F238E27FC236}">
                <a16:creationId xmlns:a16="http://schemas.microsoft.com/office/drawing/2014/main" id="{96F9D947-C213-4898-998E-1C9751C05C10}"/>
              </a:ext>
            </a:extLst>
          </p:cNvPr>
          <p:cNvPicPr>
            <a:picLocks noChangeAspect="1"/>
          </p:cNvPicPr>
          <p:nvPr/>
        </p:nvPicPr>
        <p:blipFill>
          <a:blip r:embed="rId3">
            <a:alphaModFix amt="50000"/>
          </a:blip>
          <a:srcRect l="27600" r="27600"/>
          <a:stretch/>
        </p:blipFill>
        <p:spPr>
          <a:xfrm>
            <a:off x="7962899" y="144266"/>
            <a:ext cx="5114276" cy="7237608"/>
          </a:xfrm>
          <a:prstGeom prst="rect">
            <a:avLst/>
          </a:prstGeom>
        </p:spPr>
      </p:pic>
    </p:spTree>
    <p:extLst>
      <p:ext uri="{BB962C8B-B14F-4D97-AF65-F5344CB8AC3E}">
        <p14:creationId xmlns:p14="http://schemas.microsoft.com/office/powerpoint/2010/main" val="2184408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006278" y="295269"/>
            <a:ext cx="11359525" cy="740635"/>
          </a:xfrm>
        </p:spPr>
        <p:txBody>
          <a:bodyPr>
            <a:normAutofit/>
          </a:bodyPr>
          <a:lstStyle/>
          <a:p>
            <a:r>
              <a:rPr lang="en-GB" sz="3600" noProof="0" dirty="0">
                <a:solidFill>
                  <a:srgbClr val="C00D0E"/>
                </a:solidFill>
              </a:rPr>
              <a:t>The Vision</a:t>
            </a:r>
            <a:endParaRPr lang="en-GB" sz="3600" noProof="0" dirty="0">
              <a:solidFill>
                <a:srgbClr val="C00D0E"/>
              </a:solidFill>
              <a:latin typeface="Century Gothic" panose="020B0502020202020204" pitchFamily="34" charset="0"/>
            </a:endParaRP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8661E033-5B30-4BE8-95E8-2D4632B9DE65}"/>
              </a:ext>
            </a:extLst>
          </p:cNvPr>
          <p:cNvSpPr txBox="1">
            <a:spLocks/>
          </p:cNvSpPr>
          <p:nvPr/>
        </p:nvSpPr>
        <p:spPr>
          <a:xfrm>
            <a:off x="3733801" y="1035904"/>
            <a:ext cx="8877300" cy="6313163"/>
          </a:xfrm>
          <a:prstGeom prst="rect">
            <a:avLst/>
          </a:prstGeom>
        </p:spPr>
        <p:txBody>
          <a:bodyPr vert="horz" lIns="91440" tIns="45720" rIns="91440" bIns="45720" rtlCol="0" anchor="ctr">
            <a:normAutofit fontScale="92500" lnSpcReduction="10000"/>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algn="ctr"/>
            <a:r>
              <a:rPr lang="en-GB" sz="3900" dirty="0">
                <a:solidFill>
                  <a:srgbClr val="C00D0E"/>
                </a:solidFill>
              </a:rPr>
              <a:t>Podgorica: A European Standard City </a:t>
            </a:r>
          </a:p>
          <a:p>
            <a:pPr algn="ctr"/>
            <a:r>
              <a:rPr lang="en-GB" sz="3000" dirty="0">
                <a:solidFill>
                  <a:srgbClr val="C00D0E"/>
                </a:solidFill>
              </a:rPr>
              <a:t>At the Service of the Citizens’ </a:t>
            </a:r>
          </a:p>
          <a:p>
            <a:pPr algn="ctr"/>
            <a:r>
              <a:rPr lang="en-GB" sz="3000" dirty="0">
                <a:solidFill>
                  <a:srgbClr val="C00D0E"/>
                </a:solidFill>
              </a:rPr>
              <a:t>Good Quality of Life</a:t>
            </a:r>
          </a:p>
          <a:p>
            <a:pPr algn="ctr"/>
            <a:r>
              <a:rPr lang="en-GB" sz="1300" dirty="0">
                <a:solidFill>
                  <a:srgbClr val="C00D0E"/>
                </a:solidFill>
              </a:rPr>
              <a:t> </a:t>
            </a:r>
          </a:p>
          <a:p>
            <a:pPr algn="just"/>
            <a:endParaRPr lang="en-GB" sz="1400" dirty="0">
              <a:solidFill>
                <a:srgbClr val="C00D0E"/>
              </a:solidFill>
              <a:latin typeface="Century Gothic" panose="020B0502020202020204" pitchFamily="34" charset="0"/>
            </a:endParaRPr>
          </a:p>
          <a:p>
            <a:pPr algn="just">
              <a:lnSpc>
                <a:spcPct val="120000"/>
              </a:lnSpc>
            </a:pPr>
            <a:r>
              <a:rPr lang="en-GB" sz="1200" dirty="0"/>
              <a:t>Through this action plan, Capital City Podgorica is committed to enhancing the quality of life of its citizens by making Podgorica </a:t>
            </a:r>
            <a:r>
              <a:rPr lang="en-GB" sz="1200" b="1" dirty="0">
                <a:solidFill>
                  <a:srgbClr val="66AEC9"/>
                </a:solidFill>
              </a:rPr>
              <a:t>a pleasant city to live in</a:t>
            </a:r>
            <a:r>
              <a:rPr lang="en-GB" sz="1200" dirty="0"/>
              <a:t>. Smart city is therefore seen as a way to offer a </a:t>
            </a:r>
            <a:r>
              <a:rPr lang="en-GB" sz="1200" b="1" dirty="0">
                <a:solidFill>
                  <a:srgbClr val="66AEC9"/>
                </a:solidFill>
              </a:rPr>
              <a:t>European standard city </a:t>
            </a:r>
            <a:r>
              <a:rPr lang="en-GB" sz="1200" dirty="0"/>
              <a:t>in which </a:t>
            </a:r>
            <a:r>
              <a:rPr lang="en-GB" sz="1200" b="1" dirty="0">
                <a:solidFill>
                  <a:srgbClr val="66AEC9"/>
                </a:solidFill>
              </a:rPr>
              <a:t>public services are reliable, efficient and sustainable. </a:t>
            </a:r>
          </a:p>
          <a:p>
            <a:pPr algn="just">
              <a:lnSpc>
                <a:spcPct val="120000"/>
              </a:lnSpc>
            </a:pPr>
            <a:endParaRPr lang="en-GB" sz="1200" dirty="0"/>
          </a:p>
          <a:p>
            <a:pPr algn="just">
              <a:lnSpc>
                <a:spcPct val="120000"/>
              </a:lnSpc>
            </a:pPr>
            <a:r>
              <a:rPr lang="en-US" sz="1200" dirty="0"/>
              <a:t>The digital layer is dedicated </a:t>
            </a:r>
            <a:r>
              <a:rPr lang="en-US" sz="1200" b="1" dirty="0">
                <a:solidFill>
                  <a:srgbClr val="66AEC9"/>
                </a:solidFill>
              </a:rPr>
              <a:t>to avoiding and reducing the negative impacts associated with an attractive city </a:t>
            </a:r>
            <a:r>
              <a:rPr lang="en-US" sz="1200" dirty="0"/>
              <a:t>that is developing rapidly, such as Podgorica can be. Urban expansion, construction boom, increase in traffic and noise, environmental damage are as many nuisances as the smart city mitigate to </a:t>
            </a:r>
            <a:r>
              <a:rPr lang="en-US" sz="1200" b="1" dirty="0">
                <a:solidFill>
                  <a:srgbClr val="66AEC9"/>
                </a:solidFill>
              </a:rPr>
              <a:t>ensure a friendly and pleasant environment</a:t>
            </a:r>
            <a:r>
              <a:rPr lang="en-US" sz="1200" b="1" dirty="0"/>
              <a:t>. </a:t>
            </a:r>
            <a:r>
              <a:rPr lang="en-US" sz="1200" dirty="0"/>
              <a:t>Digital transformation is also about </a:t>
            </a:r>
            <a:r>
              <a:rPr lang="en-US" sz="1200" b="1" dirty="0">
                <a:solidFill>
                  <a:srgbClr val="66AEC9"/>
                </a:solidFill>
              </a:rPr>
              <a:t>providing new services to the citizens to constantly renew the role of the Capital City and its relationship with the Inhabitants.  </a:t>
            </a:r>
            <a:endParaRPr lang="en-GB" sz="1200" b="1" dirty="0">
              <a:solidFill>
                <a:srgbClr val="66AEC9"/>
              </a:solidFill>
            </a:endParaRPr>
          </a:p>
          <a:p>
            <a:pPr algn="just">
              <a:lnSpc>
                <a:spcPct val="120000"/>
              </a:lnSpc>
            </a:pPr>
            <a:endParaRPr lang="en-GB" sz="1200" dirty="0"/>
          </a:p>
          <a:p>
            <a:pPr algn="just">
              <a:lnSpc>
                <a:spcPct val="120000"/>
              </a:lnSpc>
            </a:pPr>
            <a:r>
              <a:rPr lang="en-US" sz="1200" dirty="0"/>
              <a:t>The </a:t>
            </a:r>
            <a:r>
              <a:rPr lang="en-US" sz="1200" b="1" dirty="0">
                <a:solidFill>
                  <a:srgbClr val="66AEC9"/>
                </a:solidFill>
              </a:rPr>
              <a:t>well-being of citizens </a:t>
            </a:r>
            <a:r>
              <a:rPr lang="en-US" sz="1200" dirty="0"/>
              <a:t>depends on a multitude of factors that are sometimes trivial individually, but which, taken together, can </a:t>
            </a:r>
            <a:r>
              <a:rPr lang="en-US" sz="1200" b="1" dirty="0">
                <a:solidFill>
                  <a:srgbClr val="66AEC9"/>
                </a:solidFill>
              </a:rPr>
              <a:t>change everyday life</a:t>
            </a:r>
            <a:r>
              <a:rPr lang="en-US" sz="1200" b="1" dirty="0"/>
              <a:t>. </a:t>
            </a:r>
            <a:r>
              <a:rPr lang="en-US" sz="1200" dirty="0"/>
              <a:t>It is in this sense that the smart city strategy has been thought in order to act on several aspects: protecting urban landscape and urban configuration, managing urban density, reinforcing green spaces within the daily life of citizens, facilitating the use of daily services, etc. </a:t>
            </a:r>
          </a:p>
          <a:p>
            <a:pPr algn="just">
              <a:lnSpc>
                <a:spcPct val="120000"/>
              </a:lnSpc>
            </a:pPr>
            <a:endParaRPr lang="en-GB" sz="1200" dirty="0"/>
          </a:p>
          <a:p>
            <a:pPr algn="just">
              <a:lnSpc>
                <a:spcPct val="120000"/>
              </a:lnSpc>
            </a:pPr>
            <a:r>
              <a:rPr lang="en-US" sz="1200" dirty="0"/>
              <a:t>Smart city removes the complexity of how the city works to offer fluid, enjoyable and intuitive experience for all, being tourist, inhabitants, territorial actors. </a:t>
            </a:r>
            <a:r>
              <a:rPr lang="en-US" sz="1200" b="1" dirty="0">
                <a:solidFill>
                  <a:srgbClr val="66AEC9"/>
                </a:solidFill>
              </a:rPr>
              <a:t>The latest technologies </a:t>
            </a:r>
            <a:r>
              <a:rPr lang="en-US" sz="1200" dirty="0"/>
              <a:t>such as blockchain or artificial intelligence</a:t>
            </a:r>
            <a:r>
              <a:rPr lang="en-US" sz="1200" b="1" dirty="0">
                <a:solidFill>
                  <a:srgbClr val="66AEC9"/>
                </a:solidFill>
              </a:rPr>
              <a:t> </a:t>
            </a:r>
            <a:r>
              <a:rPr lang="en-GB" sz="1200" b="1" dirty="0">
                <a:solidFill>
                  <a:srgbClr val="66AEC9"/>
                </a:solidFill>
              </a:rPr>
              <a:t>should be put at the service of the citizens but remain transparent for them in order not to exclude any. </a:t>
            </a:r>
          </a:p>
          <a:p>
            <a:pPr algn="just">
              <a:lnSpc>
                <a:spcPct val="120000"/>
              </a:lnSpc>
            </a:pPr>
            <a:endParaRPr lang="en-GB" sz="1200" dirty="0">
              <a:latin typeface="Century Gothic" panose="020B0502020202020204" pitchFamily="34" charset="0"/>
            </a:endParaRPr>
          </a:p>
          <a:p>
            <a:pPr algn="just">
              <a:lnSpc>
                <a:spcPct val="120000"/>
              </a:lnSpc>
            </a:pPr>
            <a:r>
              <a:rPr lang="en-US" sz="1200" dirty="0"/>
              <a:t>The Capital City is convinced that carrying out its own transformation according to digital challenges will allow it to </a:t>
            </a:r>
            <a:r>
              <a:rPr lang="en-US" sz="1200" b="1" dirty="0">
                <a:solidFill>
                  <a:srgbClr val="66AEC9"/>
                </a:solidFill>
              </a:rPr>
              <a:t>offer better services tomorrow</a:t>
            </a:r>
            <a:r>
              <a:rPr lang="en-US" sz="1200" dirty="0"/>
              <a:t>. This is why an important effort will be made on empowering the Capital City to guarantee that </a:t>
            </a:r>
            <a:r>
              <a:rPr lang="en-US" sz="1200" b="1" dirty="0">
                <a:solidFill>
                  <a:srgbClr val="66AEC9"/>
                </a:solidFill>
              </a:rPr>
              <a:t>this strategy will not remain a one-shot action but rather a sound starter for a sustainable dynamic. </a:t>
            </a:r>
          </a:p>
          <a:p>
            <a:pPr algn="just">
              <a:lnSpc>
                <a:spcPct val="120000"/>
              </a:lnSpc>
            </a:pPr>
            <a:endParaRPr lang="en-US" sz="1200" b="1" dirty="0"/>
          </a:p>
          <a:p>
            <a:pPr algn="just">
              <a:lnSpc>
                <a:spcPct val="120000"/>
              </a:lnSpc>
            </a:pPr>
            <a:r>
              <a:rPr lang="en-US" sz="1200" dirty="0"/>
              <a:t>It is therefore with these objectives in mind, which came from the contributions of dozens of participants who came to the various workshops held with the Capital </a:t>
            </a:r>
            <a:r>
              <a:rPr lang="en-US" sz="1200" dirty="0" err="1"/>
              <a:t>Caity</a:t>
            </a:r>
            <a:r>
              <a:rPr lang="en-US" sz="1200" dirty="0"/>
              <a:t> throughout </a:t>
            </a:r>
            <a:r>
              <a:rPr lang="en-US" sz="1200" b="1" dirty="0">
                <a:solidFill>
                  <a:srgbClr val="66AEC9"/>
                </a:solidFill>
              </a:rPr>
              <a:t>18 months of co-construction</a:t>
            </a:r>
            <a:r>
              <a:rPr lang="en-US" sz="1200" dirty="0"/>
              <a:t>, that the Smart City strategy was built. </a:t>
            </a:r>
            <a:endParaRPr lang="en-GB" sz="1200" b="1" dirty="0">
              <a:latin typeface="Century Gothic" panose="020B0502020202020204" pitchFamily="34" charset="0"/>
            </a:endParaRPr>
          </a:p>
        </p:txBody>
      </p:sp>
      <p:pic>
        <p:nvPicPr>
          <p:cNvPr id="5" name="Picture 4" descr="Shape&#10;&#10;Description automatically generated with low confidence">
            <a:extLst>
              <a:ext uri="{FF2B5EF4-FFF2-40B4-BE49-F238E27FC236}">
                <a16:creationId xmlns:a16="http://schemas.microsoft.com/office/drawing/2014/main" id="{7593098C-D278-4E1D-80F7-FE048D9E863C}"/>
              </a:ext>
            </a:extLst>
          </p:cNvPr>
          <p:cNvPicPr>
            <a:picLocks noChangeAspect="1"/>
          </p:cNvPicPr>
          <p:nvPr/>
        </p:nvPicPr>
        <p:blipFill>
          <a:blip r:embed="rId3">
            <a:lum bright="70000" contrast="-70000"/>
          </a:blip>
          <a:stretch>
            <a:fillRect/>
          </a:stretch>
        </p:blipFill>
        <p:spPr>
          <a:xfrm>
            <a:off x="2188390" y="3523191"/>
            <a:ext cx="1260976" cy="1260976"/>
          </a:xfrm>
          <a:prstGeom prst="rect">
            <a:avLst/>
          </a:prstGeom>
        </p:spPr>
      </p:pic>
      <p:pic>
        <p:nvPicPr>
          <p:cNvPr id="7" name="Image 98">
            <a:extLst>
              <a:ext uri="{FF2B5EF4-FFF2-40B4-BE49-F238E27FC236}">
                <a16:creationId xmlns:a16="http://schemas.microsoft.com/office/drawing/2014/main" id="{5AA7443C-3A32-41C3-86CD-0F47063FFF4F}"/>
              </a:ext>
            </a:extLst>
          </p:cNvPr>
          <p:cNvPicPr>
            <a:picLocks noChangeAspect="1"/>
          </p:cNvPicPr>
          <p:nvPr/>
        </p:nvPicPr>
        <p:blipFill>
          <a:blip r:embed="rId4">
            <a:alphaModFix amt="35000"/>
          </a:blip>
          <a:srcRect l="41574" r="41574"/>
          <a:stretch/>
        </p:blipFill>
        <p:spPr>
          <a:xfrm>
            <a:off x="-4" y="385772"/>
            <a:ext cx="1906862" cy="7173903"/>
          </a:xfrm>
          <a:prstGeom prst="rect">
            <a:avLst/>
          </a:prstGeom>
        </p:spPr>
      </p:pic>
    </p:spTree>
    <p:extLst>
      <p:ext uri="{BB962C8B-B14F-4D97-AF65-F5344CB8AC3E}">
        <p14:creationId xmlns:p14="http://schemas.microsoft.com/office/powerpoint/2010/main" val="3918042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006278" y="295269"/>
            <a:ext cx="11359525" cy="740635"/>
          </a:xfrm>
        </p:spPr>
        <p:txBody>
          <a:bodyPr>
            <a:normAutofit/>
          </a:bodyPr>
          <a:lstStyle/>
          <a:p>
            <a:r>
              <a:rPr lang="en-GB" sz="3600" noProof="0" dirty="0">
                <a:solidFill>
                  <a:srgbClr val="C00D0E"/>
                </a:solidFill>
              </a:rPr>
              <a:t>Overview of the strategy</a:t>
            </a:r>
            <a:endParaRPr lang="en-GB" sz="3600" noProof="0" dirty="0">
              <a:solidFill>
                <a:srgbClr val="C00D0E"/>
              </a:solidFill>
              <a:latin typeface="Century Gothic" panose="020B0502020202020204" pitchFamily="34" charset="0"/>
            </a:endParaRP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9" name="Image 98">
            <a:extLst>
              <a:ext uri="{FF2B5EF4-FFF2-40B4-BE49-F238E27FC236}">
                <a16:creationId xmlns:a16="http://schemas.microsoft.com/office/drawing/2014/main" id="{7A656E1E-E9AF-4F9F-974E-FC3489D3C5F1}"/>
              </a:ext>
            </a:extLst>
          </p:cNvPr>
          <p:cNvPicPr>
            <a:picLocks noChangeAspect="1"/>
          </p:cNvPicPr>
          <p:nvPr/>
        </p:nvPicPr>
        <p:blipFill>
          <a:blip r:embed="rId3">
            <a:alphaModFix amt="35000"/>
          </a:blip>
          <a:srcRect l="41574" r="41574"/>
          <a:stretch/>
        </p:blipFill>
        <p:spPr>
          <a:xfrm>
            <a:off x="-4" y="385772"/>
            <a:ext cx="1906862" cy="7173903"/>
          </a:xfrm>
          <a:prstGeom prst="rect">
            <a:avLst/>
          </a:prstGeom>
        </p:spPr>
      </p:pic>
      <p:sp>
        <p:nvSpPr>
          <p:cNvPr id="11" name="TextBox 18">
            <a:extLst>
              <a:ext uri="{FF2B5EF4-FFF2-40B4-BE49-F238E27FC236}">
                <a16:creationId xmlns:a16="http://schemas.microsoft.com/office/drawing/2014/main" id="{05D13272-1D84-4CFD-BFD4-75424E0EE19E}"/>
              </a:ext>
            </a:extLst>
          </p:cNvPr>
          <p:cNvSpPr txBox="1"/>
          <p:nvPr/>
        </p:nvSpPr>
        <p:spPr>
          <a:xfrm flipV="1">
            <a:off x="3033300" y="3911735"/>
            <a:ext cx="1908000" cy="972000"/>
          </a:xfrm>
          <a:prstGeom prst="teardrop">
            <a:avLst>
              <a:gd name="adj" fmla="val 117906"/>
            </a:avLst>
          </a:prstGeom>
          <a:solidFill>
            <a:schemeClr val="accent4">
              <a:lumMod val="20000"/>
              <a:lumOff val="80000"/>
            </a:scheme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1" b="1" i="0" u="none" strike="noStrike" kern="1200" cap="none" spc="0" normalizeH="0" baseline="0" noProof="0" dirty="0">
              <a:ln>
                <a:noFill/>
              </a:ln>
              <a:solidFill>
                <a:srgbClr val="848484"/>
              </a:solidFill>
              <a:effectLst/>
              <a:highlight>
                <a:srgbClr val="FFFF00"/>
              </a:highlight>
              <a:uLnTx/>
              <a:uFillTx/>
              <a:latin typeface="Century Gothic" panose="020B0502020202020204" pitchFamily="34" charset="0"/>
              <a:ea typeface="+mn-ea"/>
              <a:cs typeface="+mn-cs"/>
            </a:endParaRPr>
          </a:p>
        </p:txBody>
      </p:sp>
      <p:sp>
        <p:nvSpPr>
          <p:cNvPr id="15" name="TextBox 26">
            <a:extLst>
              <a:ext uri="{FF2B5EF4-FFF2-40B4-BE49-F238E27FC236}">
                <a16:creationId xmlns:a16="http://schemas.microsoft.com/office/drawing/2014/main" id="{91800B0C-39E4-4BA1-AB39-EF057BA1DFDA}"/>
              </a:ext>
            </a:extLst>
          </p:cNvPr>
          <p:cNvSpPr txBox="1"/>
          <p:nvPr/>
        </p:nvSpPr>
        <p:spPr>
          <a:xfrm>
            <a:off x="6629529" y="4773971"/>
            <a:ext cx="2568536" cy="864962"/>
          </a:xfrm>
          <a:prstGeom prst="cloud">
            <a:avLst/>
          </a:prstGeom>
          <a:solidFill>
            <a:srgbClr val="69AEC4"/>
          </a:solidFill>
          <a:ln w="19050">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 Pleasant City</a:t>
            </a:r>
          </a:p>
        </p:txBody>
      </p:sp>
      <p:sp>
        <p:nvSpPr>
          <p:cNvPr id="10" name="TextBox 21">
            <a:extLst>
              <a:ext uri="{FF2B5EF4-FFF2-40B4-BE49-F238E27FC236}">
                <a16:creationId xmlns:a16="http://schemas.microsoft.com/office/drawing/2014/main" id="{DD327B13-C9D9-459B-96FE-72CA95DDAED5}"/>
              </a:ext>
            </a:extLst>
          </p:cNvPr>
          <p:cNvSpPr txBox="1"/>
          <p:nvPr/>
        </p:nvSpPr>
        <p:spPr>
          <a:xfrm flipH="1">
            <a:off x="7558931" y="6234478"/>
            <a:ext cx="1908000" cy="972000"/>
          </a:xfrm>
          <a:prstGeom prst="teardrop">
            <a:avLst>
              <a:gd name="adj" fmla="val 113693"/>
            </a:avLst>
          </a:prstGeom>
          <a:solidFill>
            <a:schemeClr val="accent4">
              <a:lumMod val="20000"/>
              <a:lumOff val="80000"/>
            </a:scheme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srgbClr val="848484"/>
                </a:solidFill>
                <a:effectLst/>
                <a:uLnTx/>
                <a:uFillTx/>
                <a:latin typeface="Century Gothic" panose="020B0502020202020204" pitchFamily="34" charset="0"/>
                <a:ea typeface="+mn-ea"/>
                <a:cs typeface="+mn-cs"/>
              </a:rPr>
              <a:t>Empowering</a:t>
            </a:r>
            <a:r>
              <a:rPr kumimoji="0" lang="fr-FR" sz="1400" b="1" i="0" u="none" strike="noStrike" kern="1200" cap="none" spc="0" normalizeH="0" baseline="0" noProof="0" dirty="0">
                <a:ln>
                  <a:noFill/>
                </a:ln>
                <a:solidFill>
                  <a:srgbClr val="848484"/>
                </a:solidFill>
                <a:effectLst/>
                <a:uLnTx/>
                <a:uFillTx/>
                <a:latin typeface="Century Gothic" panose="020B0502020202020204" pitchFamily="34" charset="0"/>
                <a:ea typeface="+mn-ea"/>
                <a:cs typeface="+mn-cs"/>
              </a:rPr>
              <a:t> the Capital City</a:t>
            </a:r>
          </a:p>
        </p:txBody>
      </p:sp>
      <p:sp>
        <p:nvSpPr>
          <p:cNvPr id="16" name="TextBox 21">
            <a:extLst>
              <a:ext uri="{FF2B5EF4-FFF2-40B4-BE49-F238E27FC236}">
                <a16:creationId xmlns:a16="http://schemas.microsoft.com/office/drawing/2014/main" id="{C8B7221C-6CEB-4B0C-AD3D-2F0D9E920B94}"/>
              </a:ext>
            </a:extLst>
          </p:cNvPr>
          <p:cNvSpPr txBox="1"/>
          <p:nvPr/>
        </p:nvSpPr>
        <p:spPr>
          <a:xfrm flipH="1" flipV="1">
            <a:off x="10359487" y="3792208"/>
            <a:ext cx="1908000" cy="972000"/>
          </a:xfrm>
          <a:prstGeom prst="teardrop">
            <a:avLst>
              <a:gd name="adj" fmla="val 116853"/>
            </a:avLst>
          </a:prstGeom>
          <a:solidFill>
            <a:schemeClr val="accent4">
              <a:lumMod val="20000"/>
              <a:lumOff val="80000"/>
            </a:scheme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848484"/>
              </a:solidFill>
              <a:effectLst/>
              <a:highlight>
                <a:srgbClr val="FFFF00"/>
              </a:highlight>
              <a:uLnTx/>
              <a:uFillTx/>
              <a:latin typeface="Century Gothic" panose="020B0502020202020204" pitchFamily="34" charset="0"/>
              <a:ea typeface="+mn-ea"/>
              <a:cs typeface="+mn-cs"/>
            </a:endParaRPr>
          </a:p>
        </p:txBody>
      </p:sp>
      <p:sp>
        <p:nvSpPr>
          <p:cNvPr id="12" name="TextBox 19">
            <a:extLst>
              <a:ext uri="{FF2B5EF4-FFF2-40B4-BE49-F238E27FC236}">
                <a16:creationId xmlns:a16="http://schemas.microsoft.com/office/drawing/2014/main" id="{466E80CD-FC1F-40DD-B2BE-1B51B2D48C02}"/>
              </a:ext>
            </a:extLst>
          </p:cNvPr>
          <p:cNvSpPr txBox="1"/>
          <p:nvPr/>
        </p:nvSpPr>
        <p:spPr>
          <a:xfrm>
            <a:off x="10366988" y="4015690"/>
            <a:ext cx="1908699" cy="64633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srgbClr val="848484"/>
                </a:solidFill>
                <a:effectLst/>
                <a:uLnTx/>
                <a:uFillTx/>
                <a:latin typeface="Century Gothic" panose="020B0502020202020204" pitchFamily="34" charset="0"/>
                <a:ea typeface="+mn-ea"/>
                <a:cs typeface="+mn-cs"/>
              </a:rPr>
              <a:t>Making</a:t>
            </a:r>
            <a:r>
              <a:rPr kumimoji="0" lang="fr-FR" sz="1400" b="1" i="0" u="none" strike="noStrike" kern="1200" cap="none" spc="0" normalizeH="0" baseline="0" noProof="0" dirty="0">
                <a:ln>
                  <a:noFill/>
                </a:ln>
                <a:solidFill>
                  <a:srgbClr val="848484"/>
                </a:solidFill>
                <a:effectLst/>
                <a:uLnTx/>
                <a:uFillTx/>
                <a:latin typeface="Century Gothic" panose="020B0502020202020204" pitchFamily="34" charset="0"/>
                <a:ea typeface="+mn-ea"/>
                <a:cs typeface="+mn-cs"/>
              </a:rPr>
              <a:t> the city </a:t>
            </a:r>
            <a:r>
              <a:rPr kumimoji="0" lang="fr-FR" sz="1400" b="1" i="0" u="none" strike="noStrike" kern="1200" cap="none" spc="0" normalizeH="0" baseline="0" noProof="0" dirty="0" err="1">
                <a:ln>
                  <a:noFill/>
                </a:ln>
                <a:solidFill>
                  <a:srgbClr val="848484"/>
                </a:solidFill>
                <a:effectLst/>
                <a:uLnTx/>
                <a:uFillTx/>
                <a:latin typeface="Century Gothic" panose="020B0502020202020204" pitchFamily="34" charset="0"/>
                <a:ea typeface="+mn-ea"/>
                <a:cs typeface="+mn-cs"/>
              </a:rPr>
              <a:t>enjoyable</a:t>
            </a:r>
            <a:endParaRPr kumimoji="0" lang="fr-FR" sz="1400" b="1" i="0" u="none" strike="noStrike" kern="1200" cap="none" spc="0" normalizeH="0" baseline="0" noProof="0" dirty="0">
              <a:ln>
                <a:noFill/>
              </a:ln>
              <a:solidFill>
                <a:srgbClr val="848484"/>
              </a:solidFill>
              <a:effectLst/>
              <a:uLnTx/>
              <a:uFillTx/>
              <a:latin typeface="Century Gothic" panose="020B0502020202020204" pitchFamily="34" charset="0"/>
              <a:ea typeface="+mn-ea"/>
              <a:cs typeface="+mn-cs"/>
            </a:endParaRPr>
          </a:p>
        </p:txBody>
      </p:sp>
      <p:sp>
        <p:nvSpPr>
          <p:cNvPr id="17" name="TextBox 19">
            <a:extLst>
              <a:ext uri="{FF2B5EF4-FFF2-40B4-BE49-F238E27FC236}">
                <a16:creationId xmlns:a16="http://schemas.microsoft.com/office/drawing/2014/main" id="{D3717832-705C-4AB3-954B-D4F901015C6B}"/>
              </a:ext>
            </a:extLst>
          </p:cNvPr>
          <p:cNvSpPr txBox="1"/>
          <p:nvPr/>
        </p:nvSpPr>
        <p:spPr>
          <a:xfrm>
            <a:off x="3015144" y="4110968"/>
            <a:ext cx="1908699" cy="64633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rgbClr val="848484"/>
                </a:solidFill>
                <a:effectLst/>
                <a:uLnTx/>
                <a:uFillTx/>
                <a:latin typeface="Century Gothic" panose="020B0502020202020204" pitchFamily="34" charset="0"/>
                <a:ea typeface="+mn-ea"/>
                <a:cs typeface="+mn-cs"/>
              </a:rPr>
              <a:t>Managing</a:t>
            </a:r>
            <a:r>
              <a:rPr kumimoji="0" lang="fr-FR" sz="1400" b="1" i="0" u="none" strike="noStrike" kern="1200" cap="none" spc="0" normalizeH="0" baseline="0" noProof="0" dirty="0">
                <a:ln>
                  <a:noFill/>
                </a:ln>
                <a:solidFill>
                  <a:srgbClr val="848484"/>
                </a:solidFill>
                <a:effectLst/>
                <a:uLnTx/>
                <a:uFillTx/>
                <a:latin typeface="Century Gothic" panose="020B0502020202020204" pitchFamily="34" charset="0"/>
                <a:ea typeface="+mn-ea"/>
                <a:cs typeface="+mn-cs"/>
              </a:rPr>
              <a:t> the expansion of the city</a:t>
            </a:r>
          </a:p>
        </p:txBody>
      </p:sp>
      <p:sp>
        <p:nvSpPr>
          <p:cNvPr id="21" name="Freeform: Shape 20">
            <a:extLst>
              <a:ext uri="{FF2B5EF4-FFF2-40B4-BE49-F238E27FC236}">
                <a16:creationId xmlns:a16="http://schemas.microsoft.com/office/drawing/2014/main" id="{3D53C996-0DCA-4CAA-AA4F-5CE818ED71CB}"/>
              </a:ext>
            </a:extLst>
          </p:cNvPr>
          <p:cNvSpPr/>
          <p:nvPr/>
        </p:nvSpPr>
        <p:spPr>
          <a:xfrm rot="219112" flipV="1">
            <a:off x="4923549" y="3934352"/>
            <a:ext cx="5402521" cy="490611"/>
          </a:xfrm>
          <a:custGeom>
            <a:avLst/>
            <a:gdLst>
              <a:gd name="connsiteX0" fmla="*/ 4838700 w 4838700"/>
              <a:gd name="connsiteY0" fmla="*/ 200025 h 612946"/>
              <a:gd name="connsiteX1" fmla="*/ 2190750 w 4838700"/>
              <a:gd name="connsiteY1" fmla="*/ 609600 h 612946"/>
              <a:gd name="connsiteX2" fmla="*/ 0 w 4838700"/>
              <a:gd name="connsiteY2" fmla="*/ 0 h 612946"/>
            </a:gdLst>
            <a:ahLst/>
            <a:cxnLst>
              <a:cxn ang="0">
                <a:pos x="connsiteX0" y="connsiteY0"/>
              </a:cxn>
              <a:cxn ang="0">
                <a:pos x="connsiteX1" y="connsiteY1"/>
              </a:cxn>
              <a:cxn ang="0">
                <a:pos x="connsiteX2" y="connsiteY2"/>
              </a:cxn>
            </a:cxnLst>
            <a:rect l="l" t="t" r="r" b="b"/>
            <a:pathLst>
              <a:path w="4838700" h="612946">
                <a:moveTo>
                  <a:pt x="4838700" y="200025"/>
                </a:moveTo>
                <a:cubicBezTo>
                  <a:pt x="3917950" y="421481"/>
                  <a:pt x="2997200" y="642938"/>
                  <a:pt x="2190750" y="609600"/>
                </a:cubicBezTo>
                <a:cubicBezTo>
                  <a:pt x="1384300" y="576262"/>
                  <a:pt x="692150" y="288131"/>
                  <a:pt x="0" y="0"/>
                </a:cubicBezTo>
              </a:path>
            </a:pathLst>
          </a:custGeom>
          <a:noFill/>
          <a:ln>
            <a:solidFill>
              <a:srgbClr val="69AEC4"/>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FF00"/>
              </a:highlight>
            </a:endParaRPr>
          </a:p>
        </p:txBody>
      </p:sp>
      <p:sp>
        <p:nvSpPr>
          <p:cNvPr id="23" name="Freeform: Shape 22">
            <a:extLst>
              <a:ext uri="{FF2B5EF4-FFF2-40B4-BE49-F238E27FC236}">
                <a16:creationId xmlns:a16="http://schemas.microsoft.com/office/drawing/2014/main" id="{A8FB0C8D-96DC-45CD-9935-9378F96D75DD}"/>
              </a:ext>
            </a:extLst>
          </p:cNvPr>
          <p:cNvSpPr/>
          <p:nvPr/>
        </p:nvSpPr>
        <p:spPr>
          <a:xfrm rot="12561703" flipV="1">
            <a:off x="3317888" y="5801452"/>
            <a:ext cx="4481041" cy="549110"/>
          </a:xfrm>
          <a:custGeom>
            <a:avLst/>
            <a:gdLst>
              <a:gd name="connsiteX0" fmla="*/ 4838700 w 4838700"/>
              <a:gd name="connsiteY0" fmla="*/ 200025 h 612946"/>
              <a:gd name="connsiteX1" fmla="*/ 2190750 w 4838700"/>
              <a:gd name="connsiteY1" fmla="*/ 609600 h 612946"/>
              <a:gd name="connsiteX2" fmla="*/ 0 w 4838700"/>
              <a:gd name="connsiteY2" fmla="*/ 0 h 612946"/>
            </a:gdLst>
            <a:ahLst/>
            <a:cxnLst>
              <a:cxn ang="0">
                <a:pos x="connsiteX0" y="connsiteY0"/>
              </a:cxn>
              <a:cxn ang="0">
                <a:pos x="connsiteX1" y="connsiteY1"/>
              </a:cxn>
              <a:cxn ang="0">
                <a:pos x="connsiteX2" y="connsiteY2"/>
              </a:cxn>
            </a:cxnLst>
            <a:rect l="l" t="t" r="r" b="b"/>
            <a:pathLst>
              <a:path w="4838700" h="612946">
                <a:moveTo>
                  <a:pt x="4838700" y="200025"/>
                </a:moveTo>
                <a:cubicBezTo>
                  <a:pt x="3917950" y="421481"/>
                  <a:pt x="2997200" y="642938"/>
                  <a:pt x="2190750" y="609600"/>
                </a:cubicBezTo>
                <a:cubicBezTo>
                  <a:pt x="1384300" y="576262"/>
                  <a:pt x="692150" y="288131"/>
                  <a:pt x="0" y="0"/>
                </a:cubicBezTo>
              </a:path>
            </a:pathLst>
          </a:custGeom>
          <a:noFill/>
          <a:ln>
            <a:solidFill>
              <a:srgbClr val="69AEC4"/>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FF00"/>
              </a:highlight>
            </a:endParaRPr>
          </a:p>
        </p:txBody>
      </p:sp>
      <p:sp>
        <p:nvSpPr>
          <p:cNvPr id="30" name="Freeform: Shape 29">
            <a:extLst>
              <a:ext uri="{FF2B5EF4-FFF2-40B4-BE49-F238E27FC236}">
                <a16:creationId xmlns:a16="http://schemas.microsoft.com/office/drawing/2014/main" id="{3902516D-58A6-4B7A-9D31-0439C782BEB6}"/>
              </a:ext>
            </a:extLst>
          </p:cNvPr>
          <p:cNvSpPr/>
          <p:nvPr/>
        </p:nvSpPr>
        <p:spPr>
          <a:xfrm rot="8739689" flipV="1">
            <a:off x="9261747" y="5440145"/>
            <a:ext cx="2752708" cy="853525"/>
          </a:xfrm>
          <a:custGeom>
            <a:avLst/>
            <a:gdLst>
              <a:gd name="connsiteX0" fmla="*/ 4838700 w 4838700"/>
              <a:gd name="connsiteY0" fmla="*/ 200025 h 612946"/>
              <a:gd name="connsiteX1" fmla="*/ 2190750 w 4838700"/>
              <a:gd name="connsiteY1" fmla="*/ 609600 h 612946"/>
              <a:gd name="connsiteX2" fmla="*/ 0 w 4838700"/>
              <a:gd name="connsiteY2" fmla="*/ 0 h 612946"/>
            </a:gdLst>
            <a:ahLst/>
            <a:cxnLst>
              <a:cxn ang="0">
                <a:pos x="connsiteX0" y="connsiteY0"/>
              </a:cxn>
              <a:cxn ang="0">
                <a:pos x="connsiteX1" y="connsiteY1"/>
              </a:cxn>
              <a:cxn ang="0">
                <a:pos x="connsiteX2" y="connsiteY2"/>
              </a:cxn>
            </a:cxnLst>
            <a:rect l="l" t="t" r="r" b="b"/>
            <a:pathLst>
              <a:path w="4838700" h="612946">
                <a:moveTo>
                  <a:pt x="4838700" y="200025"/>
                </a:moveTo>
                <a:cubicBezTo>
                  <a:pt x="3917950" y="421481"/>
                  <a:pt x="2997200" y="642938"/>
                  <a:pt x="2190750" y="609600"/>
                </a:cubicBezTo>
                <a:cubicBezTo>
                  <a:pt x="1384300" y="576262"/>
                  <a:pt x="692150" y="288131"/>
                  <a:pt x="0" y="0"/>
                </a:cubicBezTo>
              </a:path>
            </a:pathLst>
          </a:custGeom>
          <a:noFill/>
          <a:ln>
            <a:solidFill>
              <a:srgbClr val="69AEC4"/>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FFFF00"/>
              </a:highlight>
            </a:endParaRPr>
          </a:p>
        </p:txBody>
      </p:sp>
      <p:sp>
        <p:nvSpPr>
          <p:cNvPr id="31" name="TextBox 30">
            <a:extLst>
              <a:ext uri="{FF2B5EF4-FFF2-40B4-BE49-F238E27FC236}">
                <a16:creationId xmlns:a16="http://schemas.microsoft.com/office/drawing/2014/main" id="{C246C274-DCD6-41EB-916A-C8F5DF0DDBBE}"/>
              </a:ext>
            </a:extLst>
          </p:cNvPr>
          <p:cNvSpPr txBox="1"/>
          <p:nvPr/>
        </p:nvSpPr>
        <p:spPr>
          <a:xfrm>
            <a:off x="2353752" y="1103738"/>
            <a:ext cx="10664576" cy="1785104"/>
          </a:xfrm>
          <a:prstGeom prst="rect">
            <a:avLst/>
          </a:prstGeom>
          <a:noFill/>
        </p:spPr>
        <p:txBody>
          <a:bodyPr wrap="square" rtlCol="0">
            <a:spAutoFit/>
          </a:bodyPr>
          <a:lstStyle/>
          <a:p>
            <a:pPr marL="171450" indent="-171450" algn="just">
              <a:buClr>
                <a:srgbClr val="66AEC9"/>
              </a:buClr>
              <a:buFont typeface="Arial" panose="020B0604020202020204" pitchFamily="34" charset="0"/>
              <a:buChar char="•"/>
            </a:pPr>
            <a:r>
              <a:rPr lang="en-US" sz="1100" dirty="0"/>
              <a:t>The Capital City’s vision of being </a:t>
            </a:r>
            <a:r>
              <a:rPr lang="en-GB" sz="1100" dirty="0"/>
              <a:t>a </a:t>
            </a:r>
            <a:r>
              <a:rPr lang="en-GB" sz="1100" b="1" dirty="0">
                <a:solidFill>
                  <a:srgbClr val="66AEC9"/>
                </a:solidFill>
              </a:rPr>
              <a:t>European standard city at the service of the citizens’ good quality of life</a:t>
            </a:r>
            <a:r>
              <a:rPr lang="en-GB" sz="1100" dirty="0"/>
              <a:t>, is fed by three strategic objectives: </a:t>
            </a:r>
            <a:r>
              <a:rPr lang="en-GB" sz="1100" b="1" dirty="0">
                <a:solidFill>
                  <a:srgbClr val="66AEC9"/>
                </a:solidFill>
              </a:rPr>
              <a:t>managing its expansion</a:t>
            </a:r>
            <a:r>
              <a:rPr lang="en-GB" sz="1100" b="1" dirty="0"/>
              <a:t>,</a:t>
            </a:r>
            <a:r>
              <a:rPr lang="en-GB" sz="1100" dirty="0"/>
              <a:t> </a:t>
            </a:r>
            <a:r>
              <a:rPr lang="en-GB" sz="1100" b="1" dirty="0">
                <a:solidFill>
                  <a:srgbClr val="66AEC9"/>
                </a:solidFill>
              </a:rPr>
              <a:t>making the city enjoyable, and empowering it. </a:t>
            </a:r>
            <a:r>
              <a:rPr lang="en-GB" sz="1100" dirty="0"/>
              <a:t>Firstly, Podgorica faces an important urban extension, which can be planned and managed thanks to the use of digital tools. Secondly, an enjoyable city enhance the quality of life of its citizens by offering simple and efficient services in a preserved environment. Lastly, an empowered administration can properly serve its territory &amp; unleash the smart projects’ full potential. </a:t>
            </a:r>
          </a:p>
          <a:p>
            <a:pPr marL="171450" indent="-171450" algn="just">
              <a:buClr>
                <a:srgbClr val="66AEC9"/>
              </a:buClr>
              <a:buFont typeface="Arial" panose="020B0604020202020204" pitchFamily="34" charset="0"/>
              <a:buChar char="•"/>
            </a:pPr>
            <a:endParaRPr lang="en-GB" sz="1100" dirty="0"/>
          </a:p>
          <a:p>
            <a:pPr marL="171450" indent="-171450" algn="just">
              <a:buClr>
                <a:srgbClr val="66AEC9"/>
              </a:buClr>
              <a:buFont typeface="Arial" panose="020B0604020202020204" pitchFamily="34" charset="0"/>
              <a:buChar char="•"/>
            </a:pPr>
            <a:r>
              <a:rPr lang="en-US" sz="1100" dirty="0"/>
              <a:t>These strategic objectives respond directly to </a:t>
            </a:r>
            <a:r>
              <a:rPr lang="en-US" sz="1100" dirty="0">
                <a:solidFill>
                  <a:schemeClr val="tx1">
                    <a:lumMod val="85000"/>
                    <a:lumOff val="15000"/>
                  </a:schemeClr>
                </a:solidFill>
              </a:rPr>
              <a:t>the</a:t>
            </a:r>
            <a:r>
              <a:rPr lang="en-US" sz="1100" dirty="0"/>
              <a:t> needs which were expressed &amp; identified. However, in order for the axes to be stronger, the actions which feed them actually respond and mirror the needs of other objectives. In other words, the strategy should not be read and implemented in a silo-based approach, </a:t>
            </a:r>
            <a:r>
              <a:rPr lang="en-US" sz="1100" dirty="0">
                <a:solidFill>
                  <a:schemeClr val="tx1">
                    <a:lumMod val="85000"/>
                    <a:lumOff val="15000"/>
                  </a:schemeClr>
                </a:solidFill>
              </a:rPr>
              <a:t>where working axis could </a:t>
            </a:r>
            <a:r>
              <a:rPr lang="en-US" sz="1100" dirty="0"/>
              <a:t>be taken separately from one another. In fact, the actions allow to attain additional objectives, thus reaching more efficiently the overall vision. This strategy is accompanied by a </a:t>
            </a:r>
            <a:r>
              <a:rPr lang="en-GB" sz="1100" dirty="0"/>
              <a:t>phased implementation plan that includes short, medium and long-term actions. </a:t>
            </a:r>
            <a:r>
              <a:rPr lang="en-US" sz="1100" dirty="0"/>
              <a:t>The chart below depicts how some actions which are coming from a given objective, can also help to attain an additional objective. </a:t>
            </a:r>
          </a:p>
        </p:txBody>
      </p:sp>
      <p:sp>
        <p:nvSpPr>
          <p:cNvPr id="34" name="ZoneTexte 35">
            <a:extLst>
              <a:ext uri="{FF2B5EF4-FFF2-40B4-BE49-F238E27FC236}">
                <a16:creationId xmlns:a16="http://schemas.microsoft.com/office/drawing/2014/main" id="{D4865590-648B-4875-B5EE-55CBFF687667}"/>
              </a:ext>
            </a:extLst>
          </p:cNvPr>
          <p:cNvSpPr txBox="1"/>
          <p:nvPr/>
        </p:nvSpPr>
        <p:spPr>
          <a:xfrm>
            <a:off x="9864802" y="5656398"/>
            <a:ext cx="2276598" cy="553998"/>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pPr algn="ctr"/>
            <a:r>
              <a:rPr lang="en-US" sz="1000" b="1" dirty="0">
                <a:solidFill>
                  <a:schemeClr val="tx1">
                    <a:lumMod val="50000"/>
                    <a:lumOff val="50000"/>
                  </a:schemeClr>
                </a:solidFill>
              </a:rPr>
              <a:t>Encourage citizens to participate in decision-making processes to improve their quality of life</a:t>
            </a:r>
          </a:p>
        </p:txBody>
      </p:sp>
      <p:sp>
        <p:nvSpPr>
          <p:cNvPr id="36" name="ZoneTexte 167">
            <a:extLst>
              <a:ext uri="{FF2B5EF4-FFF2-40B4-BE49-F238E27FC236}">
                <a16:creationId xmlns:a16="http://schemas.microsoft.com/office/drawing/2014/main" id="{B19EBA9B-368F-4CC2-8563-95D72BB98730}"/>
              </a:ext>
            </a:extLst>
          </p:cNvPr>
          <p:cNvSpPr txBox="1"/>
          <p:nvPr/>
        </p:nvSpPr>
        <p:spPr>
          <a:xfrm>
            <a:off x="5781644" y="3788014"/>
            <a:ext cx="2568536" cy="707886"/>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pPr algn="ctr"/>
            <a:r>
              <a:rPr lang="fr-FR" sz="1000" b="1" dirty="0" err="1">
                <a:solidFill>
                  <a:schemeClr val="tx1">
                    <a:lumMod val="50000"/>
                    <a:lumOff val="50000"/>
                  </a:schemeClr>
                </a:solidFill>
              </a:rPr>
              <a:t>Systematically</a:t>
            </a:r>
            <a:r>
              <a:rPr lang="fr-FR" sz="1000" b="1" dirty="0">
                <a:solidFill>
                  <a:schemeClr val="tx1">
                    <a:lumMod val="50000"/>
                    <a:lumOff val="50000"/>
                  </a:schemeClr>
                </a:solidFill>
              </a:rPr>
              <a:t> </a:t>
            </a:r>
            <a:r>
              <a:rPr lang="fr-FR" sz="1000" b="1" dirty="0" err="1">
                <a:solidFill>
                  <a:schemeClr val="tx1">
                    <a:lumMod val="50000"/>
                    <a:lumOff val="50000"/>
                  </a:schemeClr>
                </a:solidFill>
              </a:rPr>
              <a:t>integrate</a:t>
            </a:r>
            <a:r>
              <a:rPr lang="fr-FR" sz="1000" b="1" dirty="0">
                <a:solidFill>
                  <a:schemeClr val="tx1">
                    <a:lumMod val="50000"/>
                    <a:lumOff val="50000"/>
                  </a:schemeClr>
                </a:solidFill>
              </a:rPr>
              <a:t> </a:t>
            </a:r>
            <a:r>
              <a:rPr lang="fr-FR" sz="1000" b="1" dirty="0" err="1">
                <a:solidFill>
                  <a:schemeClr val="tx1">
                    <a:lumMod val="50000"/>
                    <a:lumOff val="50000"/>
                  </a:schemeClr>
                </a:solidFill>
              </a:rPr>
              <a:t>environmental</a:t>
            </a:r>
            <a:r>
              <a:rPr lang="fr-FR" sz="1000" b="1" dirty="0">
                <a:solidFill>
                  <a:schemeClr val="tx1">
                    <a:lumMod val="50000"/>
                    <a:lumOff val="50000"/>
                  </a:schemeClr>
                </a:solidFill>
              </a:rPr>
              <a:t> issues to the planning of </a:t>
            </a:r>
            <a:r>
              <a:rPr lang="fr-FR" sz="1000" b="1" dirty="0" err="1">
                <a:solidFill>
                  <a:schemeClr val="tx1">
                    <a:lumMod val="50000"/>
                    <a:lumOff val="50000"/>
                  </a:schemeClr>
                </a:solidFill>
              </a:rPr>
              <a:t>urban</a:t>
            </a:r>
            <a:r>
              <a:rPr lang="fr-FR" sz="1000" b="1" dirty="0">
                <a:solidFill>
                  <a:schemeClr val="tx1">
                    <a:lumMod val="50000"/>
                    <a:lumOff val="50000"/>
                  </a:schemeClr>
                </a:solidFill>
              </a:rPr>
              <a:t> projects, in order to better control </a:t>
            </a:r>
            <a:r>
              <a:rPr lang="fr-FR" sz="1000" b="1" dirty="0" err="1">
                <a:solidFill>
                  <a:schemeClr val="tx1">
                    <a:lumMod val="50000"/>
                    <a:lumOff val="50000"/>
                  </a:schemeClr>
                </a:solidFill>
              </a:rPr>
              <a:t>urban</a:t>
            </a:r>
            <a:r>
              <a:rPr lang="fr-FR" sz="1000" b="1" dirty="0">
                <a:solidFill>
                  <a:schemeClr val="tx1">
                    <a:lumMod val="50000"/>
                    <a:lumOff val="50000"/>
                  </a:schemeClr>
                </a:solidFill>
              </a:rPr>
              <a:t> </a:t>
            </a:r>
            <a:r>
              <a:rPr lang="fr-FR" sz="1000" b="1" dirty="0" err="1">
                <a:solidFill>
                  <a:schemeClr val="tx1">
                    <a:lumMod val="50000"/>
                    <a:lumOff val="50000"/>
                  </a:schemeClr>
                </a:solidFill>
              </a:rPr>
              <a:t>sprawl</a:t>
            </a:r>
            <a:endParaRPr lang="en-US" sz="1000" b="1" dirty="0">
              <a:solidFill>
                <a:schemeClr val="tx1">
                  <a:lumMod val="50000"/>
                  <a:lumOff val="50000"/>
                </a:schemeClr>
              </a:solidFill>
            </a:endParaRPr>
          </a:p>
        </p:txBody>
      </p:sp>
      <p:sp>
        <p:nvSpPr>
          <p:cNvPr id="37" name="ZoneTexte 127">
            <a:extLst>
              <a:ext uri="{FF2B5EF4-FFF2-40B4-BE49-F238E27FC236}">
                <a16:creationId xmlns:a16="http://schemas.microsoft.com/office/drawing/2014/main" id="{7F7EDB63-B973-42AF-B8C0-9D73557E946B}"/>
              </a:ext>
            </a:extLst>
          </p:cNvPr>
          <p:cNvSpPr txBox="1"/>
          <p:nvPr/>
        </p:nvSpPr>
        <p:spPr>
          <a:xfrm>
            <a:off x="3879784" y="6050509"/>
            <a:ext cx="2736304" cy="400110"/>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pPr algn="ctr"/>
            <a:r>
              <a:rPr lang="en-GB" sz="1000" b="1" dirty="0">
                <a:solidFill>
                  <a:schemeClr val="tx1">
                    <a:lumMod val="50000"/>
                    <a:lumOff val="50000"/>
                  </a:schemeClr>
                </a:solidFill>
              </a:rPr>
              <a:t>Create the city’s 3D layer &amp; digital twin to improve decision-making </a:t>
            </a:r>
            <a:r>
              <a:rPr lang="en-US" sz="1000" b="1" dirty="0">
                <a:solidFill>
                  <a:schemeClr val="tx1">
                    <a:lumMod val="50000"/>
                    <a:lumOff val="50000"/>
                  </a:schemeClr>
                </a:solidFill>
              </a:rPr>
              <a:t> </a:t>
            </a:r>
            <a:endParaRPr lang="fr-FR" sz="1000" b="1" dirty="0">
              <a:solidFill>
                <a:schemeClr val="tx1">
                  <a:lumMod val="50000"/>
                  <a:lumOff val="50000"/>
                </a:schemeClr>
              </a:solidFill>
            </a:endParaRPr>
          </a:p>
        </p:txBody>
      </p:sp>
      <p:sp>
        <p:nvSpPr>
          <p:cNvPr id="18" name="Rectangle: Rounded Corners 17">
            <a:extLst>
              <a:ext uri="{FF2B5EF4-FFF2-40B4-BE49-F238E27FC236}">
                <a16:creationId xmlns:a16="http://schemas.microsoft.com/office/drawing/2014/main" id="{94C79B11-BF03-4040-9BE1-8EF43AACB91C}"/>
              </a:ext>
            </a:extLst>
          </p:cNvPr>
          <p:cNvSpPr/>
          <p:nvPr/>
        </p:nvSpPr>
        <p:spPr>
          <a:xfrm>
            <a:off x="2698044" y="3556000"/>
            <a:ext cx="9990667" cy="3857870"/>
          </a:xfrm>
          <a:prstGeom prst="roundRect">
            <a:avLst/>
          </a:prstGeom>
          <a:no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51001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277855" y="253706"/>
            <a:ext cx="11094876" cy="1001315"/>
          </a:xfrm>
        </p:spPr>
        <p:txBody>
          <a:bodyPr>
            <a:noAutofit/>
          </a:bodyPr>
          <a:lstStyle/>
          <a:p>
            <a:r>
              <a:rPr lang="en-GB" sz="3600" noProof="0" dirty="0">
                <a:solidFill>
                  <a:srgbClr val="C00D0E"/>
                </a:solidFill>
              </a:rPr>
              <a:t>Strategic Objective 1: Managing the Expansion of the City </a:t>
            </a:r>
            <a:endParaRPr lang="en-GB" sz="3600" noProof="0" dirty="0">
              <a:solidFill>
                <a:srgbClr val="C00D0E"/>
              </a:solidFill>
              <a:latin typeface="Century Gothic" panose="020B0502020202020204" pitchFamily="34" charset="0"/>
            </a:endParaRP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2">
            <a:extLst>
              <a:ext uri="{FF2B5EF4-FFF2-40B4-BE49-F238E27FC236}">
                <a16:creationId xmlns:a16="http://schemas.microsoft.com/office/drawing/2014/main" id="{6575ADA0-CE06-470A-8B22-1BFF40A97453}"/>
              </a:ext>
            </a:extLst>
          </p:cNvPr>
          <p:cNvSpPr txBox="1">
            <a:spLocks/>
          </p:cNvSpPr>
          <p:nvPr/>
        </p:nvSpPr>
        <p:spPr>
          <a:xfrm>
            <a:off x="2815655" y="924346"/>
            <a:ext cx="9361040" cy="1001315"/>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endParaRPr lang="fr-FR" dirty="0"/>
          </a:p>
        </p:txBody>
      </p:sp>
      <p:sp>
        <p:nvSpPr>
          <p:cNvPr id="8" name="Espace réservé du texte 3">
            <a:extLst>
              <a:ext uri="{FF2B5EF4-FFF2-40B4-BE49-F238E27FC236}">
                <a16:creationId xmlns:a16="http://schemas.microsoft.com/office/drawing/2014/main" id="{D9645E93-6395-4AD4-A799-E8E14A2E4E81}"/>
              </a:ext>
            </a:extLst>
          </p:cNvPr>
          <p:cNvSpPr txBox="1">
            <a:spLocks/>
          </p:cNvSpPr>
          <p:nvPr/>
        </p:nvSpPr>
        <p:spPr>
          <a:xfrm>
            <a:off x="3095625" y="2070672"/>
            <a:ext cx="10067924" cy="5193734"/>
          </a:xfrm>
          <a:prstGeom prst="rect">
            <a:avLst/>
          </a:prstGeom>
        </p:spPr>
        <p:txBody>
          <a:bodyP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just"/>
            <a:endParaRPr lang="en-US" dirty="0"/>
          </a:p>
        </p:txBody>
      </p:sp>
      <p:sp>
        <p:nvSpPr>
          <p:cNvPr id="11" name="Espace réservé du texte 3">
            <a:extLst>
              <a:ext uri="{FF2B5EF4-FFF2-40B4-BE49-F238E27FC236}">
                <a16:creationId xmlns:a16="http://schemas.microsoft.com/office/drawing/2014/main" id="{31DA590F-3B6A-4F86-BA1A-6B69100B1AB8}"/>
              </a:ext>
            </a:extLst>
          </p:cNvPr>
          <p:cNvSpPr txBox="1">
            <a:spLocks/>
          </p:cNvSpPr>
          <p:nvPr/>
        </p:nvSpPr>
        <p:spPr>
          <a:xfrm>
            <a:off x="3419475" y="1809992"/>
            <a:ext cx="9515474" cy="5454414"/>
          </a:xfrm>
          <a:prstGeom prst="rect">
            <a:avLst/>
          </a:prstGeom>
        </p:spPr>
        <p:txBody>
          <a:bodyP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7000"/>
              </a:lnSpc>
              <a:spcBef>
                <a:spcPts val="600"/>
              </a:spcBef>
              <a:spcAft>
                <a:spcPts val="800"/>
              </a:spcAft>
              <a:buNone/>
            </a:pPr>
            <a:endParaRPr lang="en-GB" sz="1100" dirty="0">
              <a:effectLst/>
              <a:latin typeface="Century Gothic" panose="020B0502020202020204" pitchFamily="34" charset="0"/>
              <a:ea typeface="Century Gothic" panose="020B0502020202020204" pitchFamily="34" charset="0"/>
              <a:cs typeface="Times New Roman" panose="02020603050405020304" pitchFamily="18" charset="0"/>
            </a:endParaRPr>
          </a:p>
        </p:txBody>
      </p:sp>
      <p:pic>
        <p:nvPicPr>
          <p:cNvPr id="12" name="Image 98">
            <a:extLst>
              <a:ext uri="{FF2B5EF4-FFF2-40B4-BE49-F238E27FC236}">
                <a16:creationId xmlns:a16="http://schemas.microsoft.com/office/drawing/2014/main" id="{62AEF133-E662-42E0-AB6D-F226AFCCD7FD}"/>
              </a:ext>
            </a:extLst>
          </p:cNvPr>
          <p:cNvPicPr>
            <a:picLocks noChangeAspect="1"/>
          </p:cNvPicPr>
          <p:nvPr/>
        </p:nvPicPr>
        <p:blipFill>
          <a:blip r:embed="rId3">
            <a:alphaModFix amt="35000"/>
          </a:blip>
          <a:srcRect l="41574" r="41574"/>
          <a:stretch/>
        </p:blipFill>
        <p:spPr>
          <a:xfrm>
            <a:off x="-4" y="385772"/>
            <a:ext cx="1906862" cy="7173903"/>
          </a:xfrm>
          <a:prstGeom prst="rect">
            <a:avLst/>
          </a:prstGeom>
        </p:spPr>
      </p:pic>
      <p:sp>
        <p:nvSpPr>
          <p:cNvPr id="10" name="Espace réservé du texte 3">
            <a:extLst>
              <a:ext uri="{FF2B5EF4-FFF2-40B4-BE49-F238E27FC236}">
                <a16:creationId xmlns:a16="http://schemas.microsoft.com/office/drawing/2014/main" id="{18FD744A-5A9C-4FD3-A61F-734947C8ED02}"/>
              </a:ext>
            </a:extLst>
          </p:cNvPr>
          <p:cNvSpPr txBox="1">
            <a:spLocks/>
          </p:cNvSpPr>
          <p:nvPr/>
        </p:nvSpPr>
        <p:spPr>
          <a:xfrm>
            <a:off x="3571877" y="1452332"/>
            <a:ext cx="9513617" cy="5904437"/>
          </a:xfrm>
          <a:prstGeom prst="rect">
            <a:avLst/>
          </a:prstGeom>
        </p:spPr>
        <p:txBody>
          <a:bodyP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15000"/>
              </a:lnSpc>
              <a:spcBef>
                <a:spcPts val="600"/>
              </a:spcBef>
              <a:spcAft>
                <a:spcPts val="600"/>
              </a:spcAft>
              <a:buNone/>
            </a:pPr>
            <a:r>
              <a:rPr lang="en-GB" sz="1100" dirty="0">
                <a:latin typeface="Century Gothic" panose="020B0502020202020204" pitchFamily="34" charset="0"/>
                <a:ea typeface="Century Gothic" panose="020B0502020202020204" pitchFamily="34" charset="0"/>
                <a:cs typeface="Times New Roman" panose="02020603050405020304" pitchFamily="18" charset="0"/>
              </a:rPr>
              <a:t>Relevant use of </a:t>
            </a:r>
            <a:r>
              <a:rPr lang="en-GB" sz="1100" b="1" dirty="0">
                <a:solidFill>
                  <a:srgbClr val="66AEC9"/>
                </a:solidFill>
                <a:latin typeface="Century Gothic" panose="020B0502020202020204" pitchFamily="34" charset="0"/>
                <a:cs typeface="Times New Roman" panose="02020603050405020304" pitchFamily="18" charset="0"/>
              </a:rPr>
              <a:t>digital tools can improve a local authority’s ability to predict, manage and control urban development</a:t>
            </a:r>
            <a:r>
              <a:rPr lang="en-GB" sz="1100" dirty="0">
                <a:latin typeface="Century Gothic" panose="020B0502020202020204" pitchFamily="34" charset="0"/>
                <a:cs typeface="Times New Roman" panose="02020603050405020304" pitchFamily="18" charset="0"/>
              </a:rPr>
              <a:t>.</a:t>
            </a:r>
            <a:r>
              <a:rPr lang="en-GB" sz="1100" dirty="0">
                <a:latin typeface="Century Gothic" panose="020B0502020202020204" pitchFamily="34" charset="0"/>
                <a:ea typeface="Century Gothic" panose="020B0502020202020204" pitchFamily="34" charset="0"/>
                <a:cs typeface="Times New Roman" panose="02020603050405020304" pitchFamily="18" charset="0"/>
              </a:rPr>
              <a:t> This includes the use of accurate and timely data to forecast expansion in order to visualise the future in concrete terms and facilitate predictive  maintenance. </a:t>
            </a:r>
          </a:p>
          <a:p>
            <a:pPr marL="0" indent="0" algn="just">
              <a:lnSpc>
                <a:spcPct val="115000"/>
              </a:lnSpc>
              <a:spcBef>
                <a:spcPts val="600"/>
              </a:spcBef>
              <a:spcAft>
                <a:spcPts val="600"/>
              </a:spcAft>
              <a:buNone/>
            </a:pPr>
            <a:r>
              <a:rPr lang="en-GB" sz="1100" dirty="0">
                <a:effectLst/>
                <a:latin typeface="Century Gothic" panose="020B0502020202020204" pitchFamily="34" charset="0"/>
                <a:ea typeface="Century Gothic" panose="020B0502020202020204" pitchFamily="34" charset="0"/>
                <a:cs typeface="Times New Roman" panose="02020603050405020304" pitchFamily="18" charset="0"/>
              </a:rPr>
              <a:t>In Podgorica, the </a:t>
            </a:r>
            <a:r>
              <a:rPr lang="en-GB" sz="1100" b="1" dirty="0">
                <a:solidFill>
                  <a:srgbClr val="66AEC9"/>
                </a:solidFill>
                <a:effectLst/>
                <a:latin typeface="Century Gothic" panose="020B0502020202020204" pitchFamily="34" charset="0"/>
                <a:ea typeface="Century Gothic" panose="020B0502020202020204" pitchFamily="34" charset="0"/>
                <a:cs typeface="Times New Roman" panose="02020603050405020304" pitchFamily="18" charset="0"/>
              </a:rPr>
              <a:t>city’s urban areas have greatly expanded </a:t>
            </a:r>
            <a:r>
              <a:rPr lang="en-GB" sz="1100" dirty="0">
                <a:effectLst/>
                <a:latin typeface="Century Gothic" panose="020B0502020202020204" pitchFamily="34" charset="0"/>
                <a:ea typeface="Century Gothic" panose="020B0502020202020204" pitchFamily="34" charset="0"/>
                <a:cs typeface="Times New Roman" panose="02020603050405020304" pitchFamily="18" charset="0"/>
              </a:rPr>
              <a:t>in the past 20 years, due to an increase in population and a strong economic development (more recently the </a:t>
            </a:r>
            <a:r>
              <a:rPr lang="en-GB" sz="1100" dirty="0">
                <a:latin typeface="Century Gothic" panose="020B0502020202020204" pitchFamily="34" charset="0"/>
                <a:ea typeface="Century Gothic" panose="020B0502020202020204" pitchFamily="34" charset="0"/>
                <a:cs typeface="Times New Roman" panose="02020603050405020304" pitchFamily="18" charset="0"/>
              </a:rPr>
              <a:t>development of commercial &amp; industrial areas such as Delta City Shopping Centre, City Mall, City District, etc.). </a:t>
            </a:r>
            <a:r>
              <a:rPr lang="en-GB" sz="1100" dirty="0">
                <a:effectLst/>
                <a:latin typeface="Century Gothic" panose="020B0502020202020204" pitchFamily="34" charset="0"/>
                <a:ea typeface="Century Gothic" panose="020B0502020202020204" pitchFamily="34" charset="0"/>
                <a:cs typeface="Times New Roman" panose="02020603050405020304" pitchFamily="18" charset="0"/>
              </a:rPr>
              <a:t>The Capital City, who has been accompanying this continuous expansion can now take advantage of digital technologies to even </a:t>
            </a:r>
            <a:r>
              <a:rPr lang="en-GB" sz="1100" b="1" dirty="0">
                <a:solidFill>
                  <a:srgbClr val="66AEC9"/>
                </a:solidFill>
                <a:latin typeface="Century Gothic" panose="020B0502020202020204" pitchFamily="34" charset="0"/>
                <a:cs typeface="Times New Roman" panose="02020603050405020304" pitchFamily="18" charset="0"/>
              </a:rPr>
              <a:t>better manage and anticipate it</a:t>
            </a:r>
            <a:r>
              <a:rPr lang="en-GB" sz="1100" dirty="0">
                <a:effectLst/>
                <a:latin typeface="Century Gothic" panose="020B0502020202020204" pitchFamily="34" charset="0"/>
                <a:ea typeface="Century Gothic" panose="020B0502020202020204" pitchFamily="34" charset="0"/>
                <a:cs typeface="Times New Roman" panose="02020603050405020304" pitchFamily="18" charset="0"/>
              </a:rPr>
              <a:t> and improve the planning and management of the territory. The Capital City has already started to </a:t>
            </a:r>
            <a:r>
              <a:rPr lang="en-GB" sz="1100" dirty="0">
                <a:latin typeface="Century Gothic" panose="020B0502020202020204" pitchFamily="34" charset="0"/>
                <a:ea typeface="Century Gothic" panose="020B0502020202020204" pitchFamily="34" charset="0"/>
                <a:cs typeface="Times New Roman" panose="02020603050405020304" pitchFamily="18" charset="0"/>
              </a:rPr>
              <a:t>develop its </a:t>
            </a:r>
            <a:r>
              <a:rPr lang="en-GB" sz="1100" b="1" dirty="0">
                <a:solidFill>
                  <a:srgbClr val="66AEC9"/>
                </a:solidFill>
                <a:latin typeface="Century Gothic" panose="020B0502020202020204" pitchFamily="34" charset="0"/>
                <a:cs typeface="Times New Roman" panose="02020603050405020304" pitchFamily="18" charset="0"/>
              </a:rPr>
              <a:t>mapping capacities</a:t>
            </a:r>
            <a:r>
              <a:rPr lang="en-GB" sz="1100" dirty="0">
                <a:latin typeface="Century Gothic" panose="020B0502020202020204" pitchFamily="34" charset="0"/>
                <a:ea typeface="Century Gothic" panose="020B0502020202020204" pitchFamily="34" charset="0"/>
                <a:cs typeface="Times New Roman" panose="02020603050405020304" pitchFamily="18" charset="0"/>
              </a:rPr>
              <a:t>, through the acquisition of a GIS, the elaboration of a </a:t>
            </a:r>
            <a:r>
              <a:rPr lang="en-GB" sz="1100" b="1" dirty="0">
                <a:solidFill>
                  <a:srgbClr val="66AEC9"/>
                </a:solidFill>
                <a:latin typeface="Century Gothic" panose="020B0502020202020204" pitchFamily="34" charset="0"/>
                <a:cs typeface="Times New Roman" panose="02020603050405020304" pitchFamily="18" charset="0"/>
              </a:rPr>
              <a:t>green cadastre</a:t>
            </a:r>
            <a:r>
              <a:rPr lang="en-GB" sz="1100" dirty="0">
                <a:latin typeface="Century Gothic" panose="020B0502020202020204" pitchFamily="34" charset="0"/>
                <a:ea typeface="Century Gothic" panose="020B0502020202020204" pitchFamily="34" charset="0"/>
                <a:cs typeface="Times New Roman" panose="02020603050405020304" pitchFamily="18" charset="0"/>
              </a:rPr>
              <a:t>, a portion of which is accessible to the general public. The CIS has also initiated a reflection on 3D imagery in order to be able to better </a:t>
            </a:r>
            <a:r>
              <a:rPr lang="en-GB" sz="1100" b="1" dirty="0">
                <a:solidFill>
                  <a:srgbClr val="66AEC9"/>
                </a:solidFill>
                <a:latin typeface="Century Gothic" panose="020B0502020202020204" pitchFamily="34" charset="0"/>
                <a:cs typeface="Times New Roman" panose="02020603050405020304" pitchFamily="18" charset="0"/>
              </a:rPr>
              <a:t>visualise its public networks and infrastructures</a:t>
            </a:r>
            <a:r>
              <a:rPr lang="en-GB" sz="1100" dirty="0">
                <a:latin typeface="Century Gothic" panose="020B0502020202020204" pitchFamily="34" charset="0"/>
                <a:ea typeface="Century Gothic" panose="020B0502020202020204" pitchFamily="34" charset="0"/>
                <a:cs typeface="Times New Roman" panose="02020603050405020304" pitchFamily="18" charset="0"/>
              </a:rPr>
              <a:t>. </a:t>
            </a:r>
            <a:endParaRPr lang="en-GB" sz="11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indent="0" algn="just">
              <a:lnSpc>
                <a:spcPct val="115000"/>
              </a:lnSpc>
              <a:spcBef>
                <a:spcPts val="600"/>
              </a:spcBef>
              <a:spcAft>
                <a:spcPts val="600"/>
              </a:spcAft>
              <a:buNone/>
            </a:pPr>
            <a:r>
              <a:rPr lang="en-GB" sz="1100" dirty="0">
                <a:effectLst/>
                <a:latin typeface="Century Gothic" panose="020B0502020202020204" pitchFamily="34" charset="0"/>
                <a:ea typeface="Century Gothic" panose="020B0502020202020204" pitchFamily="34" charset="0"/>
                <a:cs typeface="Times New Roman" panose="02020603050405020304" pitchFamily="18" charset="0"/>
              </a:rPr>
              <a:t>One of the main consequences of this urban development and attractiveness is the strong </a:t>
            </a:r>
            <a:r>
              <a:rPr lang="en-GB" sz="1100" b="1" dirty="0">
                <a:solidFill>
                  <a:srgbClr val="66AEC9"/>
                </a:solidFill>
                <a:latin typeface="Century Gothic" panose="020B0502020202020204" pitchFamily="34" charset="0"/>
                <a:cs typeface="Times New Roman" panose="02020603050405020304" pitchFamily="18" charset="0"/>
              </a:rPr>
              <a:t>development of the construction sector</a:t>
            </a:r>
            <a:r>
              <a:rPr lang="en-GB" sz="1100" dirty="0">
                <a:effectLst/>
                <a:latin typeface="Century Gothic" panose="020B0502020202020204" pitchFamily="34" charset="0"/>
                <a:ea typeface="Century Gothic" panose="020B0502020202020204" pitchFamily="34" charset="0"/>
                <a:cs typeface="Times New Roman" panose="02020603050405020304" pitchFamily="18" charset="0"/>
              </a:rPr>
              <a:t>. Even though it is one of the city’s main economic levers, it also contributes to the increase in pollution levels and GHG emissions in Podgorica. In this context</a:t>
            </a:r>
            <a:r>
              <a:rPr lang="en-GB" sz="1100" dirty="0">
                <a:latin typeface="Century Gothic" panose="020B0502020202020204" pitchFamily="34" charset="0"/>
                <a:ea typeface="Century Gothic" panose="020B0502020202020204" pitchFamily="34" charset="0"/>
                <a:cs typeface="Times New Roman" panose="02020603050405020304" pitchFamily="18" charset="0"/>
              </a:rPr>
              <a:t>, a</a:t>
            </a:r>
            <a:r>
              <a:rPr lang="en-US" sz="1100" dirty="0"/>
              <a:t>companying the construction sector towards smart and sustainable practices (in order to control the environmental impact of urban expansion) appears to be a key aspect to consider as part of the green transition of the territory. </a:t>
            </a:r>
            <a:r>
              <a:rPr lang="en-GB" sz="1100" dirty="0">
                <a:effectLst/>
                <a:latin typeface="Century Gothic" panose="020B0502020202020204" pitchFamily="34" charset="0"/>
                <a:ea typeface="Century Gothic" panose="020B0502020202020204" pitchFamily="34" charset="0"/>
                <a:cs typeface="Times New Roman" panose="02020603050405020304" pitchFamily="18" charset="0"/>
              </a:rPr>
              <a:t>The Capital City </a:t>
            </a:r>
            <a:r>
              <a:rPr lang="en-GB" sz="1100" dirty="0">
                <a:latin typeface="Century Gothic" panose="020B0502020202020204" pitchFamily="34" charset="0"/>
                <a:ea typeface="Century Gothic" panose="020B0502020202020204" pitchFamily="34" charset="0"/>
                <a:cs typeface="Times New Roman" panose="02020603050405020304" pitchFamily="18" charset="0"/>
              </a:rPr>
              <a:t>could </a:t>
            </a:r>
            <a:r>
              <a:rPr lang="en-GB" sz="1100" b="1" dirty="0">
                <a:solidFill>
                  <a:srgbClr val="66AEC9"/>
                </a:solidFill>
                <a:latin typeface="Century Gothic" panose="020B0502020202020204" pitchFamily="34" charset="0"/>
                <a:ea typeface="Century Gothic" panose="020B0502020202020204" pitchFamily="34" charset="0"/>
                <a:cs typeface="Times New Roman" panose="02020603050405020304" pitchFamily="18" charset="0"/>
              </a:rPr>
              <a:t>favour</a:t>
            </a:r>
            <a:r>
              <a:rPr lang="en-GB" sz="1100" b="1" dirty="0">
                <a:solidFill>
                  <a:srgbClr val="66AEC9"/>
                </a:solidFill>
                <a:latin typeface="Century Gothic" panose="020B0502020202020204" pitchFamily="34" charset="0"/>
                <a:cs typeface="Times New Roman" panose="02020603050405020304" pitchFamily="18" charset="0"/>
              </a:rPr>
              <a:t> the sustainable development of the territory by helping the sector to investigate new innovations and market opportunities though a living lab on smart and green buildings</a:t>
            </a:r>
            <a:r>
              <a:rPr lang="en-GB" sz="1100" dirty="0">
                <a:effectLst/>
                <a:latin typeface="Century Gothic" panose="020B0502020202020204" pitchFamily="34" charset="0"/>
                <a:ea typeface="Century Gothic" panose="020B0502020202020204" pitchFamily="34" charset="0"/>
                <a:cs typeface="Times New Roman" panose="02020603050405020304" pitchFamily="18" charset="0"/>
              </a:rPr>
              <a:t>. </a:t>
            </a:r>
            <a:r>
              <a:rPr lang="en-US" sz="1100" dirty="0">
                <a:latin typeface="Century Gothic" panose="020B0502020202020204" pitchFamily="34" charset="0"/>
                <a:ea typeface="Century Gothic" panose="020B0502020202020204" pitchFamily="34" charset="0"/>
                <a:cs typeface="Times New Roman" panose="02020603050405020304" pitchFamily="18" charset="0"/>
              </a:rPr>
              <a:t>BIM/CIM experimentations and demonstrators will also increase the competence of all market players, thus preventing a potential monopoly situation in the future. </a:t>
            </a:r>
            <a:endParaRPr lang="en-GB" sz="11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indent="0" algn="just">
              <a:lnSpc>
                <a:spcPct val="115000"/>
              </a:lnSpc>
              <a:spcBef>
                <a:spcPts val="600"/>
              </a:spcBef>
              <a:spcAft>
                <a:spcPts val="600"/>
              </a:spcAft>
              <a:buNone/>
            </a:pPr>
            <a:r>
              <a:rPr lang="en-US" sz="1100" dirty="0">
                <a:latin typeface="Century Gothic" panose="020B0502020202020204" pitchFamily="34" charset="0"/>
                <a:cs typeface="Times New Roman" panose="02020603050405020304" pitchFamily="18" charset="0"/>
              </a:rPr>
              <a:t>The living lab could constitute an "</a:t>
            </a:r>
            <a:r>
              <a:rPr lang="en-US" sz="1100" b="1" dirty="0">
                <a:solidFill>
                  <a:srgbClr val="66AEC9"/>
                </a:solidFill>
                <a:latin typeface="Century Gothic" panose="020B0502020202020204" pitchFamily="34" charset="0"/>
                <a:cs typeface="Times New Roman" panose="02020603050405020304" pitchFamily="18" charset="0"/>
              </a:rPr>
              <a:t>experimentation </a:t>
            </a:r>
            <a:r>
              <a:rPr lang="en-US" sz="1100" b="1" dirty="0" err="1">
                <a:solidFill>
                  <a:srgbClr val="66AEC9"/>
                </a:solidFill>
                <a:latin typeface="Century Gothic" panose="020B0502020202020204" pitchFamily="34" charset="0"/>
                <a:cs typeface="Times New Roman" panose="02020603050405020304" pitchFamily="18" charset="0"/>
              </a:rPr>
              <a:t>catalyser</a:t>
            </a:r>
            <a:r>
              <a:rPr lang="en-US" sz="1100" dirty="0">
                <a:latin typeface="Century Gothic" panose="020B0502020202020204" pitchFamily="34" charset="0"/>
                <a:cs typeface="Times New Roman" panose="02020603050405020304" pitchFamily="18" charset="0"/>
              </a:rPr>
              <a:t>" allowing to capitalize on the deployment of thematic demonstrators in other districts of the city with the </a:t>
            </a:r>
            <a:r>
              <a:rPr lang="en-US" sz="1100" b="1" dirty="0">
                <a:solidFill>
                  <a:srgbClr val="66AEC9"/>
                </a:solidFill>
                <a:latin typeface="Century Gothic" panose="020B0502020202020204" pitchFamily="34" charset="0"/>
                <a:cs typeface="Times New Roman" panose="02020603050405020304" pitchFamily="18" charset="0"/>
              </a:rPr>
              <a:t>identification of experience-sharing methods and transversal projects </a:t>
            </a:r>
            <a:r>
              <a:rPr lang="en-US" sz="1100" dirty="0">
                <a:latin typeface="Century Gothic" panose="020B0502020202020204" pitchFamily="34" charset="0"/>
                <a:cs typeface="Times New Roman" panose="02020603050405020304" pitchFamily="18" charset="0"/>
              </a:rPr>
              <a:t>- thus avoiding the creation of smart islands in the city and the consequent deepening of spatial inequalities. </a:t>
            </a:r>
          </a:p>
          <a:p>
            <a:pPr marL="0" indent="0" algn="just">
              <a:lnSpc>
                <a:spcPct val="115000"/>
              </a:lnSpc>
              <a:spcBef>
                <a:spcPts val="600"/>
              </a:spcBef>
              <a:spcAft>
                <a:spcPts val="600"/>
              </a:spcAft>
              <a:buNone/>
            </a:pPr>
            <a:r>
              <a:rPr lang="en-GB" sz="1100" dirty="0">
                <a:effectLst/>
                <a:latin typeface="Century Gothic" panose="020B0502020202020204" pitchFamily="34" charset="0"/>
                <a:ea typeface="Century Gothic" panose="020B0502020202020204" pitchFamily="34" charset="0"/>
                <a:cs typeface="Times New Roman" panose="02020603050405020304" pitchFamily="18" charset="0"/>
              </a:rPr>
              <a:t>The objectives of the smart city strategy is to support the City in this direction, via the following axes: </a:t>
            </a:r>
          </a:p>
          <a:p>
            <a:pPr marL="732571" lvl="1" indent="-228600" algn="just">
              <a:lnSpc>
                <a:spcPct val="115000"/>
              </a:lnSpc>
              <a:spcBef>
                <a:spcPts val="600"/>
              </a:spcBef>
              <a:spcAft>
                <a:spcPts val="600"/>
              </a:spcAft>
              <a:buFont typeface="+mj-lt"/>
              <a:buAutoNum type="arabicPeriod"/>
            </a:pPr>
            <a:r>
              <a:rPr lang="en-GB" sz="1100" dirty="0">
                <a:effectLst/>
                <a:latin typeface="Century Gothic" panose="020B0502020202020204" pitchFamily="34" charset="0"/>
                <a:ea typeface="Century Gothic" panose="020B0502020202020204" pitchFamily="34" charset="0"/>
                <a:cs typeface="Times New Roman" panose="02020603050405020304" pitchFamily="18" charset="0"/>
              </a:rPr>
              <a:t>Engage the </a:t>
            </a:r>
            <a:r>
              <a:rPr lang="en-GB" sz="1100" b="1" dirty="0">
                <a:solidFill>
                  <a:srgbClr val="66AEC9"/>
                </a:solidFill>
                <a:effectLst/>
                <a:latin typeface="Century Gothic" panose="020B0502020202020204" pitchFamily="34" charset="0"/>
                <a:ea typeface="Century Gothic" panose="020B0502020202020204" pitchFamily="34" charset="0"/>
                <a:cs typeface="Times New Roman" panose="02020603050405020304" pitchFamily="18" charset="0"/>
              </a:rPr>
              <a:t>construction sector towards more sustainable </a:t>
            </a:r>
            <a:r>
              <a:rPr lang="en-GB" sz="1100" dirty="0">
                <a:effectLst/>
                <a:latin typeface="Century Gothic" panose="020B0502020202020204" pitchFamily="34" charset="0"/>
                <a:ea typeface="Century Gothic" panose="020B0502020202020204" pitchFamily="34" charset="0"/>
                <a:cs typeface="Times New Roman" panose="02020603050405020304" pitchFamily="18" charset="0"/>
              </a:rPr>
              <a:t>practices.</a:t>
            </a:r>
          </a:p>
          <a:p>
            <a:pPr marL="732571" lvl="1" indent="-228600" algn="just">
              <a:lnSpc>
                <a:spcPct val="115000"/>
              </a:lnSpc>
              <a:spcBef>
                <a:spcPts val="600"/>
              </a:spcBef>
              <a:spcAft>
                <a:spcPts val="600"/>
              </a:spcAft>
              <a:buFont typeface="+mj-lt"/>
              <a:buAutoNum type="arabicPeriod"/>
            </a:pPr>
            <a:r>
              <a:rPr lang="en-GB" sz="1100" dirty="0">
                <a:effectLst/>
                <a:latin typeface="Century Gothic" panose="020B0502020202020204" pitchFamily="34" charset="0"/>
                <a:ea typeface="Century Gothic" panose="020B0502020202020204" pitchFamily="34" charset="0"/>
                <a:cs typeface="Times New Roman" panose="02020603050405020304" pitchFamily="18" charset="0"/>
              </a:rPr>
              <a:t>Capitalise on the deployment of </a:t>
            </a:r>
            <a:r>
              <a:rPr lang="en-GB" sz="1100" b="1" dirty="0">
                <a:solidFill>
                  <a:srgbClr val="66AEC9"/>
                </a:solidFill>
                <a:effectLst/>
                <a:latin typeface="Century Gothic" panose="020B0502020202020204" pitchFamily="34" charset="0"/>
                <a:ea typeface="Century Gothic" panose="020B0502020202020204" pitchFamily="34" charset="0"/>
                <a:cs typeface="Times New Roman" panose="02020603050405020304" pitchFamily="18" charset="0"/>
              </a:rPr>
              <a:t>green initiatives</a:t>
            </a:r>
            <a:r>
              <a:rPr lang="en-GB" sz="1100" dirty="0">
                <a:effectLst/>
                <a:latin typeface="Century Gothic" panose="020B0502020202020204" pitchFamily="34" charset="0"/>
                <a:ea typeface="Century Gothic" panose="020B0502020202020204" pitchFamily="34" charset="0"/>
                <a:cs typeface="Times New Roman" panose="02020603050405020304" pitchFamily="18" charset="0"/>
              </a:rPr>
              <a:t>.</a:t>
            </a:r>
          </a:p>
          <a:p>
            <a:pPr marL="732571" lvl="1" indent="-228600" algn="just">
              <a:lnSpc>
                <a:spcPct val="115000"/>
              </a:lnSpc>
              <a:spcBef>
                <a:spcPts val="600"/>
              </a:spcBef>
              <a:spcAft>
                <a:spcPts val="600"/>
              </a:spcAft>
              <a:buFont typeface="+mj-lt"/>
              <a:buAutoNum type="arabicPeriod"/>
            </a:pPr>
            <a:r>
              <a:rPr lang="en-GB" sz="1100" dirty="0">
                <a:effectLst/>
                <a:latin typeface="Century Gothic" panose="020B0502020202020204" pitchFamily="34" charset="0"/>
                <a:ea typeface="Century Gothic" panose="020B0502020202020204" pitchFamily="34" charset="0"/>
                <a:cs typeface="Times New Roman" panose="02020603050405020304" pitchFamily="18" charset="0"/>
              </a:rPr>
              <a:t>Pave the way to the development of the </a:t>
            </a:r>
            <a:r>
              <a:rPr lang="en-GB" sz="1100" b="1" dirty="0">
                <a:solidFill>
                  <a:srgbClr val="66AEC9"/>
                </a:solidFill>
                <a:effectLst/>
                <a:latin typeface="Century Gothic" panose="020B0502020202020204" pitchFamily="34" charset="0"/>
                <a:ea typeface="Century Gothic" panose="020B0502020202020204" pitchFamily="34" charset="0"/>
                <a:cs typeface="Times New Roman" panose="02020603050405020304" pitchFamily="18" charset="0"/>
              </a:rPr>
              <a:t>city’s digital twin</a:t>
            </a:r>
            <a:r>
              <a:rPr lang="en-GB" sz="1100" dirty="0">
                <a:effectLst/>
                <a:latin typeface="Century Gothic" panose="020B0502020202020204" pitchFamily="34" charset="0"/>
                <a:ea typeface="Century Gothic" panose="020B0502020202020204" pitchFamily="34" charset="0"/>
                <a:cs typeface="Times New Roman" panose="02020603050405020304" pitchFamily="18" charset="0"/>
              </a:rPr>
              <a:t>.</a:t>
            </a:r>
          </a:p>
        </p:txBody>
      </p:sp>
      <p:pic>
        <p:nvPicPr>
          <p:cNvPr id="5" name="Picture 4" descr="A black and white logo&#10;&#10;Description automatically generated with low confidence">
            <a:extLst>
              <a:ext uri="{FF2B5EF4-FFF2-40B4-BE49-F238E27FC236}">
                <a16:creationId xmlns:a16="http://schemas.microsoft.com/office/drawing/2014/main" id="{E173A056-2724-4374-B2D3-F608C09C6F70}"/>
              </a:ext>
            </a:extLst>
          </p:cNvPr>
          <p:cNvPicPr>
            <a:picLocks noChangeAspect="1"/>
          </p:cNvPicPr>
          <p:nvPr/>
        </p:nvPicPr>
        <p:blipFill>
          <a:blip r:embed="rId4">
            <a:alphaModFix amt="35000"/>
          </a:blip>
          <a:stretch>
            <a:fillRect/>
          </a:stretch>
        </p:blipFill>
        <p:spPr>
          <a:xfrm>
            <a:off x="2072367" y="3310285"/>
            <a:ext cx="1499508" cy="1499508"/>
          </a:xfrm>
          <a:prstGeom prst="rect">
            <a:avLst/>
          </a:prstGeom>
        </p:spPr>
      </p:pic>
    </p:spTree>
    <p:extLst>
      <p:ext uri="{BB962C8B-B14F-4D97-AF65-F5344CB8AC3E}">
        <p14:creationId xmlns:p14="http://schemas.microsoft.com/office/powerpoint/2010/main" val="3689271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Titre 2">
            <a:extLst>
              <a:ext uri="{FF2B5EF4-FFF2-40B4-BE49-F238E27FC236}">
                <a16:creationId xmlns:a16="http://schemas.microsoft.com/office/drawing/2014/main" id="{6575ADA0-CE06-470A-8B22-1BFF40A97453}"/>
              </a:ext>
            </a:extLst>
          </p:cNvPr>
          <p:cNvSpPr txBox="1">
            <a:spLocks/>
          </p:cNvSpPr>
          <p:nvPr/>
        </p:nvSpPr>
        <p:spPr>
          <a:xfrm>
            <a:off x="2815655" y="924346"/>
            <a:ext cx="9361040" cy="1001315"/>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endParaRPr lang="fr-FR" dirty="0"/>
          </a:p>
        </p:txBody>
      </p:sp>
      <p:sp>
        <p:nvSpPr>
          <p:cNvPr id="11" name="ZoneTexte 10">
            <a:extLst>
              <a:ext uri="{FF2B5EF4-FFF2-40B4-BE49-F238E27FC236}">
                <a16:creationId xmlns:a16="http://schemas.microsoft.com/office/drawing/2014/main" id="{7F3B1360-3CF1-475D-98F8-8307840E11BD}"/>
              </a:ext>
            </a:extLst>
          </p:cNvPr>
          <p:cNvSpPr txBox="1"/>
          <p:nvPr/>
        </p:nvSpPr>
        <p:spPr>
          <a:xfrm>
            <a:off x="2117557" y="1401493"/>
            <a:ext cx="11142886" cy="472373"/>
          </a:xfrm>
          <a:prstGeom prst="rect">
            <a:avLst/>
          </a:prstGeom>
          <a:solidFill>
            <a:schemeClr val="accent2">
              <a:lumMod val="20000"/>
              <a:lumOff val="80000"/>
            </a:schemeClr>
          </a:solidFill>
        </p:spPr>
        <p:txBody>
          <a:bodyPr wrap="square">
            <a:spAutoFit/>
          </a:bodyPr>
          <a:lstStyle/>
          <a:p>
            <a:pPr algn="just">
              <a:lnSpc>
                <a:spcPct val="107000"/>
              </a:lnSpc>
              <a:spcBef>
                <a:spcPts val="600"/>
              </a:spcBef>
              <a:spcAft>
                <a:spcPts val="800"/>
              </a:spcAft>
            </a:pPr>
            <a:r>
              <a:rPr lang="en-US" sz="1200" dirty="0">
                <a:effectLst/>
                <a:latin typeface="Century Gothic" panose="020B0502020202020204" pitchFamily="34" charset="0"/>
                <a:ea typeface="Century Gothic" panose="020B0502020202020204" pitchFamily="34" charset="0"/>
                <a:cs typeface="Times New Roman" panose="02020603050405020304" pitchFamily="18" charset="0"/>
              </a:rPr>
              <a:t>The overall objective is to accompany Capital City Podgorica into greening the practices of its booming construction sector, but also managing its territorial expansion in a sustainable way. </a:t>
            </a:r>
            <a:endParaRPr lang="en-GB" sz="1200" dirty="0">
              <a:effectLst/>
              <a:latin typeface="Century Gothic" panose="020B0502020202020204" pitchFamily="34" charset="0"/>
              <a:ea typeface="Century Gothic" panose="020B0502020202020204" pitchFamily="34" charset="0"/>
              <a:cs typeface="Times New Roman" panose="02020603050405020304" pitchFamily="18" charset="0"/>
            </a:endParaRPr>
          </a:p>
        </p:txBody>
      </p:sp>
      <p:cxnSp>
        <p:nvCxnSpPr>
          <p:cNvPr id="6" name="Connecteur droit 5">
            <a:extLst>
              <a:ext uri="{FF2B5EF4-FFF2-40B4-BE49-F238E27FC236}">
                <a16:creationId xmlns:a16="http://schemas.microsoft.com/office/drawing/2014/main" id="{DEFC2CA8-FDA7-454C-BEB9-FAA728C3E934}"/>
              </a:ext>
            </a:extLst>
          </p:cNvPr>
          <p:cNvCxnSpPr>
            <a:cxnSpLocks/>
            <a:stCxn id="17" idx="1"/>
          </p:cNvCxnSpPr>
          <p:nvPr/>
        </p:nvCxnSpPr>
        <p:spPr>
          <a:xfrm>
            <a:off x="5757022" y="2677955"/>
            <a:ext cx="5603" cy="4123609"/>
          </a:xfrm>
          <a:prstGeom prst="line">
            <a:avLst/>
          </a:prstGeom>
          <a:ln>
            <a:solidFill>
              <a:srgbClr val="69AEC4"/>
            </a:solidFill>
            <a:prstDash val="lgDash"/>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20672C11-6533-401F-8FB7-0138B4284CD9}"/>
              </a:ext>
            </a:extLst>
          </p:cNvPr>
          <p:cNvCxnSpPr>
            <a:cxnSpLocks/>
            <a:stCxn id="15" idx="1"/>
          </p:cNvCxnSpPr>
          <p:nvPr/>
        </p:nvCxnSpPr>
        <p:spPr>
          <a:xfrm flipH="1">
            <a:off x="9597662" y="2686551"/>
            <a:ext cx="15126" cy="4115012"/>
          </a:xfrm>
          <a:prstGeom prst="line">
            <a:avLst/>
          </a:prstGeom>
          <a:ln>
            <a:solidFill>
              <a:srgbClr val="69AEC4"/>
            </a:solidFill>
            <a:prstDash val="lgDash"/>
          </a:ln>
        </p:spPr>
        <p:style>
          <a:lnRef idx="1">
            <a:schemeClr val="accent1"/>
          </a:lnRef>
          <a:fillRef idx="0">
            <a:schemeClr val="accent1"/>
          </a:fillRef>
          <a:effectRef idx="0">
            <a:schemeClr val="accent1"/>
          </a:effectRef>
          <a:fontRef idx="minor">
            <a:schemeClr val="tx1"/>
          </a:fontRef>
        </p:style>
      </p:cxnSp>
      <p:pic>
        <p:nvPicPr>
          <p:cNvPr id="15" name="Graphique 14" descr="Badge 3 avec un remplissage uni">
            <a:extLst>
              <a:ext uri="{FF2B5EF4-FFF2-40B4-BE49-F238E27FC236}">
                <a16:creationId xmlns:a16="http://schemas.microsoft.com/office/drawing/2014/main" id="{D640760C-A361-487F-B02D-B27996F312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12788" y="2237947"/>
            <a:ext cx="897207" cy="897207"/>
          </a:xfrm>
          <a:prstGeom prst="rect">
            <a:avLst/>
          </a:prstGeom>
        </p:spPr>
      </p:pic>
      <p:pic>
        <p:nvPicPr>
          <p:cNvPr id="17" name="Graphique 16" descr="Badge avec un remplissage uni">
            <a:extLst>
              <a:ext uri="{FF2B5EF4-FFF2-40B4-BE49-F238E27FC236}">
                <a16:creationId xmlns:a16="http://schemas.microsoft.com/office/drawing/2014/main" id="{58B3F9F0-A800-44F9-9C8F-181C0E5133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57022" y="2220755"/>
            <a:ext cx="914400" cy="914400"/>
          </a:xfrm>
          <a:prstGeom prst="rect">
            <a:avLst/>
          </a:prstGeom>
        </p:spPr>
      </p:pic>
      <p:pic>
        <p:nvPicPr>
          <p:cNvPr id="19" name="Graphique 18" descr="Badge 1 avec un remplissage uni">
            <a:extLst>
              <a:ext uri="{FF2B5EF4-FFF2-40B4-BE49-F238E27FC236}">
                <a16:creationId xmlns:a16="http://schemas.microsoft.com/office/drawing/2014/main" id="{07F38E17-058D-4CD4-A475-11150E769E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01255" y="2220755"/>
            <a:ext cx="914400" cy="914400"/>
          </a:xfrm>
          <a:prstGeom prst="rect">
            <a:avLst/>
          </a:prstGeom>
        </p:spPr>
      </p:pic>
      <p:sp>
        <p:nvSpPr>
          <p:cNvPr id="27" name="ZoneTexte 26">
            <a:extLst>
              <a:ext uri="{FF2B5EF4-FFF2-40B4-BE49-F238E27FC236}">
                <a16:creationId xmlns:a16="http://schemas.microsoft.com/office/drawing/2014/main" id="{87A94A2E-8492-4111-BFA5-4F9A5E03324F}"/>
              </a:ext>
            </a:extLst>
          </p:cNvPr>
          <p:cNvSpPr txBox="1"/>
          <p:nvPr/>
        </p:nvSpPr>
        <p:spPr>
          <a:xfrm>
            <a:off x="2071709" y="3369846"/>
            <a:ext cx="3473823" cy="3876446"/>
          </a:xfrm>
          <a:prstGeom prst="rect">
            <a:avLst/>
          </a:prstGeom>
          <a:noFill/>
        </p:spPr>
        <p:txBody>
          <a:bodyPr wrap="square">
            <a:spAutoFit/>
          </a:bodyPr>
          <a:lstStyle/>
          <a:p>
            <a:pPr marL="171450" lvl="1" indent="-171450" algn="just">
              <a:lnSpc>
                <a:spcPct val="107000"/>
              </a:lnSpc>
              <a:spcBef>
                <a:spcPts val="600"/>
              </a:spcBef>
              <a:buClr>
                <a:srgbClr val="69AEC4"/>
              </a:buClr>
              <a:buFont typeface="Arial" panose="020B0604020202020204" pitchFamily="34" charset="0"/>
              <a:buChar char="•"/>
            </a:pPr>
            <a:r>
              <a:rPr lang="en-US" sz="1050" b="1" dirty="0">
                <a:solidFill>
                  <a:srgbClr val="66AEC9"/>
                </a:solidFill>
                <a:effectLst/>
                <a:latin typeface="Century Gothic" panose="020B0502020202020204" pitchFamily="34" charset="0"/>
                <a:ea typeface="Century Gothic" panose="020B0502020202020204" pitchFamily="34" charset="0"/>
                <a:cs typeface="Times New Roman" panose="02020603050405020304" pitchFamily="18" charset="0"/>
              </a:rPr>
              <a:t>Create </a:t>
            </a:r>
            <a:r>
              <a:rPr lang="en-US" sz="1050" b="1" dirty="0">
                <a:solidFill>
                  <a:srgbClr val="66AEC9"/>
                </a:solidFill>
                <a:latin typeface="Century Gothic" panose="020B0502020202020204" pitchFamily="34" charset="0"/>
                <a:ea typeface="Century Gothic" panose="020B0502020202020204" pitchFamily="34" charset="0"/>
                <a:cs typeface="Times New Roman" panose="02020603050405020304" pitchFamily="18" charset="0"/>
              </a:rPr>
              <a:t>a </a:t>
            </a:r>
            <a:r>
              <a:rPr lang="en-US" sz="1050" b="1" dirty="0">
                <a:solidFill>
                  <a:srgbClr val="66AEC9"/>
                </a:solidFill>
                <a:effectLst/>
                <a:latin typeface="Century Gothic" panose="020B0502020202020204" pitchFamily="34" charset="0"/>
                <a:ea typeface="Century Gothic" panose="020B0502020202020204" pitchFamily="34" charset="0"/>
                <a:cs typeface="Times New Roman" panose="02020603050405020304" pitchFamily="18" charset="0"/>
              </a:rPr>
              <a:t>Living Lab on smart and green buildings</a:t>
            </a:r>
          </a:p>
          <a:p>
            <a:pPr marL="0" lvl="1" algn="just">
              <a:lnSpc>
                <a:spcPct val="107000"/>
              </a:lnSpc>
              <a:spcBef>
                <a:spcPts val="600"/>
              </a:spcBef>
              <a:buClr>
                <a:srgbClr val="69AEC4"/>
              </a:buClr>
            </a:pPr>
            <a:r>
              <a:rPr lang="en-US" sz="1050" dirty="0">
                <a:effectLst/>
                <a:latin typeface="Century Gothic" panose="020B0502020202020204" pitchFamily="34" charset="0"/>
                <a:ea typeface="Century Gothic" panose="020B0502020202020204" pitchFamily="34" charset="0"/>
                <a:cs typeface="Times New Roman" panose="02020603050405020304" pitchFamily="18" charset="0"/>
              </a:rPr>
              <a:t>The idea of creating a Living Lab, is to create a demonstrator and a resource center to accompany the construction industry towards more sustainable practices. Its mission would be to </a:t>
            </a:r>
            <a:r>
              <a:rPr lang="en-GB" sz="1050" dirty="0">
                <a:effectLst/>
                <a:latin typeface="Century Gothic" panose="020B0502020202020204" pitchFamily="34" charset="0"/>
                <a:ea typeface="Century Gothic" panose="020B0502020202020204" pitchFamily="34" charset="0"/>
                <a:cs typeface="Times New Roman" panose="02020603050405020304" pitchFamily="18" charset="0"/>
              </a:rPr>
              <a:t> provide all the key resources, technical innovations and best practices in sustainable building, renewable energies, </a:t>
            </a:r>
            <a:r>
              <a:rPr lang="en-GB" sz="1050" dirty="0">
                <a:latin typeface="Century Gothic" panose="020B0502020202020204" pitchFamily="34" charset="0"/>
                <a:ea typeface="Century Gothic" panose="020B0502020202020204" pitchFamily="34" charset="0"/>
                <a:cs typeface="Times New Roman" panose="02020603050405020304" pitchFamily="18" charset="0"/>
              </a:rPr>
              <a:t>building reversibility, bio mimetics, </a:t>
            </a:r>
            <a:r>
              <a:rPr lang="fr-FR" sz="1050" dirty="0"/>
              <a:t>bio-</a:t>
            </a:r>
            <a:r>
              <a:rPr lang="fr-FR" sz="1050" dirty="0" err="1"/>
              <a:t>sourced</a:t>
            </a:r>
            <a:r>
              <a:rPr lang="fr-FR" sz="1050" dirty="0"/>
              <a:t> </a:t>
            </a:r>
            <a:r>
              <a:rPr lang="fr-FR" sz="1050" dirty="0" err="1"/>
              <a:t>materials</a:t>
            </a:r>
            <a:r>
              <a:rPr lang="fr-FR" sz="1050" dirty="0"/>
              <a:t> </a:t>
            </a:r>
            <a:r>
              <a:rPr lang="en-GB" sz="1050" dirty="0">
                <a:latin typeface="Century Gothic" panose="020B0502020202020204" pitchFamily="34" charset="0"/>
                <a:ea typeface="Century Gothic" panose="020B0502020202020204" pitchFamily="34" charset="0"/>
                <a:cs typeface="Times New Roman" panose="02020603050405020304" pitchFamily="18" charset="0"/>
              </a:rPr>
              <a:t>and </a:t>
            </a:r>
            <a:r>
              <a:rPr lang="en-GB" sz="1050" dirty="0">
                <a:effectLst/>
                <a:latin typeface="Century Gothic" panose="020B0502020202020204" pitchFamily="34" charset="0"/>
                <a:ea typeface="Century Gothic" panose="020B0502020202020204" pitchFamily="34" charset="0"/>
                <a:cs typeface="Times New Roman" panose="02020603050405020304" pitchFamily="18" charset="0"/>
              </a:rPr>
              <a:t>the circular economy to enable as many professionals as possible to implement greener measures.</a:t>
            </a:r>
            <a:endParaRPr lang="en-GB" sz="1050" dirty="0">
              <a:effectLst/>
              <a:highlight>
                <a:srgbClr val="FFFF00"/>
              </a:highlight>
              <a:latin typeface="Century Gothic" panose="020B0502020202020204" pitchFamily="34" charset="0"/>
              <a:ea typeface="Century Gothic" panose="020B0502020202020204" pitchFamily="34" charset="0"/>
              <a:cs typeface="Times New Roman" panose="02020603050405020304" pitchFamily="18" charset="0"/>
            </a:endParaRPr>
          </a:p>
          <a:p>
            <a:pPr marL="0" lvl="1" algn="just">
              <a:lnSpc>
                <a:spcPct val="107000"/>
              </a:lnSpc>
              <a:spcBef>
                <a:spcPts val="600"/>
              </a:spcBef>
              <a:buClr>
                <a:srgbClr val="69AEC4"/>
              </a:buClr>
            </a:pPr>
            <a:r>
              <a:rPr lang="en-GB" sz="1050" dirty="0">
                <a:effectLst/>
                <a:latin typeface="Century Gothic" panose="020B0502020202020204" pitchFamily="34" charset="0"/>
                <a:ea typeface="Century Gothic" panose="020B0502020202020204" pitchFamily="34" charset="0"/>
                <a:cs typeface="Times New Roman" panose="02020603050405020304" pitchFamily="18" charset="0"/>
              </a:rPr>
              <a:t>This centre would create a dialogue of stakeholders from the entire building value chain - from the creation of the material, to the building &amp; relationship with users, to the management of construction waste. It would be a life-size test space for professionals to come and test their Proof of Concept (PoC) with citizens, users, etc., meaning that they can come test their projects’/ideas feasibility.</a:t>
            </a:r>
          </a:p>
        </p:txBody>
      </p:sp>
      <p:pic>
        <p:nvPicPr>
          <p:cNvPr id="24" name="Image 98">
            <a:extLst>
              <a:ext uri="{FF2B5EF4-FFF2-40B4-BE49-F238E27FC236}">
                <a16:creationId xmlns:a16="http://schemas.microsoft.com/office/drawing/2014/main" id="{02470BAF-E544-48F6-A850-FD7456DC6302}"/>
              </a:ext>
            </a:extLst>
          </p:cNvPr>
          <p:cNvPicPr>
            <a:picLocks noChangeAspect="1"/>
          </p:cNvPicPr>
          <p:nvPr/>
        </p:nvPicPr>
        <p:blipFill>
          <a:blip r:embed="rId9">
            <a:alphaModFix amt="35000"/>
          </a:blip>
          <a:srcRect l="41574" r="41574"/>
          <a:stretch/>
        </p:blipFill>
        <p:spPr>
          <a:xfrm>
            <a:off x="-4" y="385772"/>
            <a:ext cx="1906862" cy="7173903"/>
          </a:xfrm>
          <a:prstGeom prst="rect">
            <a:avLst/>
          </a:prstGeom>
        </p:spPr>
      </p:pic>
      <p:sp>
        <p:nvSpPr>
          <p:cNvPr id="18" name="ZoneTexte 20">
            <a:extLst>
              <a:ext uri="{FF2B5EF4-FFF2-40B4-BE49-F238E27FC236}">
                <a16:creationId xmlns:a16="http://schemas.microsoft.com/office/drawing/2014/main" id="{0FABF5D3-23A4-459F-85FB-0163AE6E4F49}"/>
              </a:ext>
            </a:extLst>
          </p:cNvPr>
          <p:cNvSpPr txBox="1"/>
          <p:nvPr/>
        </p:nvSpPr>
        <p:spPr>
          <a:xfrm>
            <a:off x="2729191" y="2490497"/>
            <a:ext cx="2970118" cy="738664"/>
          </a:xfrm>
          <a:prstGeom prst="rect">
            <a:avLst/>
          </a:prstGeom>
          <a:noFill/>
        </p:spPr>
        <p:txBody>
          <a:bodyPr wrap="square">
            <a:spAutoFit/>
          </a:bodyPr>
          <a:lstStyle/>
          <a:p>
            <a:r>
              <a:rPr lang="en-GB" sz="1400" b="1" dirty="0">
                <a:latin typeface="Century Gothic" panose="020B0502020202020204" pitchFamily="34" charset="0"/>
                <a:ea typeface="Century Gothic" panose="020B0502020202020204" pitchFamily="34" charset="0"/>
                <a:cs typeface="Times New Roman" panose="02020603050405020304" pitchFamily="18" charset="0"/>
              </a:rPr>
              <a:t>Develop a dialogue and exchange of expertise with local stakeholders</a:t>
            </a:r>
            <a:endParaRPr lang="en-GB" sz="1400" b="1" dirty="0"/>
          </a:p>
        </p:txBody>
      </p:sp>
      <p:sp>
        <p:nvSpPr>
          <p:cNvPr id="20" name="ZoneTexte 26">
            <a:extLst>
              <a:ext uri="{FF2B5EF4-FFF2-40B4-BE49-F238E27FC236}">
                <a16:creationId xmlns:a16="http://schemas.microsoft.com/office/drawing/2014/main" id="{CE7DE1D7-838C-4997-B196-EFDB17F5D587}"/>
              </a:ext>
            </a:extLst>
          </p:cNvPr>
          <p:cNvSpPr txBox="1"/>
          <p:nvPr/>
        </p:nvSpPr>
        <p:spPr>
          <a:xfrm>
            <a:off x="5875200" y="3367235"/>
            <a:ext cx="3627600" cy="3152594"/>
          </a:xfrm>
          <a:prstGeom prst="rect">
            <a:avLst/>
          </a:prstGeom>
          <a:noFill/>
        </p:spPr>
        <p:txBody>
          <a:bodyPr wrap="square">
            <a:spAutoFit/>
          </a:bodyPr>
          <a:lstStyle/>
          <a:p>
            <a:pPr marL="171450" lvl="1" indent="-171450" algn="just">
              <a:lnSpc>
                <a:spcPct val="107000"/>
              </a:lnSpc>
              <a:spcBef>
                <a:spcPts val="600"/>
              </a:spcBef>
              <a:buClr>
                <a:srgbClr val="69AEC4"/>
              </a:buClr>
              <a:buFont typeface="Arial" panose="020B0604020202020204" pitchFamily="34" charset="0"/>
              <a:buChar char="•"/>
            </a:pPr>
            <a:r>
              <a:rPr lang="en-US" sz="1050" b="1" dirty="0">
                <a:solidFill>
                  <a:srgbClr val="66AEC9"/>
                </a:solidFill>
                <a:effectLst/>
                <a:latin typeface="Century Gothic" panose="020B0502020202020204" pitchFamily="34" charset="0"/>
                <a:ea typeface="Century Gothic" panose="020B0502020202020204" pitchFamily="34" charset="0"/>
                <a:cs typeface="Times New Roman" panose="02020603050405020304" pitchFamily="18" charset="0"/>
              </a:rPr>
              <a:t>Circular economy on Construction &amp; Demolition Waste (</a:t>
            </a:r>
            <a:r>
              <a:rPr lang="en-US" sz="1050" b="1" dirty="0">
                <a:solidFill>
                  <a:srgbClr val="66AEC9"/>
                </a:solidFill>
                <a:latin typeface="Century Gothic" panose="020B0502020202020204" pitchFamily="34" charset="0"/>
                <a:ea typeface="Century Gothic" panose="020B0502020202020204" pitchFamily="34" charset="0"/>
                <a:cs typeface="Times New Roman" panose="02020603050405020304" pitchFamily="18" charset="0"/>
              </a:rPr>
              <a:t>CDW) </a:t>
            </a:r>
          </a:p>
          <a:p>
            <a:pPr marL="0" lvl="1" algn="just">
              <a:lnSpc>
                <a:spcPct val="107000"/>
              </a:lnSpc>
              <a:spcBef>
                <a:spcPts val="600"/>
              </a:spcBef>
              <a:buClr>
                <a:srgbClr val="69AEC4"/>
              </a:buClr>
            </a:pPr>
            <a:r>
              <a:rPr lang="en-GB" sz="1050" dirty="0">
                <a:effectLst/>
                <a:latin typeface="Century Gothic" panose="020B0502020202020204" pitchFamily="34" charset="0"/>
                <a:ea typeface="Century Gothic" panose="020B0502020202020204" pitchFamily="34" charset="0"/>
                <a:cs typeface="Times New Roman" panose="02020603050405020304" pitchFamily="18" charset="0"/>
              </a:rPr>
              <a:t>The construction industry and demolition process after the expiration of the life-cycle of a building or structure is one that produces a considerable amount of waste &amp; </a:t>
            </a:r>
            <a:r>
              <a:rPr lang="en-GB" sz="1050" dirty="0" err="1">
                <a:effectLst/>
                <a:latin typeface="Century Gothic" panose="020B0502020202020204" pitchFamily="34" charset="0"/>
                <a:ea typeface="Century Gothic" panose="020B0502020202020204" pitchFamily="34" charset="0"/>
                <a:cs typeface="Times New Roman" panose="02020603050405020304" pitchFamily="18" charset="0"/>
              </a:rPr>
              <a:t>GhG</a:t>
            </a:r>
            <a:r>
              <a:rPr lang="en-GB" sz="1050" dirty="0">
                <a:effectLst/>
                <a:latin typeface="Century Gothic" panose="020B0502020202020204" pitchFamily="34" charset="0"/>
                <a:ea typeface="Century Gothic" panose="020B0502020202020204" pitchFamily="34" charset="0"/>
                <a:cs typeface="Times New Roman" panose="02020603050405020304" pitchFamily="18" charset="0"/>
              </a:rPr>
              <a:t>. The idea is to initiate a re-use pilot project from waste collected from a given site which could later be replicated.</a:t>
            </a:r>
          </a:p>
          <a:p>
            <a:pPr marL="0" lvl="1" algn="just">
              <a:lnSpc>
                <a:spcPct val="107000"/>
              </a:lnSpc>
              <a:spcBef>
                <a:spcPts val="600"/>
              </a:spcBef>
              <a:buClr>
                <a:srgbClr val="69AEC4"/>
              </a:buClr>
            </a:pPr>
            <a:endParaRPr lang="en-GB" sz="105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171450" lvl="1" indent="-171450" algn="just">
              <a:lnSpc>
                <a:spcPct val="107000"/>
              </a:lnSpc>
              <a:spcBef>
                <a:spcPts val="600"/>
              </a:spcBef>
              <a:buClr>
                <a:srgbClr val="69AEC4"/>
              </a:buClr>
              <a:buFont typeface="Arial" panose="020B0604020202020204" pitchFamily="34" charset="0"/>
              <a:buChar char="•"/>
            </a:pPr>
            <a:r>
              <a:rPr lang="en-US" sz="1050" b="1" dirty="0">
                <a:solidFill>
                  <a:srgbClr val="66AEC9"/>
                </a:solidFill>
                <a:latin typeface="Century Gothic" panose="020B0502020202020204" pitchFamily="34" charset="0"/>
                <a:cs typeface="Times New Roman" panose="02020603050405020304" pitchFamily="18" charset="0"/>
              </a:rPr>
              <a:t>Develop green areas on rooftops</a:t>
            </a:r>
          </a:p>
          <a:p>
            <a:pPr marL="0" lvl="1" algn="just">
              <a:lnSpc>
                <a:spcPct val="107000"/>
              </a:lnSpc>
              <a:spcBef>
                <a:spcPts val="600"/>
              </a:spcBef>
              <a:buClr>
                <a:srgbClr val="69AEC4"/>
              </a:buClr>
            </a:pPr>
            <a:r>
              <a:rPr lang="en-GB" sz="1050" dirty="0">
                <a:latin typeface="Century Gothic" panose="020B0502020202020204" pitchFamily="34" charset="0"/>
                <a:cs typeface="Times New Roman" panose="02020603050405020304" pitchFamily="18" charset="0"/>
              </a:rPr>
              <a:t>This action consists in using the unoccupied space on the roofs of residential and administrative buildings in an environmental-friendly way, in order to develop their greenery potential. The creation of green areas on rooftops promotes urban biodiversity, reduces heat islands and improves air quality. </a:t>
            </a:r>
          </a:p>
        </p:txBody>
      </p:sp>
      <p:sp>
        <p:nvSpPr>
          <p:cNvPr id="21" name="ZoneTexte 20">
            <a:extLst>
              <a:ext uri="{FF2B5EF4-FFF2-40B4-BE49-F238E27FC236}">
                <a16:creationId xmlns:a16="http://schemas.microsoft.com/office/drawing/2014/main" id="{BD77E1CA-63AA-4BAD-9105-9341FE45A944}"/>
              </a:ext>
            </a:extLst>
          </p:cNvPr>
          <p:cNvSpPr txBox="1"/>
          <p:nvPr/>
        </p:nvSpPr>
        <p:spPr>
          <a:xfrm>
            <a:off x="6650692" y="2487886"/>
            <a:ext cx="2852108" cy="523220"/>
          </a:xfrm>
          <a:prstGeom prst="rect">
            <a:avLst/>
          </a:prstGeom>
          <a:noFill/>
        </p:spPr>
        <p:txBody>
          <a:bodyPr wrap="square">
            <a:spAutoFit/>
          </a:bodyPr>
          <a:lstStyle/>
          <a:p>
            <a:r>
              <a:rPr lang="en-GB" sz="1400" b="1" dirty="0">
                <a:latin typeface="Century Gothic" panose="020B0502020202020204" pitchFamily="34" charset="0"/>
                <a:ea typeface="Century Gothic" panose="020B0502020202020204" pitchFamily="34" charset="0"/>
                <a:cs typeface="Times New Roman" panose="02020603050405020304" pitchFamily="18" charset="0"/>
              </a:rPr>
              <a:t>Deploy and capitalise on green initiatives</a:t>
            </a:r>
            <a:endParaRPr lang="en-GB" sz="1400" b="1" dirty="0"/>
          </a:p>
        </p:txBody>
      </p:sp>
      <p:sp>
        <p:nvSpPr>
          <p:cNvPr id="22" name="ZoneTexte 26">
            <a:extLst>
              <a:ext uri="{FF2B5EF4-FFF2-40B4-BE49-F238E27FC236}">
                <a16:creationId xmlns:a16="http://schemas.microsoft.com/office/drawing/2014/main" id="{32CFC7A7-AEDB-4B4D-8811-1BB249DFCC24}"/>
              </a:ext>
            </a:extLst>
          </p:cNvPr>
          <p:cNvSpPr txBox="1"/>
          <p:nvPr/>
        </p:nvSpPr>
        <p:spPr>
          <a:xfrm>
            <a:off x="9722776" y="3369846"/>
            <a:ext cx="3473823" cy="2057423"/>
          </a:xfrm>
          <a:prstGeom prst="rect">
            <a:avLst/>
          </a:prstGeom>
          <a:noFill/>
        </p:spPr>
        <p:txBody>
          <a:bodyPr wrap="square">
            <a:spAutoFit/>
          </a:bodyPr>
          <a:lstStyle/>
          <a:p>
            <a:pPr marL="171450" lvl="1" indent="-171450" algn="just">
              <a:lnSpc>
                <a:spcPct val="107000"/>
              </a:lnSpc>
              <a:spcBef>
                <a:spcPts val="600"/>
              </a:spcBef>
              <a:buClr>
                <a:srgbClr val="69AEC4"/>
              </a:buClr>
              <a:buFont typeface="Arial" panose="020B0604020202020204" pitchFamily="34" charset="0"/>
              <a:buChar char="•"/>
            </a:pPr>
            <a:r>
              <a:rPr lang="en-GB" sz="1050" b="1" dirty="0">
                <a:solidFill>
                  <a:srgbClr val="66AEC9"/>
                </a:solidFill>
                <a:effectLst/>
                <a:latin typeface="Century Gothic" panose="020B0502020202020204" pitchFamily="34" charset="0"/>
                <a:ea typeface="Century Gothic" panose="020B0502020202020204" pitchFamily="34" charset="0"/>
                <a:cs typeface="Times New Roman" panose="02020603050405020304" pitchFamily="18" charset="0"/>
              </a:rPr>
              <a:t>Generalise the use of Building Information Modelling (BIM)</a:t>
            </a:r>
          </a:p>
          <a:p>
            <a:pPr marL="0" lvl="1" algn="just">
              <a:lnSpc>
                <a:spcPct val="107000"/>
              </a:lnSpc>
              <a:spcBef>
                <a:spcPts val="600"/>
              </a:spcBef>
              <a:buClr>
                <a:srgbClr val="69AEC4"/>
              </a:buClr>
            </a:pPr>
            <a:r>
              <a:rPr lang="en-GB" sz="1050" dirty="0">
                <a:effectLst/>
                <a:latin typeface="Century Gothic" panose="020B0502020202020204" pitchFamily="34" charset="0"/>
                <a:ea typeface="Century Gothic" panose="020B0502020202020204" pitchFamily="34" charset="0"/>
                <a:cs typeface="Times New Roman" panose="02020603050405020304" pitchFamily="18" charset="0"/>
              </a:rPr>
              <a:t>Generalise the use of digital representations of physical and functional characteristics of a building</a:t>
            </a:r>
            <a:r>
              <a:rPr lang="en-GB" sz="1050" dirty="0">
                <a:latin typeface="Century Gothic" panose="020B0502020202020204" pitchFamily="34" charset="0"/>
                <a:ea typeface="Century Gothic" panose="020B0502020202020204" pitchFamily="34" charset="0"/>
                <a:cs typeface="Times New Roman" panose="02020603050405020304" pitchFamily="18" charset="0"/>
              </a:rPr>
              <a:t>. The objective is to accompany the stakeholders of the sector in the use of Building Information Modelling (BIM) and to use these experiments as a basis for implementing indicators, protocols, etc. It is possible to scale up to City Information Modelling (CIM) by experimenting on a specific block of the city.</a:t>
            </a:r>
            <a:endParaRPr lang="en-GB" sz="1050" dirty="0">
              <a:effectLst/>
              <a:latin typeface="Century Gothic" panose="020B0502020202020204" pitchFamily="34" charset="0"/>
              <a:ea typeface="Century Gothic" panose="020B0502020202020204" pitchFamily="34" charset="0"/>
              <a:cs typeface="Times New Roman" panose="02020603050405020304" pitchFamily="18" charset="0"/>
            </a:endParaRPr>
          </a:p>
        </p:txBody>
      </p:sp>
      <p:sp>
        <p:nvSpPr>
          <p:cNvPr id="23" name="ZoneTexte 20">
            <a:extLst>
              <a:ext uri="{FF2B5EF4-FFF2-40B4-BE49-F238E27FC236}">
                <a16:creationId xmlns:a16="http://schemas.microsoft.com/office/drawing/2014/main" id="{0D32C99E-D40F-435D-AC52-859C2206AF57}"/>
              </a:ext>
            </a:extLst>
          </p:cNvPr>
          <p:cNvSpPr txBox="1"/>
          <p:nvPr/>
        </p:nvSpPr>
        <p:spPr>
          <a:xfrm>
            <a:off x="10506458" y="2490497"/>
            <a:ext cx="2843917" cy="523220"/>
          </a:xfrm>
          <a:prstGeom prst="rect">
            <a:avLst/>
          </a:prstGeom>
          <a:noFill/>
        </p:spPr>
        <p:txBody>
          <a:bodyPr wrap="square">
            <a:spAutoFit/>
          </a:bodyPr>
          <a:lstStyle/>
          <a:p>
            <a:pPr algn="just"/>
            <a:r>
              <a:rPr lang="en-GB" sz="1400" b="1" dirty="0">
                <a:latin typeface="Century Gothic" panose="020B0502020202020204" pitchFamily="34" charset="0"/>
                <a:ea typeface="Century Gothic" panose="020B0502020202020204" pitchFamily="34" charset="0"/>
                <a:cs typeface="Times New Roman" panose="02020603050405020304" pitchFamily="18" charset="0"/>
              </a:rPr>
              <a:t>Create of the digital twin of the city </a:t>
            </a:r>
            <a:endParaRPr lang="en-GB" sz="1400" b="1" dirty="0"/>
          </a:p>
        </p:txBody>
      </p:sp>
      <p:sp>
        <p:nvSpPr>
          <p:cNvPr id="25" name="Titre 1">
            <a:extLst>
              <a:ext uri="{FF2B5EF4-FFF2-40B4-BE49-F238E27FC236}">
                <a16:creationId xmlns:a16="http://schemas.microsoft.com/office/drawing/2014/main" id="{E61AF4AE-B91C-46A5-A760-CBFD63999ADE}"/>
              </a:ext>
            </a:extLst>
          </p:cNvPr>
          <p:cNvSpPr txBox="1">
            <a:spLocks/>
          </p:cNvSpPr>
          <p:nvPr/>
        </p:nvSpPr>
        <p:spPr>
          <a:xfrm>
            <a:off x="2270927" y="295269"/>
            <a:ext cx="11094876" cy="1001315"/>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r>
              <a:rPr lang="en-GB" sz="3600" dirty="0">
                <a:solidFill>
                  <a:srgbClr val="C00D0E"/>
                </a:solidFill>
              </a:rPr>
              <a:t>Strategic Objective 1: Managing the Expansion of the City </a:t>
            </a:r>
            <a:endParaRPr lang="en-GB" sz="3600" dirty="0">
              <a:solidFill>
                <a:srgbClr val="C00D0E"/>
              </a:solidFill>
              <a:latin typeface="Century Gothic" panose="020B0502020202020204" pitchFamily="34" charset="0"/>
            </a:endParaRPr>
          </a:p>
        </p:txBody>
      </p:sp>
      <p:sp>
        <p:nvSpPr>
          <p:cNvPr id="26" name="ZoneTexte 26">
            <a:extLst>
              <a:ext uri="{FF2B5EF4-FFF2-40B4-BE49-F238E27FC236}">
                <a16:creationId xmlns:a16="http://schemas.microsoft.com/office/drawing/2014/main" id="{FB922030-A23E-452D-88B1-8A6C038BFC91}"/>
              </a:ext>
            </a:extLst>
          </p:cNvPr>
          <p:cNvSpPr txBox="1"/>
          <p:nvPr/>
        </p:nvSpPr>
        <p:spPr>
          <a:xfrm>
            <a:off x="9707650" y="5633163"/>
            <a:ext cx="3473823" cy="1711687"/>
          </a:xfrm>
          <a:prstGeom prst="rect">
            <a:avLst/>
          </a:prstGeom>
          <a:noFill/>
        </p:spPr>
        <p:txBody>
          <a:bodyPr wrap="square">
            <a:spAutoFit/>
          </a:bodyPr>
          <a:lstStyle/>
          <a:p>
            <a:pPr marL="171450" lvl="1" indent="-171450" algn="just">
              <a:lnSpc>
                <a:spcPct val="107000"/>
              </a:lnSpc>
              <a:spcBef>
                <a:spcPts val="600"/>
              </a:spcBef>
              <a:buClr>
                <a:srgbClr val="69AEC4"/>
              </a:buClr>
              <a:buFont typeface="Arial" panose="020B0604020202020204" pitchFamily="34" charset="0"/>
              <a:buChar char="•"/>
            </a:pPr>
            <a:r>
              <a:rPr lang="en-GB" sz="1050" b="1" dirty="0">
                <a:solidFill>
                  <a:srgbClr val="66AEC9"/>
                </a:solidFill>
                <a:effectLst/>
                <a:latin typeface="Century Gothic" panose="020B0502020202020204" pitchFamily="34" charset="0"/>
                <a:ea typeface="Century Gothic" panose="020B0502020202020204" pitchFamily="34" charset="0"/>
                <a:cs typeface="Times New Roman" panose="02020603050405020304" pitchFamily="18" charset="0"/>
              </a:rPr>
              <a:t>Create the digital twin of the city</a:t>
            </a:r>
          </a:p>
          <a:p>
            <a:pPr marL="0" lvl="1" algn="just">
              <a:lnSpc>
                <a:spcPct val="107000"/>
              </a:lnSpc>
              <a:spcBef>
                <a:spcPts val="600"/>
              </a:spcBef>
              <a:buClr>
                <a:srgbClr val="69AEC4"/>
              </a:buClr>
            </a:pPr>
            <a:r>
              <a:rPr lang="en-US" sz="1050" dirty="0">
                <a:solidFill>
                  <a:schemeClr val="tx1"/>
                </a:solidFill>
              </a:rPr>
              <a:t>Build upon the BIM/CIM protocol and experiments to go further in digitizing the city’s territory, by aggregating all urban and building data together. </a:t>
            </a:r>
            <a:r>
              <a:rPr lang="en-GB" sz="1050" dirty="0">
                <a:effectLst/>
                <a:latin typeface="Century Gothic" panose="020B0502020202020204" pitchFamily="34" charset="0"/>
                <a:ea typeface="Century Gothic" panose="020B0502020202020204" pitchFamily="34" charset="0"/>
                <a:cs typeface="Times New Roman" panose="02020603050405020304" pitchFamily="18" charset="0"/>
              </a:rPr>
              <a:t>It would allow the Capital City to improve its decision-making capacities by visualising all networks. It is also very useful to the local ecosystem thanks to all the data which can be shared through it.</a:t>
            </a:r>
          </a:p>
        </p:txBody>
      </p:sp>
    </p:spTree>
    <p:extLst>
      <p:ext uri="{BB962C8B-B14F-4D97-AF65-F5344CB8AC3E}">
        <p14:creationId xmlns:p14="http://schemas.microsoft.com/office/powerpoint/2010/main" val="354362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006278" y="295269"/>
            <a:ext cx="11359525" cy="740635"/>
          </a:xfrm>
        </p:spPr>
        <p:txBody>
          <a:bodyPr>
            <a:normAutofit/>
          </a:bodyPr>
          <a:lstStyle/>
          <a:p>
            <a:r>
              <a:rPr lang="en-GB" sz="3600" noProof="0" dirty="0">
                <a:solidFill>
                  <a:srgbClr val="C00D0E"/>
                </a:solidFill>
              </a:rPr>
              <a:t>Strategic Objective 2: Making the City Enjoyable </a:t>
            </a:r>
            <a:endParaRPr lang="en-GB" sz="3600" noProof="0" dirty="0">
              <a:solidFill>
                <a:srgbClr val="C00D0E"/>
              </a:solidFill>
              <a:latin typeface="Century Gothic" panose="020B0502020202020204" pitchFamily="34" charset="0"/>
            </a:endParaRP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texte 3">
            <a:extLst>
              <a:ext uri="{FF2B5EF4-FFF2-40B4-BE49-F238E27FC236}">
                <a16:creationId xmlns:a16="http://schemas.microsoft.com/office/drawing/2014/main" id="{31DA590F-3B6A-4F86-BA1A-6B69100B1AB8}"/>
              </a:ext>
            </a:extLst>
          </p:cNvPr>
          <p:cNvSpPr txBox="1">
            <a:spLocks/>
          </p:cNvSpPr>
          <p:nvPr/>
        </p:nvSpPr>
        <p:spPr>
          <a:xfrm>
            <a:off x="3381375" y="1809992"/>
            <a:ext cx="9515474" cy="5607181"/>
          </a:xfrm>
          <a:prstGeom prst="rect">
            <a:avLst/>
          </a:prstGeom>
        </p:spPr>
        <p:txBody>
          <a:bodyP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20000"/>
              </a:lnSpc>
              <a:buNone/>
            </a:pPr>
            <a:endParaRPr lang="en-GB" sz="1100" dirty="0">
              <a:latin typeface="Century Gothic" panose="020B0502020202020204" pitchFamily="34" charset="0"/>
            </a:endParaRPr>
          </a:p>
        </p:txBody>
      </p:sp>
      <p:pic>
        <p:nvPicPr>
          <p:cNvPr id="8" name="Image 98">
            <a:extLst>
              <a:ext uri="{FF2B5EF4-FFF2-40B4-BE49-F238E27FC236}">
                <a16:creationId xmlns:a16="http://schemas.microsoft.com/office/drawing/2014/main" id="{76BB3491-2F64-4902-8630-EEA50BC863AC}"/>
              </a:ext>
            </a:extLst>
          </p:cNvPr>
          <p:cNvPicPr>
            <a:picLocks noChangeAspect="1"/>
          </p:cNvPicPr>
          <p:nvPr/>
        </p:nvPicPr>
        <p:blipFill>
          <a:blip r:embed="rId3">
            <a:alphaModFix amt="35000"/>
          </a:blip>
          <a:srcRect l="41574" r="41574"/>
          <a:stretch/>
        </p:blipFill>
        <p:spPr>
          <a:xfrm>
            <a:off x="-4" y="385772"/>
            <a:ext cx="1906862" cy="7173903"/>
          </a:xfrm>
          <a:prstGeom prst="rect">
            <a:avLst/>
          </a:prstGeom>
        </p:spPr>
      </p:pic>
      <p:sp>
        <p:nvSpPr>
          <p:cNvPr id="10" name="Espace réservé du texte 3">
            <a:extLst>
              <a:ext uri="{FF2B5EF4-FFF2-40B4-BE49-F238E27FC236}">
                <a16:creationId xmlns:a16="http://schemas.microsoft.com/office/drawing/2014/main" id="{F81DA05B-43EE-4078-8CC3-1DFDEDC12168}"/>
              </a:ext>
            </a:extLst>
          </p:cNvPr>
          <p:cNvSpPr txBox="1">
            <a:spLocks/>
          </p:cNvSpPr>
          <p:nvPr/>
        </p:nvSpPr>
        <p:spPr>
          <a:xfrm>
            <a:off x="3650897" y="1308311"/>
            <a:ext cx="9160751" cy="6108861"/>
          </a:xfrm>
          <a:prstGeom prst="rect">
            <a:avLst/>
          </a:prstGeom>
        </p:spPr>
        <p:txBody>
          <a:bodyP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15000"/>
              </a:lnSpc>
              <a:spcBef>
                <a:spcPts val="600"/>
              </a:spcBef>
              <a:spcAft>
                <a:spcPts val="600"/>
              </a:spcAft>
              <a:buNone/>
            </a:pPr>
            <a:r>
              <a:rPr lang="en-GB" sz="1100" dirty="0">
                <a:latin typeface="Century Gothic" panose="020B0502020202020204" pitchFamily="34" charset="0"/>
                <a:cs typeface="Arial" panose="020B0604020202020204" pitchFamily="34" charset="0"/>
              </a:rPr>
              <a:t>The urban quality of life is mainly based on a </a:t>
            </a:r>
            <a:r>
              <a:rPr lang="en-GB" sz="1100" b="1" dirty="0">
                <a:solidFill>
                  <a:srgbClr val="66AEC9"/>
                </a:solidFill>
                <a:latin typeface="Century Gothic" panose="020B0502020202020204" pitchFamily="34" charset="0"/>
                <a:cs typeface="Arial" panose="020B0604020202020204" pitchFamily="34" charset="0"/>
              </a:rPr>
              <a:t>well-preserved living environment and an easy access to services. </a:t>
            </a:r>
            <a:r>
              <a:rPr lang="en-GB" sz="1100" dirty="0">
                <a:latin typeface="Century Gothic" panose="020B0502020202020204" pitchFamily="34" charset="0"/>
                <a:cs typeface="Arial" panose="020B0604020202020204" pitchFamily="34" charset="0"/>
              </a:rPr>
              <a:t>The use of digital tools can contribute to it by making </a:t>
            </a:r>
            <a:r>
              <a:rPr lang="en-GB" sz="1100" b="1" dirty="0">
                <a:solidFill>
                  <a:srgbClr val="66AEC9"/>
                </a:solidFill>
                <a:latin typeface="Century Gothic" panose="020B0502020202020204" pitchFamily="34" charset="0"/>
                <a:cs typeface="Arial" panose="020B0604020202020204" pitchFamily="34" charset="0"/>
              </a:rPr>
              <a:t>public services more intuitive </a:t>
            </a:r>
            <a:r>
              <a:rPr lang="en-GB" sz="1100" dirty="0">
                <a:latin typeface="Century Gothic" panose="020B0502020202020204" pitchFamily="34" charset="0"/>
                <a:cs typeface="Arial" panose="020B0604020202020204" pitchFamily="34" charset="0"/>
              </a:rPr>
              <a:t>and accessible, bringing </a:t>
            </a:r>
            <a:r>
              <a:rPr lang="en-GB" sz="1100" b="1" dirty="0">
                <a:solidFill>
                  <a:srgbClr val="66AEC9"/>
                </a:solidFill>
                <a:latin typeface="Century Gothic" panose="020B0502020202020204" pitchFamily="34" charset="0"/>
                <a:cs typeface="Arial" panose="020B0604020202020204" pitchFamily="34" charset="0"/>
              </a:rPr>
              <a:t>citizens closer to their institutions</a:t>
            </a:r>
            <a:r>
              <a:rPr lang="en-GB" sz="1100" dirty="0">
                <a:latin typeface="Century Gothic" panose="020B0502020202020204" pitchFamily="34" charset="0"/>
                <a:cs typeface="Arial" panose="020B0604020202020204" pitchFamily="34" charset="0"/>
              </a:rPr>
              <a:t>, and </a:t>
            </a:r>
            <a:r>
              <a:rPr lang="en-GB" sz="1100" b="1" dirty="0">
                <a:solidFill>
                  <a:srgbClr val="66AEC9"/>
                </a:solidFill>
                <a:latin typeface="Century Gothic" panose="020B0502020202020204" pitchFamily="34" charset="0"/>
                <a:cs typeface="Arial" panose="020B0604020202020204" pitchFamily="34" charset="0"/>
              </a:rPr>
              <a:t>improving public policies through better monitoring</a:t>
            </a:r>
            <a:r>
              <a:rPr lang="en-GB" sz="1100" dirty="0">
                <a:latin typeface="Century Gothic" panose="020B0502020202020204" pitchFamily="34" charset="0"/>
                <a:cs typeface="Arial" panose="020B0604020202020204" pitchFamily="34" charset="0"/>
              </a:rPr>
              <a:t>. </a:t>
            </a:r>
          </a:p>
          <a:p>
            <a:pPr marL="0" indent="0" algn="just">
              <a:lnSpc>
                <a:spcPct val="115000"/>
              </a:lnSpc>
              <a:spcBef>
                <a:spcPts val="600"/>
              </a:spcBef>
              <a:spcAft>
                <a:spcPts val="600"/>
              </a:spcAft>
              <a:buNone/>
            </a:pPr>
            <a:r>
              <a:rPr lang="en-GB" sz="1100" dirty="0">
                <a:latin typeface="Century Gothic" panose="020B0502020202020204" pitchFamily="34" charset="0"/>
                <a:cs typeface="Arial" panose="020B0604020202020204" pitchFamily="34" charset="0"/>
              </a:rPr>
              <a:t>The Capital City's stated objective is to </a:t>
            </a:r>
            <a:r>
              <a:rPr lang="en-GB" sz="1100" b="1" dirty="0">
                <a:solidFill>
                  <a:srgbClr val="66AEC9"/>
                </a:solidFill>
                <a:latin typeface="Century Gothic" panose="020B0502020202020204" pitchFamily="34" charset="0"/>
                <a:cs typeface="Arial" panose="020B0604020202020204" pitchFamily="34" charset="0"/>
              </a:rPr>
              <a:t>help citizens enjoying their city more</a:t>
            </a:r>
            <a:r>
              <a:rPr lang="en-GB" sz="1100" dirty="0">
                <a:latin typeface="Century Gothic" panose="020B0502020202020204" pitchFamily="34" charset="0"/>
                <a:cs typeface="Arial" panose="020B0604020202020204" pitchFamily="34" charset="0"/>
              </a:rPr>
              <a:t>, as reflected in Podgorica's General Urban Plan 2025. This document insists on the development of a "</a:t>
            </a:r>
            <a:r>
              <a:rPr lang="en-GB" sz="1100" b="1" dirty="0">
                <a:solidFill>
                  <a:srgbClr val="66AEC9"/>
                </a:solidFill>
                <a:latin typeface="Century Gothic" panose="020B0502020202020204" pitchFamily="34" charset="0"/>
                <a:cs typeface="Arial" panose="020B0604020202020204" pitchFamily="34" charset="0"/>
              </a:rPr>
              <a:t>modern city [...] with a high quality and identity of urban space</a:t>
            </a:r>
            <a:r>
              <a:rPr lang="en-GB" sz="1100" dirty="0">
                <a:latin typeface="Century Gothic" panose="020B0502020202020204" pitchFamily="34" charset="0"/>
                <a:cs typeface="Arial" panose="020B0604020202020204" pitchFamily="34" charset="0"/>
              </a:rPr>
              <a:t>, in a healthy environment". </a:t>
            </a:r>
          </a:p>
          <a:p>
            <a:pPr marL="0" indent="0" algn="just">
              <a:lnSpc>
                <a:spcPct val="115000"/>
              </a:lnSpc>
              <a:spcBef>
                <a:spcPts val="600"/>
              </a:spcBef>
              <a:spcAft>
                <a:spcPts val="600"/>
              </a:spcAft>
              <a:buNone/>
            </a:pPr>
            <a:r>
              <a:rPr lang="en-GB" sz="1100" dirty="0">
                <a:latin typeface="Century Gothic" panose="020B0502020202020204" pitchFamily="34" charset="0"/>
                <a:cs typeface="Arial" panose="020B0604020202020204" pitchFamily="34" charset="0"/>
              </a:rPr>
              <a:t>The </a:t>
            </a:r>
            <a:r>
              <a:rPr lang="en-GB" sz="1100" b="1" dirty="0">
                <a:solidFill>
                  <a:srgbClr val="66AEC9"/>
                </a:solidFill>
                <a:latin typeface="Century Gothic" panose="020B0502020202020204" pitchFamily="34" charset="0"/>
                <a:cs typeface="Arial" panose="020B0604020202020204" pitchFamily="34" charset="0"/>
              </a:rPr>
              <a:t>environment in Podgorica is already well-preserved: </a:t>
            </a:r>
            <a:r>
              <a:rPr lang="en-GB" sz="1100" dirty="0">
                <a:latin typeface="Century Gothic" panose="020B0502020202020204" pitchFamily="34" charset="0"/>
                <a:cs typeface="Arial" panose="020B0604020202020204" pitchFamily="34" charset="0"/>
              </a:rPr>
              <a:t>air pollution levels are low, and the Capital City pays attention to the preservation of its green spaces. Some digital tools, such as the development of a green cadastre, are made available to other departments to develop cross-sectoral environmental projects. The next step is to </a:t>
            </a:r>
            <a:r>
              <a:rPr lang="en-GB" sz="1100" b="1" dirty="0">
                <a:solidFill>
                  <a:srgbClr val="66AEC9"/>
                </a:solidFill>
                <a:latin typeface="Century Gothic" panose="020B0502020202020204" pitchFamily="34" charset="0"/>
                <a:cs typeface="Arial" panose="020B0604020202020204" pitchFamily="34" charset="0"/>
              </a:rPr>
              <a:t>transversally integrate environmental issues </a:t>
            </a:r>
            <a:r>
              <a:rPr lang="en-GB" sz="1100" dirty="0">
                <a:latin typeface="Century Gothic" panose="020B0502020202020204" pitchFamily="34" charset="0"/>
                <a:cs typeface="Arial" panose="020B0604020202020204" pitchFamily="34" charset="0"/>
              </a:rPr>
              <a:t>into all policies and strategies. This can be done by building on a sufficiently solid foundation of environmental knowledge, valorising and making use of it throughout the administration.</a:t>
            </a:r>
          </a:p>
          <a:p>
            <a:pPr marL="0" indent="0" algn="just">
              <a:lnSpc>
                <a:spcPct val="115000"/>
              </a:lnSpc>
              <a:spcBef>
                <a:spcPts val="600"/>
              </a:spcBef>
              <a:spcAft>
                <a:spcPts val="600"/>
              </a:spcAft>
              <a:buNone/>
            </a:pPr>
            <a:r>
              <a:rPr lang="en-GB" sz="1100" dirty="0">
                <a:latin typeface="Century Gothic" panose="020B0502020202020204" pitchFamily="34" charset="0"/>
                <a:cs typeface="Arial" panose="020B0604020202020204" pitchFamily="34" charset="0"/>
              </a:rPr>
              <a:t>In addition, the Capital City has developed a policy of </a:t>
            </a:r>
            <a:r>
              <a:rPr lang="en-GB" sz="1100" b="1" dirty="0">
                <a:solidFill>
                  <a:srgbClr val="66AEC9"/>
                </a:solidFill>
                <a:latin typeface="Century Gothic" panose="020B0502020202020204" pitchFamily="34" charset="0"/>
                <a:cs typeface="Arial" panose="020B0604020202020204" pitchFamily="34" charset="0"/>
              </a:rPr>
              <a:t>modernising public services </a:t>
            </a:r>
            <a:r>
              <a:rPr lang="en-GB" sz="1100" dirty="0">
                <a:latin typeface="Century Gothic" panose="020B0502020202020204" pitchFamily="34" charset="0"/>
                <a:cs typeface="Arial" panose="020B0604020202020204" pitchFamily="34" charset="0"/>
              </a:rPr>
              <a:t>by increasing the number of administrative procedures accessible online. The challenge now is to help the Capital City to scale up its digitization process, by making not only a given procedure available online, but the full service dematerialised. Digital public services will also be more accessible if they are </a:t>
            </a:r>
            <a:r>
              <a:rPr lang="en-GB" sz="1100" b="1" dirty="0">
                <a:solidFill>
                  <a:srgbClr val="66AEC9"/>
                </a:solidFill>
                <a:latin typeface="Century Gothic" panose="020B0502020202020204" pitchFamily="34" charset="0"/>
                <a:cs typeface="Arial" panose="020B0604020202020204" pitchFamily="34" charset="0"/>
              </a:rPr>
              <a:t>centralised and simplified</a:t>
            </a:r>
            <a:r>
              <a:rPr lang="en-GB" sz="1100" dirty="0">
                <a:latin typeface="Century Gothic" panose="020B0502020202020204" pitchFamily="34" charset="0"/>
                <a:cs typeface="Arial" panose="020B0604020202020204" pitchFamily="34" charset="0"/>
              </a:rPr>
              <a:t>, as well as if the user experience is facilitated.</a:t>
            </a:r>
          </a:p>
          <a:p>
            <a:pPr marL="0" indent="0" algn="just">
              <a:lnSpc>
                <a:spcPct val="115000"/>
              </a:lnSpc>
              <a:spcBef>
                <a:spcPts val="600"/>
              </a:spcBef>
              <a:spcAft>
                <a:spcPts val="600"/>
              </a:spcAft>
              <a:buNone/>
            </a:pPr>
            <a:r>
              <a:rPr lang="en-GB" sz="1100" dirty="0">
                <a:latin typeface="Century Gothic" panose="020B0502020202020204" pitchFamily="34" charset="0"/>
                <a:cs typeface="Arial" panose="020B0604020202020204" pitchFamily="34" charset="0"/>
              </a:rPr>
              <a:t>Finally, Capital City Podgorica aims at </a:t>
            </a:r>
            <a:r>
              <a:rPr lang="en-GB" sz="1100" b="1" dirty="0">
                <a:solidFill>
                  <a:srgbClr val="66AEC9"/>
                </a:solidFill>
                <a:latin typeface="Century Gothic" panose="020B0502020202020204" pitchFamily="34" charset="0"/>
                <a:cs typeface="Arial" panose="020B0604020202020204" pitchFamily="34" charset="0"/>
              </a:rPr>
              <a:t>strengthening its links with the citizens</a:t>
            </a:r>
            <a:r>
              <a:rPr lang="en-GB" sz="1100" dirty="0">
                <a:latin typeface="Century Gothic" panose="020B0502020202020204" pitchFamily="34" charset="0"/>
                <a:cs typeface="Arial" panose="020B0604020202020204" pitchFamily="34" charset="0"/>
              </a:rPr>
              <a:t>. The Capital City has improved its communication with inhabitants through the creation of an online community. This strive for co-construction is also reflected in its will to acquire a </a:t>
            </a:r>
            <a:r>
              <a:rPr lang="en-GB" sz="1100" b="1" dirty="0">
                <a:solidFill>
                  <a:srgbClr val="66AEC9"/>
                </a:solidFill>
                <a:latin typeface="Century Gothic" panose="020B0502020202020204" pitchFamily="34" charset="0"/>
                <a:cs typeface="Arial" panose="020B0604020202020204" pitchFamily="34" charset="0"/>
              </a:rPr>
              <a:t>citizen consultation platform, </a:t>
            </a:r>
            <a:r>
              <a:rPr lang="en-GB" sz="1100" dirty="0">
                <a:latin typeface="Century Gothic" panose="020B0502020202020204" pitchFamily="34" charset="0"/>
                <a:cs typeface="Arial" panose="020B0604020202020204" pitchFamily="34" charset="0"/>
              </a:rPr>
              <a:t>dedicated to involving these latter more in decision-making processes. This will allow to strengthen the link with the territory and to increase the impact of public policies.</a:t>
            </a:r>
          </a:p>
          <a:p>
            <a:pPr marL="0" indent="0" algn="just">
              <a:lnSpc>
                <a:spcPct val="115000"/>
              </a:lnSpc>
              <a:spcBef>
                <a:spcPts val="600"/>
              </a:spcBef>
              <a:spcAft>
                <a:spcPts val="600"/>
              </a:spcAft>
              <a:buNone/>
            </a:pPr>
            <a:r>
              <a:rPr lang="en-GB" sz="1100" dirty="0">
                <a:latin typeface="Century Gothic" panose="020B0502020202020204" pitchFamily="34" charset="0"/>
                <a:cs typeface="Arial" panose="020B0604020202020204" pitchFamily="34" charset="0"/>
              </a:rPr>
              <a:t>The objectives of the smart city strategy is to support the City in this direction, via the following axes: </a:t>
            </a:r>
          </a:p>
          <a:p>
            <a:pPr marL="732571" lvl="1" indent="-228600" algn="just">
              <a:lnSpc>
                <a:spcPct val="115000"/>
              </a:lnSpc>
              <a:spcBef>
                <a:spcPts val="600"/>
              </a:spcBef>
              <a:spcAft>
                <a:spcPts val="600"/>
              </a:spcAft>
              <a:buFont typeface="+mj-lt"/>
              <a:buAutoNum type="arabicPeriod"/>
            </a:pPr>
            <a:r>
              <a:rPr lang="en-GB" sz="1100" b="1" dirty="0">
                <a:solidFill>
                  <a:srgbClr val="66AEC9"/>
                </a:solidFill>
                <a:latin typeface="Century Gothic" panose="020B0502020202020204" pitchFamily="34" charset="0"/>
                <a:cs typeface="Arial" panose="020B0604020202020204" pitchFamily="34" charset="0"/>
              </a:rPr>
              <a:t>Centralise the city's information and services </a:t>
            </a:r>
            <a:r>
              <a:rPr lang="en-GB" sz="1100" dirty="0">
                <a:latin typeface="Century Gothic" panose="020B0502020202020204" pitchFamily="34" charset="0"/>
                <a:cs typeface="Arial" panose="020B0604020202020204" pitchFamily="34" charset="0"/>
              </a:rPr>
              <a:t>in a single-entry point ;</a:t>
            </a:r>
          </a:p>
          <a:p>
            <a:pPr marL="732571" lvl="1" indent="-228600" algn="just">
              <a:lnSpc>
                <a:spcPct val="115000"/>
              </a:lnSpc>
              <a:spcBef>
                <a:spcPts val="600"/>
              </a:spcBef>
              <a:spcAft>
                <a:spcPts val="600"/>
              </a:spcAft>
              <a:buFont typeface="+mj-lt"/>
              <a:buAutoNum type="arabicPeriod"/>
            </a:pPr>
            <a:r>
              <a:rPr lang="en-GB" sz="1100" dirty="0">
                <a:latin typeface="Century Gothic" panose="020B0502020202020204" pitchFamily="34" charset="0"/>
                <a:cs typeface="Arial" panose="020B0604020202020204" pitchFamily="34" charset="0"/>
              </a:rPr>
              <a:t>Collaborate with the population to </a:t>
            </a:r>
            <a:r>
              <a:rPr lang="en-GB" sz="1100" b="1" dirty="0">
                <a:solidFill>
                  <a:srgbClr val="66AEC9"/>
                </a:solidFill>
                <a:latin typeface="Century Gothic" panose="020B0502020202020204" pitchFamily="34" charset="0"/>
                <a:cs typeface="Arial" panose="020B0604020202020204" pitchFamily="34" charset="0"/>
              </a:rPr>
              <a:t>co-construct the offer of public services </a:t>
            </a:r>
            <a:r>
              <a:rPr lang="en-GB" sz="1100" dirty="0">
                <a:latin typeface="Century Gothic" panose="020B0502020202020204" pitchFamily="34" charset="0"/>
                <a:cs typeface="Arial" panose="020B0604020202020204" pitchFamily="34" charset="0"/>
              </a:rPr>
              <a:t>;</a:t>
            </a:r>
          </a:p>
          <a:p>
            <a:pPr marL="732571" lvl="1" indent="-228600" algn="just">
              <a:lnSpc>
                <a:spcPct val="115000"/>
              </a:lnSpc>
              <a:spcBef>
                <a:spcPts val="600"/>
              </a:spcBef>
              <a:spcAft>
                <a:spcPts val="600"/>
              </a:spcAft>
              <a:buFont typeface="+mj-lt"/>
              <a:buAutoNum type="arabicPeriod"/>
            </a:pPr>
            <a:r>
              <a:rPr lang="en-GB" sz="1100" dirty="0">
                <a:latin typeface="Century Gothic" panose="020B0502020202020204" pitchFamily="34" charset="0"/>
                <a:cs typeface="Arial" panose="020B0604020202020204" pitchFamily="34" charset="0"/>
              </a:rPr>
              <a:t>Develop the ability &amp; capacities to </a:t>
            </a:r>
            <a:r>
              <a:rPr lang="en-GB" sz="1100" b="1" dirty="0">
                <a:solidFill>
                  <a:srgbClr val="66AEC9"/>
                </a:solidFill>
                <a:latin typeface="Century Gothic" panose="020B0502020202020204" pitchFamily="34" charset="0"/>
                <a:cs typeface="Arial" panose="020B0604020202020204" pitchFamily="34" charset="0"/>
              </a:rPr>
              <a:t>model the environmental impacts of urban projects</a:t>
            </a:r>
            <a:r>
              <a:rPr lang="en-GB" sz="1100" dirty="0">
                <a:latin typeface="Century Gothic" panose="020B0502020202020204" pitchFamily="34" charset="0"/>
                <a:cs typeface="Arial" panose="020B0604020202020204" pitchFamily="34" charset="0"/>
              </a:rPr>
              <a:t>. </a:t>
            </a:r>
          </a:p>
          <a:p>
            <a:pPr marL="0" indent="0" algn="just">
              <a:lnSpc>
                <a:spcPct val="115000"/>
              </a:lnSpc>
              <a:spcBef>
                <a:spcPts val="600"/>
              </a:spcBef>
              <a:spcAft>
                <a:spcPts val="600"/>
              </a:spcAft>
              <a:buNone/>
            </a:pPr>
            <a:endParaRPr lang="en-GB" sz="1100" dirty="0">
              <a:latin typeface="Century Gothic" panose="020B0502020202020204" pitchFamily="34" charset="0"/>
              <a:cs typeface="Arial" panose="020B0604020202020204" pitchFamily="34" charset="0"/>
            </a:endParaRPr>
          </a:p>
        </p:txBody>
      </p:sp>
      <p:pic>
        <p:nvPicPr>
          <p:cNvPr id="6" name="Picture 5" descr="Shape&#10;&#10;Description automatically generated with low confidence">
            <a:extLst>
              <a:ext uri="{FF2B5EF4-FFF2-40B4-BE49-F238E27FC236}">
                <a16:creationId xmlns:a16="http://schemas.microsoft.com/office/drawing/2014/main" id="{307CB976-9DC5-4EAF-89D4-8A51A2DC92F4}"/>
              </a:ext>
            </a:extLst>
          </p:cNvPr>
          <p:cNvPicPr>
            <a:picLocks noChangeAspect="1"/>
          </p:cNvPicPr>
          <p:nvPr/>
        </p:nvPicPr>
        <p:blipFill>
          <a:blip r:embed="rId4">
            <a:alphaModFix amt="20000"/>
          </a:blip>
          <a:stretch>
            <a:fillRect/>
          </a:stretch>
        </p:blipFill>
        <p:spPr>
          <a:xfrm>
            <a:off x="2018529" y="3148663"/>
            <a:ext cx="1520697" cy="1520697"/>
          </a:xfrm>
          <a:prstGeom prst="rect">
            <a:avLst/>
          </a:prstGeom>
        </p:spPr>
      </p:pic>
    </p:spTree>
    <p:extLst>
      <p:ext uri="{BB962C8B-B14F-4D97-AF65-F5344CB8AC3E}">
        <p14:creationId xmlns:p14="http://schemas.microsoft.com/office/powerpoint/2010/main" val="2030811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7F3B1360-3CF1-475D-98F8-8307840E11BD}"/>
              </a:ext>
            </a:extLst>
          </p:cNvPr>
          <p:cNvSpPr txBox="1"/>
          <p:nvPr/>
        </p:nvSpPr>
        <p:spPr>
          <a:xfrm>
            <a:off x="2095027" y="1129554"/>
            <a:ext cx="11085939" cy="472373"/>
          </a:xfrm>
          <a:prstGeom prst="rect">
            <a:avLst/>
          </a:prstGeom>
          <a:solidFill>
            <a:schemeClr val="accent2">
              <a:lumMod val="20000"/>
              <a:lumOff val="80000"/>
            </a:schemeClr>
          </a:solidFill>
        </p:spPr>
        <p:txBody>
          <a:bodyPr wrap="square">
            <a:spAutoFit/>
          </a:bodyPr>
          <a:lstStyle/>
          <a:p>
            <a:pPr algn="just">
              <a:lnSpc>
                <a:spcPct val="107000"/>
              </a:lnSpc>
              <a:spcBef>
                <a:spcPts val="600"/>
              </a:spcBef>
              <a:spcAft>
                <a:spcPts val="800"/>
              </a:spcAft>
            </a:pPr>
            <a:r>
              <a:rPr lang="en-US" sz="1200" dirty="0">
                <a:effectLst/>
                <a:latin typeface="Century Gothic" panose="020B0502020202020204" pitchFamily="34" charset="0"/>
                <a:ea typeface="Century Gothic" panose="020B0502020202020204" pitchFamily="34" charset="0"/>
                <a:cs typeface="Times New Roman" panose="02020603050405020304" pitchFamily="18" charset="0"/>
              </a:rPr>
              <a:t>The overall objective is to accompany Capital Cit</a:t>
            </a:r>
            <a:r>
              <a:rPr lang="en-US" sz="1200" dirty="0">
                <a:latin typeface="Century Gothic" panose="020B0502020202020204" pitchFamily="34" charset="0"/>
                <a:ea typeface="Century Gothic" panose="020B0502020202020204" pitchFamily="34" charset="0"/>
                <a:cs typeface="Times New Roman" panose="02020603050405020304" pitchFamily="18" charset="0"/>
              </a:rPr>
              <a:t>y</a:t>
            </a:r>
            <a:r>
              <a:rPr lang="en-US" sz="1200" dirty="0">
                <a:effectLst/>
                <a:latin typeface="Century Gothic" panose="020B0502020202020204" pitchFamily="34" charset="0"/>
                <a:ea typeface="Century Gothic" panose="020B0502020202020204" pitchFamily="34" charset="0"/>
                <a:cs typeface="Times New Roman" panose="02020603050405020304" pitchFamily="18" charset="0"/>
              </a:rPr>
              <a:t> Podgorica </a:t>
            </a:r>
            <a:r>
              <a:rPr lang="en-GB" sz="1200" dirty="0">
                <a:effectLst/>
                <a:latin typeface="Century Gothic" panose="020B0502020202020204" pitchFamily="34" charset="0"/>
                <a:ea typeface="Century Gothic" panose="020B0502020202020204" pitchFamily="34" charset="0"/>
                <a:cs typeface="Times New Roman" panose="02020603050405020304" pitchFamily="18" charset="0"/>
              </a:rPr>
              <a:t>in improving the quality of life of the inhabitants. This is done by </a:t>
            </a:r>
            <a:r>
              <a:rPr lang="en-GB" sz="1200" dirty="0">
                <a:latin typeface="Century Gothic" panose="020B0502020202020204" pitchFamily="34" charset="0"/>
                <a:cs typeface="Arial" panose="020B0604020202020204" pitchFamily="34" charset="0"/>
              </a:rPr>
              <a:t>helping the Capital City to preserve its environment, but also by facilitating and making enjoyable the access to services for citizens.</a:t>
            </a:r>
            <a:endParaRPr lang="en-GB" sz="1200" dirty="0">
              <a:effectLst/>
              <a:latin typeface="Century Gothic" panose="020B0502020202020204" pitchFamily="34" charset="0"/>
              <a:ea typeface="Century Gothic" panose="020B0502020202020204" pitchFamily="34" charset="0"/>
              <a:cs typeface="Times New Roman" panose="02020603050405020304" pitchFamily="18" charset="0"/>
            </a:endParaRPr>
          </a:p>
        </p:txBody>
      </p:sp>
      <p:sp>
        <p:nvSpPr>
          <p:cNvPr id="37" name="Titre 1">
            <a:extLst>
              <a:ext uri="{FF2B5EF4-FFF2-40B4-BE49-F238E27FC236}">
                <a16:creationId xmlns:a16="http://schemas.microsoft.com/office/drawing/2014/main" id="{517A06EA-E538-47B2-8E76-A204BF42AC27}"/>
              </a:ext>
            </a:extLst>
          </p:cNvPr>
          <p:cNvSpPr txBox="1">
            <a:spLocks/>
          </p:cNvSpPr>
          <p:nvPr/>
        </p:nvSpPr>
        <p:spPr>
          <a:xfrm>
            <a:off x="2006278" y="295269"/>
            <a:ext cx="11359525" cy="740635"/>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r>
              <a:rPr lang="en-GB" sz="3600" dirty="0">
                <a:solidFill>
                  <a:srgbClr val="C00D0E"/>
                </a:solidFill>
              </a:rPr>
              <a:t>Strategic Objective 2: </a:t>
            </a:r>
            <a:r>
              <a:rPr lang="en-GB" sz="3600" noProof="0" dirty="0">
                <a:solidFill>
                  <a:srgbClr val="C00D0E"/>
                </a:solidFill>
              </a:rPr>
              <a:t>Making the City Enjoyable </a:t>
            </a:r>
            <a:endParaRPr lang="en-GB" sz="3600" dirty="0">
              <a:solidFill>
                <a:srgbClr val="C00D0E"/>
              </a:solidFill>
              <a:latin typeface="Century Gothic" panose="020B0502020202020204" pitchFamily="34" charset="0"/>
            </a:endParaRPr>
          </a:p>
        </p:txBody>
      </p:sp>
      <p:pic>
        <p:nvPicPr>
          <p:cNvPr id="20" name="Image 98">
            <a:extLst>
              <a:ext uri="{FF2B5EF4-FFF2-40B4-BE49-F238E27FC236}">
                <a16:creationId xmlns:a16="http://schemas.microsoft.com/office/drawing/2014/main" id="{821D535B-E458-4132-8D56-6526C4E9DFD1}"/>
              </a:ext>
            </a:extLst>
          </p:cNvPr>
          <p:cNvPicPr>
            <a:picLocks noChangeAspect="1"/>
          </p:cNvPicPr>
          <p:nvPr/>
        </p:nvPicPr>
        <p:blipFill>
          <a:blip r:embed="rId3">
            <a:alphaModFix amt="35000"/>
          </a:blip>
          <a:srcRect l="41574" r="41574"/>
          <a:stretch/>
        </p:blipFill>
        <p:spPr>
          <a:xfrm>
            <a:off x="-4" y="385772"/>
            <a:ext cx="1906862" cy="7173903"/>
          </a:xfrm>
          <a:prstGeom prst="rect">
            <a:avLst/>
          </a:prstGeom>
        </p:spPr>
      </p:pic>
      <p:cxnSp>
        <p:nvCxnSpPr>
          <p:cNvPr id="12" name="Connecteur droit 5">
            <a:extLst>
              <a:ext uri="{FF2B5EF4-FFF2-40B4-BE49-F238E27FC236}">
                <a16:creationId xmlns:a16="http://schemas.microsoft.com/office/drawing/2014/main" id="{B001F2DA-9379-4AD1-A913-848E5396290B}"/>
              </a:ext>
            </a:extLst>
          </p:cNvPr>
          <p:cNvCxnSpPr>
            <a:cxnSpLocks/>
            <a:stCxn id="15" idx="1"/>
          </p:cNvCxnSpPr>
          <p:nvPr/>
        </p:nvCxnSpPr>
        <p:spPr>
          <a:xfrm flipH="1">
            <a:off x="5753485" y="2440886"/>
            <a:ext cx="3537" cy="4645714"/>
          </a:xfrm>
          <a:prstGeom prst="line">
            <a:avLst/>
          </a:prstGeom>
          <a:ln>
            <a:solidFill>
              <a:srgbClr val="69AEC4"/>
            </a:solidFill>
            <a:prstDash val="lgDash"/>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5205247E-E093-473C-965F-363BD8AC65CA}"/>
              </a:ext>
            </a:extLst>
          </p:cNvPr>
          <p:cNvCxnSpPr>
            <a:cxnSpLocks/>
            <a:stCxn id="14" idx="1"/>
          </p:cNvCxnSpPr>
          <p:nvPr/>
        </p:nvCxnSpPr>
        <p:spPr>
          <a:xfrm>
            <a:off x="9612788" y="2449482"/>
            <a:ext cx="0" cy="4637118"/>
          </a:xfrm>
          <a:prstGeom prst="line">
            <a:avLst/>
          </a:prstGeom>
          <a:ln>
            <a:solidFill>
              <a:srgbClr val="69AEC4"/>
            </a:solidFill>
            <a:prstDash val="lgDash"/>
          </a:ln>
        </p:spPr>
        <p:style>
          <a:lnRef idx="1">
            <a:schemeClr val="accent1"/>
          </a:lnRef>
          <a:fillRef idx="0">
            <a:schemeClr val="accent1"/>
          </a:fillRef>
          <a:effectRef idx="0">
            <a:schemeClr val="accent1"/>
          </a:effectRef>
          <a:fontRef idx="minor">
            <a:schemeClr val="tx1"/>
          </a:fontRef>
        </p:style>
      </p:cxnSp>
      <p:pic>
        <p:nvPicPr>
          <p:cNvPr id="14" name="Graphique 14" descr="Badge 3 avec un remplissage uni">
            <a:extLst>
              <a:ext uri="{FF2B5EF4-FFF2-40B4-BE49-F238E27FC236}">
                <a16:creationId xmlns:a16="http://schemas.microsoft.com/office/drawing/2014/main" id="{99C5EA45-505F-4F7E-AEE1-5776AD4095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2788" y="2000878"/>
            <a:ext cx="897207" cy="897207"/>
          </a:xfrm>
          <a:prstGeom prst="rect">
            <a:avLst/>
          </a:prstGeom>
        </p:spPr>
      </p:pic>
      <p:pic>
        <p:nvPicPr>
          <p:cNvPr id="15" name="Graphique 16" descr="Badge avec un remplissage uni">
            <a:extLst>
              <a:ext uri="{FF2B5EF4-FFF2-40B4-BE49-F238E27FC236}">
                <a16:creationId xmlns:a16="http://schemas.microsoft.com/office/drawing/2014/main" id="{EAC947DB-CD8F-4951-9F4B-72C00B2084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7022" y="1983686"/>
            <a:ext cx="914400" cy="914400"/>
          </a:xfrm>
          <a:prstGeom prst="rect">
            <a:avLst/>
          </a:prstGeom>
        </p:spPr>
      </p:pic>
      <p:pic>
        <p:nvPicPr>
          <p:cNvPr id="16" name="Graphique 18" descr="Badge 1 avec un remplissage uni">
            <a:extLst>
              <a:ext uri="{FF2B5EF4-FFF2-40B4-BE49-F238E27FC236}">
                <a16:creationId xmlns:a16="http://schemas.microsoft.com/office/drawing/2014/main" id="{B0E06F99-5813-47E7-BE08-1930A09DB1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01255" y="1983686"/>
            <a:ext cx="914400" cy="914400"/>
          </a:xfrm>
          <a:prstGeom prst="rect">
            <a:avLst/>
          </a:prstGeom>
        </p:spPr>
      </p:pic>
      <p:sp>
        <p:nvSpPr>
          <p:cNvPr id="17" name="ZoneTexte 26">
            <a:extLst>
              <a:ext uri="{FF2B5EF4-FFF2-40B4-BE49-F238E27FC236}">
                <a16:creationId xmlns:a16="http://schemas.microsoft.com/office/drawing/2014/main" id="{41AFF5BD-2B36-4A83-ABA0-5D751B7A0E7C}"/>
              </a:ext>
            </a:extLst>
          </p:cNvPr>
          <p:cNvSpPr txBox="1"/>
          <p:nvPr/>
        </p:nvSpPr>
        <p:spPr>
          <a:xfrm>
            <a:off x="2095028" y="3097466"/>
            <a:ext cx="3473823" cy="4016933"/>
          </a:xfrm>
          <a:prstGeom prst="rect">
            <a:avLst/>
          </a:prstGeom>
          <a:noFill/>
        </p:spPr>
        <p:txBody>
          <a:bodyPr wrap="square">
            <a:spAutoFit/>
          </a:bodyPr>
          <a:lstStyle/>
          <a:p>
            <a:pPr marL="171450" lvl="1" indent="-171450" algn="just">
              <a:lnSpc>
                <a:spcPct val="107000"/>
              </a:lnSpc>
              <a:spcBef>
                <a:spcPts val="600"/>
              </a:spcBef>
              <a:buClr>
                <a:srgbClr val="69AEC4"/>
              </a:buClr>
              <a:buFont typeface="Arial" panose="020B0604020202020204" pitchFamily="34" charset="0"/>
              <a:buChar char="•"/>
            </a:pPr>
            <a:r>
              <a:rPr lang="en-GB" sz="1050" b="1" dirty="0">
                <a:solidFill>
                  <a:srgbClr val="66AEC9"/>
                </a:solidFill>
                <a:effectLst/>
                <a:latin typeface="Century Gothic" panose="020B0502020202020204" pitchFamily="34" charset="0"/>
                <a:ea typeface="Century Gothic" panose="020B0502020202020204" pitchFamily="34" charset="0"/>
                <a:cs typeface="Times New Roman" panose="02020603050405020304" pitchFamily="18" charset="0"/>
              </a:rPr>
              <a:t>“Super App” and Extension of Online Services</a:t>
            </a:r>
          </a:p>
          <a:p>
            <a:pPr marL="0" lvl="1" algn="just">
              <a:lnSpc>
                <a:spcPct val="107000"/>
              </a:lnSpc>
              <a:spcBef>
                <a:spcPts val="600"/>
              </a:spcBef>
              <a:buClr>
                <a:srgbClr val="69AEC4"/>
              </a:buClr>
            </a:pPr>
            <a:r>
              <a:rPr lang="en-GB" sz="1050" dirty="0">
                <a:latin typeface="Century Gothic" panose="020B0502020202020204" pitchFamily="34" charset="0"/>
                <a:ea typeface="Century Gothic" panose="020B0502020202020204" pitchFamily="34" charset="0"/>
                <a:cs typeface="Times New Roman" panose="02020603050405020304" pitchFamily="18" charset="0"/>
              </a:rPr>
              <a:t>The objective is to rationalize the various apps that Capital City Podgorica has launched for different urban services and to create an app which would allow citizens to access all of those services through a simple login. It notably allows to move towards a paperless administration, but also to engage in the co-designing of digital public services.</a:t>
            </a:r>
          </a:p>
          <a:p>
            <a:pPr marL="0" lvl="1" algn="just">
              <a:lnSpc>
                <a:spcPct val="107000"/>
              </a:lnSpc>
              <a:spcBef>
                <a:spcPts val="600"/>
              </a:spcBef>
              <a:buClr>
                <a:srgbClr val="69AEC4"/>
              </a:buClr>
            </a:pPr>
            <a:endParaRPr lang="en-US" sz="105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171450" lvl="1" indent="-171450" algn="just">
              <a:lnSpc>
                <a:spcPct val="107000"/>
              </a:lnSpc>
              <a:spcBef>
                <a:spcPts val="600"/>
              </a:spcBef>
              <a:buClr>
                <a:srgbClr val="69AEC4"/>
              </a:buClr>
              <a:buFont typeface="Arial" panose="020B0604020202020204" pitchFamily="34" charset="0"/>
              <a:buChar char="•"/>
            </a:pPr>
            <a:r>
              <a:rPr lang="en-US" sz="1050" b="1" dirty="0">
                <a:solidFill>
                  <a:srgbClr val="66AEC9"/>
                </a:solidFill>
              </a:rPr>
              <a:t>Develop one single city app and extending online services</a:t>
            </a:r>
          </a:p>
          <a:p>
            <a:pPr marL="0" lvl="1" algn="just">
              <a:lnSpc>
                <a:spcPct val="107000"/>
              </a:lnSpc>
              <a:spcBef>
                <a:spcPts val="600"/>
              </a:spcBef>
              <a:buClr>
                <a:srgbClr val="69AEC4"/>
              </a:buClr>
            </a:pPr>
            <a:r>
              <a:rPr lang="en-GB" sz="1050" dirty="0">
                <a:effectLst/>
                <a:latin typeface="Century Gothic" panose="020B0502020202020204" pitchFamily="34" charset="0"/>
                <a:ea typeface="Century Gothic" panose="020B0502020202020204" pitchFamily="34" charset="0"/>
                <a:cs typeface="Times New Roman" panose="02020603050405020304" pitchFamily="18" charset="0"/>
              </a:rPr>
              <a:t>Based on the centralisation of the city's information and services in a single-entry point, the idea is to develop new non-administrative and business-oriented dematerialised services to simplify the lives of the city's stakeholders. </a:t>
            </a:r>
            <a:r>
              <a:rPr lang="en-GB" sz="1050" dirty="0">
                <a:latin typeface="Century Gothic" panose="020B0502020202020204" pitchFamily="34" charset="0"/>
                <a:ea typeface="Century Gothic" panose="020B0502020202020204" pitchFamily="34" charset="0"/>
                <a:cs typeface="Times New Roman" panose="02020603050405020304" pitchFamily="18" charset="0"/>
              </a:rPr>
              <a:t>It is the occasion to b</a:t>
            </a:r>
            <a:r>
              <a:rPr lang="en-GB" sz="1050" dirty="0">
                <a:effectLst/>
                <a:latin typeface="Century Gothic" panose="020B0502020202020204" pitchFamily="34" charset="0"/>
                <a:ea typeface="Century Gothic" panose="020B0502020202020204" pitchFamily="34" charset="0"/>
                <a:cs typeface="Times New Roman" panose="02020603050405020304" pitchFamily="18" charset="0"/>
              </a:rPr>
              <a:t>enefit from more secure digital services thanks to new technologies (blockchain), but also to test Artificial Intelligence for smoother online public services. </a:t>
            </a:r>
          </a:p>
        </p:txBody>
      </p:sp>
      <p:sp>
        <p:nvSpPr>
          <p:cNvPr id="18" name="ZoneTexte 20">
            <a:extLst>
              <a:ext uri="{FF2B5EF4-FFF2-40B4-BE49-F238E27FC236}">
                <a16:creationId xmlns:a16="http://schemas.microsoft.com/office/drawing/2014/main" id="{B5EADF45-DAC9-4121-BB16-416BC7D82460}"/>
              </a:ext>
            </a:extLst>
          </p:cNvPr>
          <p:cNvSpPr txBox="1"/>
          <p:nvPr/>
        </p:nvSpPr>
        <p:spPr>
          <a:xfrm>
            <a:off x="2783367" y="2152188"/>
            <a:ext cx="2970118" cy="523220"/>
          </a:xfrm>
          <a:prstGeom prst="rect">
            <a:avLst/>
          </a:prstGeom>
          <a:noFill/>
        </p:spPr>
        <p:txBody>
          <a:bodyPr wrap="square">
            <a:spAutoFit/>
          </a:bodyPr>
          <a:lstStyle/>
          <a:p>
            <a:r>
              <a:rPr lang="en-GB" sz="1400" b="1" dirty="0">
                <a:latin typeface="Century Gothic" panose="020B0502020202020204" pitchFamily="34" charset="0"/>
                <a:ea typeface="Century Gothic" panose="020B0502020202020204" pitchFamily="34" charset="0"/>
                <a:cs typeface="Times New Roman" panose="02020603050405020304" pitchFamily="18" charset="0"/>
              </a:rPr>
              <a:t>Simplify the city's information and services</a:t>
            </a:r>
          </a:p>
        </p:txBody>
      </p:sp>
      <p:sp>
        <p:nvSpPr>
          <p:cNvPr id="21" name="ZoneTexte 20">
            <a:extLst>
              <a:ext uri="{FF2B5EF4-FFF2-40B4-BE49-F238E27FC236}">
                <a16:creationId xmlns:a16="http://schemas.microsoft.com/office/drawing/2014/main" id="{37A4FBCB-0828-4774-B4E7-782C68535138}"/>
              </a:ext>
            </a:extLst>
          </p:cNvPr>
          <p:cNvSpPr txBox="1"/>
          <p:nvPr/>
        </p:nvSpPr>
        <p:spPr>
          <a:xfrm>
            <a:off x="6650692" y="2100091"/>
            <a:ext cx="2852108" cy="523220"/>
          </a:xfrm>
          <a:prstGeom prst="rect">
            <a:avLst/>
          </a:prstGeom>
          <a:noFill/>
        </p:spPr>
        <p:txBody>
          <a:bodyPr wrap="square">
            <a:spAutoFit/>
          </a:bodyPr>
          <a:lstStyle/>
          <a:p>
            <a:r>
              <a:rPr lang="en-GB" sz="1400" b="1" dirty="0">
                <a:latin typeface="Century Gothic" panose="020B0502020202020204" pitchFamily="34" charset="0"/>
                <a:ea typeface="Century Gothic" panose="020B0502020202020204" pitchFamily="34" charset="0"/>
                <a:cs typeface="Times New Roman" panose="02020603050405020304" pitchFamily="18" charset="0"/>
              </a:rPr>
              <a:t>Consult and co-construct public actions with the citizens</a:t>
            </a:r>
          </a:p>
        </p:txBody>
      </p:sp>
      <p:sp>
        <p:nvSpPr>
          <p:cNvPr id="22" name="ZoneTexte 26">
            <a:extLst>
              <a:ext uri="{FF2B5EF4-FFF2-40B4-BE49-F238E27FC236}">
                <a16:creationId xmlns:a16="http://schemas.microsoft.com/office/drawing/2014/main" id="{36CE91AA-1D39-438A-AD4F-98E5B04E4ACE}"/>
              </a:ext>
            </a:extLst>
          </p:cNvPr>
          <p:cNvSpPr txBox="1"/>
          <p:nvPr/>
        </p:nvSpPr>
        <p:spPr>
          <a:xfrm>
            <a:off x="9722776" y="3072489"/>
            <a:ext cx="3473823" cy="1884555"/>
          </a:xfrm>
          <a:prstGeom prst="rect">
            <a:avLst/>
          </a:prstGeom>
          <a:noFill/>
        </p:spPr>
        <p:txBody>
          <a:bodyPr wrap="square">
            <a:spAutoFit/>
          </a:bodyPr>
          <a:lstStyle/>
          <a:p>
            <a:pPr marL="171450" lvl="1" indent="-171450" algn="just">
              <a:lnSpc>
                <a:spcPct val="107000"/>
              </a:lnSpc>
              <a:spcBef>
                <a:spcPts val="600"/>
              </a:spcBef>
              <a:buClr>
                <a:srgbClr val="69AEC4"/>
              </a:buClr>
              <a:buFont typeface="Arial" panose="020B0604020202020204" pitchFamily="34" charset="0"/>
              <a:buChar char="•"/>
            </a:pPr>
            <a:r>
              <a:rPr lang="en-GB" sz="1050" b="1" dirty="0">
                <a:solidFill>
                  <a:srgbClr val="66AEC9"/>
                </a:solidFill>
                <a:effectLst/>
                <a:latin typeface="Century Gothic" panose="020B0502020202020204" pitchFamily="34" charset="0"/>
                <a:ea typeface="Century Gothic" panose="020B0502020202020204" pitchFamily="34" charset="0"/>
                <a:cs typeface="Times New Roman" panose="02020603050405020304" pitchFamily="18" charset="0"/>
              </a:rPr>
              <a:t>Model the environmental impact of urban projects</a:t>
            </a:r>
          </a:p>
          <a:p>
            <a:pPr marL="0" lvl="1" algn="just">
              <a:lnSpc>
                <a:spcPct val="107000"/>
              </a:lnSpc>
              <a:spcBef>
                <a:spcPts val="600"/>
              </a:spcBef>
              <a:buClr>
                <a:srgbClr val="69AEC4"/>
              </a:buClr>
            </a:pPr>
            <a:r>
              <a:rPr lang="en-GB" sz="1050" dirty="0">
                <a:effectLst/>
                <a:latin typeface="Century Gothic" panose="020B0502020202020204" pitchFamily="34" charset="0"/>
                <a:ea typeface="Century Gothic" panose="020B0502020202020204" pitchFamily="34" charset="0"/>
                <a:cs typeface="Times New Roman" panose="02020603050405020304" pitchFamily="18" charset="0"/>
              </a:rPr>
              <a:t>Develop the ability &amp; capacities to model the environmental impacts of urban projects thanks to a data repository to be monitored. This will be done through the development of a decision-making dashboard. The first constitutive steps of this project would be the identification of priority data sets for environmental monitoring and the development of new GIS data layers. </a:t>
            </a:r>
          </a:p>
        </p:txBody>
      </p:sp>
      <p:sp>
        <p:nvSpPr>
          <p:cNvPr id="23" name="ZoneTexte 20">
            <a:extLst>
              <a:ext uri="{FF2B5EF4-FFF2-40B4-BE49-F238E27FC236}">
                <a16:creationId xmlns:a16="http://schemas.microsoft.com/office/drawing/2014/main" id="{FE15E345-F12A-41B2-814D-5ACC0F829EAC}"/>
              </a:ext>
            </a:extLst>
          </p:cNvPr>
          <p:cNvSpPr txBox="1"/>
          <p:nvPr/>
        </p:nvSpPr>
        <p:spPr>
          <a:xfrm>
            <a:off x="10506458" y="2152948"/>
            <a:ext cx="2843917" cy="523220"/>
          </a:xfrm>
          <a:prstGeom prst="rect">
            <a:avLst/>
          </a:prstGeom>
          <a:noFill/>
        </p:spPr>
        <p:txBody>
          <a:bodyPr wrap="square">
            <a:spAutoFit/>
          </a:bodyPr>
          <a:lstStyle/>
          <a:p>
            <a:r>
              <a:rPr lang="en-GB" sz="1400" b="1" dirty="0">
                <a:latin typeface="Century Gothic" panose="020B0502020202020204" pitchFamily="34" charset="0"/>
                <a:ea typeface="Century Gothic" panose="020B0502020202020204" pitchFamily="34" charset="0"/>
                <a:cs typeface="Times New Roman" panose="02020603050405020304" pitchFamily="18" charset="0"/>
              </a:rPr>
              <a:t>Monitor the environmental impacts of urban projects</a:t>
            </a:r>
            <a:endParaRPr lang="en-GB" sz="1400" b="1" dirty="0"/>
          </a:p>
        </p:txBody>
      </p:sp>
      <p:sp>
        <p:nvSpPr>
          <p:cNvPr id="24" name="ZoneTexte 26">
            <a:extLst>
              <a:ext uri="{FF2B5EF4-FFF2-40B4-BE49-F238E27FC236}">
                <a16:creationId xmlns:a16="http://schemas.microsoft.com/office/drawing/2014/main" id="{AD14C798-96F5-414A-8B0D-46682C1241FE}"/>
              </a:ext>
            </a:extLst>
          </p:cNvPr>
          <p:cNvSpPr txBox="1"/>
          <p:nvPr/>
        </p:nvSpPr>
        <p:spPr>
          <a:xfrm>
            <a:off x="5872613" y="3097466"/>
            <a:ext cx="3473823" cy="3684598"/>
          </a:xfrm>
          <a:prstGeom prst="rect">
            <a:avLst/>
          </a:prstGeom>
          <a:noFill/>
        </p:spPr>
        <p:txBody>
          <a:bodyPr wrap="square">
            <a:spAutoFit/>
          </a:bodyPr>
          <a:lstStyle/>
          <a:p>
            <a:pPr marL="171450" lvl="1" indent="-171450" algn="just">
              <a:lnSpc>
                <a:spcPct val="107000"/>
              </a:lnSpc>
              <a:spcBef>
                <a:spcPts val="600"/>
              </a:spcBef>
              <a:buClr>
                <a:srgbClr val="69AEC4"/>
              </a:buClr>
              <a:buFont typeface="Arial" panose="020B0604020202020204" pitchFamily="34" charset="0"/>
              <a:buChar char="•"/>
            </a:pPr>
            <a:r>
              <a:rPr lang="en-GB" sz="1050" b="1" dirty="0">
                <a:solidFill>
                  <a:srgbClr val="66AEC9"/>
                </a:solidFill>
                <a:effectLst/>
                <a:latin typeface="Century Gothic" panose="020B0502020202020204" pitchFamily="34" charset="0"/>
                <a:ea typeface="Century Gothic" panose="020B0502020202020204" pitchFamily="34" charset="0"/>
                <a:cs typeface="Times New Roman" panose="02020603050405020304" pitchFamily="18" charset="0"/>
              </a:rPr>
              <a:t>Allow Citizens to participate in decision-making processes</a:t>
            </a:r>
          </a:p>
          <a:p>
            <a:pPr marL="0" lvl="1" algn="just">
              <a:lnSpc>
                <a:spcPct val="107000"/>
              </a:lnSpc>
              <a:spcBef>
                <a:spcPts val="600"/>
              </a:spcBef>
              <a:buClr>
                <a:srgbClr val="69AEC4"/>
              </a:buClr>
            </a:pPr>
            <a:r>
              <a:rPr lang="en-GB" sz="1050" dirty="0">
                <a:effectLst/>
                <a:latin typeface="Century Gothic" panose="020B0502020202020204" pitchFamily="34" charset="0"/>
                <a:ea typeface="Century Gothic" panose="020B0502020202020204" pitchFamily="34" charset="0"/>
                <a:cs typeface="Times New Roman" panose="02020603050405020304" pitchFamily="18" charset="0"/>
              </a:rPr>
              <a:t>In order to consult</a:t>
            </a:r>
            <a:r>
              <a:rPr lang="en-GB" sz="1050" dirty="0">
                <a:latin typeface="Century Gothic" panose="020B0502020202020204" pitchFamily="34" charset="0"/>
                <a:ea typeface="Century Gothic" panose="020B0502020202020204" pitchFamily="34" charset="0"/>
                <a:cs typeface="Times New Roman" panose="02020603050405020304" pitchFamily="18" charset="0"/>
              </a:rPr>
              <a:t> </a:t>
            </a:r>
            <a:r>
              <a:rPr lang="en-GB" sz="1050" dirty="0">
                <a:effectLst/>
                <a:latin typeface="Century Gothic" panose="020B0502020202020204" pitchFamily="34" charset="0"/>
                <a:ea typeface="Century Gothic" panose="020B0502020202020204" pitchFamily="34" charset="0"/>
                <a:cs typeface="Times New Roman" panose="02020603050405020304" pitchFamily="18" charset="0"/>
              </a:rPr>
              <a:t>and engage more with citizens, the Capital City Podgorica can acquire a citizen-participation platform. This digital platform helps to engage with citizens through new communication and consultation tools. It will allow to manage citizen suggestions and moderate debates, but also improve the decision-making processes by including local inputs. Citizens will debate on essential matters for them and knowledge on the actions of the Capital City.</a:t>
            </a:r>
          </a:p>
          <a:p>
            <a:pPr marL="0" lvl="1" algn="just">
              <a:lnSpc>
                <a:spcPct val="107000"/>
              </a:lnSpc>
              <a:spcBef>
                <a:spcPts val="600"/>
              </a:spcBef>
              <a:buClr>
                <a:srgbClr val="69AEC4"/>
              </a:buClr>
            </a:pPr>
            <a:endParaRPr lang="en-GB" sz="105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171450" lvl="1" indent="-171450" algn="just">
              <a:lnSpc>
                <a:spcPct val="107000"/>
              </a:lnSpc>
              <a:spcBef>
                <a:spcPts val="600"/>
              </a:spcBef>
              <a:buClr>
                <a:srgbClr val="69AEC4"/>
              </a:buClr>
              <a:buFont typeface="Arial" panose="020B0604020202020204" pitchFamily="34" charset="0"/>
              <a:buChar char="•"/>
            </a:pPr>
            <a:r>
              <a:rPr lang="fr-FR" sz="1050" b="1" dirty="0">
                <a:solidFill>
                  <a:srgbClr val="66AEC9"/>
                </a:solidFill>
                <a:effectLst/>
                <a:latin typeface="Century Gothic" panose="020B0502020202020204" pitchFamily="34" charset="0"/>
                <a:ea typeface="Century Gothic" panose="020B0502020202020204" pitchFamily="34" charset="0"/>
                <a:cs typeface="Times New Roman" panose="02020603050405020304" pitchFamily="18" charset="0"/>
              </a:rPr>
              <a:t>Co-construction of a cultural offre</a:t>
            </a:r>
          </a:p>
          <a:p>
            <a:pPr marL="0" lvl="1" algn="just">
              <a:lnSpc>
                <a:spcPct val="107000"/>
              </a:lnSpc>
              <a:spcBef>
                <a:spcPts val="600"/>
              </a:spcBef>
              <a:buClr>
                <a:srgbClr val="69AEC4"/>
              </a:buClr>
            </a:pPr>
            <a:r>
              <a:rPr lang="en-GB" sz="1050" dirty="0">
                <a:latin typeface="Century Gothic" panose="020B0502020202020204" pitchFamily="34" charset="0"/>
                <a:ea typeface="Century Gothic" panose="020B0502020202020204" pitchFamily="34" charset="0"/>
                <a:cs typeface="Times New Roman" panose="02020603050405020304" pitchFamily="18" charset="0"/>
              </a:rPr>
              <a:t>Use-case of the use of the public consultation platform. Consulting the population on their cultural desires, and the local artists on their artistic offer, allows to reverse </a:t>
            </a:r>
            <a:r>
              <a:rPr lang="en-GB" sz="1050" dirty="0">
                <a:effectLst/>
                <a:latin typeface="Century Gothic" panose="020B0502020202020204" pitchFamily="34" charset="0"/>
                <a:ea typeface="Century Gothic" panose="020B0502020202020204" pitchFamily="34" charset="0"/>
                <a:cs typeface="Times New Roman" panose="02020603050405020304" pitchFamily="18" charset="0"/>
              </a:rPr>
              <a:t>the traditional patterns of live performance and cultural programming. </a:t>
            </a:r>
          </a:p>
        </p:txBody>
      </p:sp>
    </p:spTree>
    <p:extLst>
      <p:ext uri="{BB962C8B-B14F-4D97-AF65-F5344CB8AC3E}">
        <p14:creationId xmlns:p14="http://schemas.microsoft.com/office/powerpoint/2010/main" val="1122376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093961" y="207587"/>
            <a:ext cx="9221689" cy="740635"/>
          </a:xfrm>
        </p:spPr>
        <p:txBody>
          <a:bodyPr>
            <a:normAutofit/>
          </a:bodyPr>
          <a:lstStyle/>
          <a:p>
            <a:r>
              <a:rPr lang="en-GB" sz="3600" noProof="0" dirty="0">
                <a:solidFill>
                  <a:srgbClr val="C00D0E"/>
                </a:solidFill>
                <a:latin typeface="Century Gothic" panose="020B0502020202020204" pitchFamily="34" charset="0"/>
              </a:rPr>
              <a:t>Table of content</a:t>
            </a: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7" name="Image 16">
            <a:extLst>
              <a:ext uri="{FF2B5EF4-FFF2-40B4-BE49-F238E27FC236}">
                <a16:creationId xmlns:a16="http://schemas.microsoft.com/office/drawing/2014/main" id="{A7DF610A-FEB5-4F40-A5BE-D3010E5B2207}"/>
              </a:ext>
            </a:extLst>
          </p:cNvPr>
          <p:cNvPicPr>
            <a:picLocks noChangeAspect="1"/>
          </p:cNvPicPr>
          <p:nvPr/>
        </p:nvPicPr>
        <p:blipFill>
          <a:blip r:embed="rId3">
            <a:alphaModFix amt="50000"/>
          </a:blip>
          <a:srcRect l="40120" r="40120"/>
          <a:stretch/>
        </p:blipFill>
        <p:spPr>
          <a:xfrm>
            <a:off x="0" y="333375"/>
            <a:ext cx="1903956" cy="7226299"/>
          </a:xfrm>
          <a:prstGeom prst="rect">
            <a:avLst/>
          </a:prstGeom>
        </p:spPr>
      </p:pic>
      <p:sp>
        <p:nvSpPr>
          <p:cNvPr id="18" name="Rectangle : coins arrondis 51">
            <a:extLst>
              <a:ext uri="{FF2B5EF4-FFF2-40B4-BE49-F238E27FC236}">
                <a16:creationId xmlns:a16="http://schemas.microsoft.com/office/drawing/2014/main" id="{E4511603-AAD4-45A9-9783-C83BB113A25A}"/>
              </a:ext>
            </a:extLst>
          </p:cNvPr>
          <p:cNvSpPr/>
          <p:nvPr/>
        </p:nvSpPr>
        <p:spPr>
          <a:xfrm>
            <a:off x="2588892" y="2097395"/>
            <a:ext cx="4196615" cy="855870"/>
          </a:xfrm>
          <a:prstGeom prst="roundRect">
            <a:avLst/>
          </a:prstGeom>
          <a:solidFill>
            <a:srgbClr val="66AEC9"/>
          </a:solid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t>1</a:t>
            </a:r>
            <a:endParaRPr lang="fr-FR" b="1" dirty="0"/>
          </a:p>
        </p:txBody>
      </p:sp>
      <p:sp>
        <p:nvSpPr>
          <p:cNvPr id="19" name="Rectangle : coins arrondis 52">
            <a:extLst>
              <a:ext uri="{FF2B5EF4-FFF2-40B4-BE49-F238E27FC236}">
                <a16:creationId xmlns:a16="http://schemas.microsoft.com/office/drawing/2014/main" id="{7B9D2E06-E177-4790-85E9-DAACF10090D2}"/>
              </a:ext>
            </a:extLst>
          </p:cNvPr>
          <p:cNvSpPr/>
          <p:nvPr/>
        </p:nvSpPr>
        <p:spPr>
          <a:xfrm>
            <a:off x="3039762" y="2097395"/>
            <a:ext cx="4386649" cy="855870"/>
          </a:xfrm>
          <a:prstGeom prst="roundRect">
            <a:avLst/>
          </a:prstGeom>
          <a:solidFill>
            <a:srgbClr val="66AEC9"/>
          </a:solidFill>
          <a:ln cap="rnd">
            <a:noFill/>
            <a:round/>
          </a:ln>
          <a:effectLst>
            <a:outerShdw blurRad="50800" dist="38100" dir="10800000" algn="r"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latin typeface="Century Gothic" panose="020B0502020202020204" pitchFamily="34" charset="0"/>
              </a:rPr>
              <a:t>Introduction to the Digital City Action Plan</a:t>
            </a:r>
          </a:p>
        </p:txBody>
      </p:sp>
      <p:sp>
        <p:nvSpPr>
          <p:cNvPr id="20" name="Rectangle : coins arrondis 62">
            <a:extLst>
              <a:ext uri="{FF2B5EF4-FFF2-40B4-BE49-F238E27FC236}">
                <a16:creationId xmlns:a16="http://schemas.microsoft.com/office/drawing/2014/main" id="{14705248-F81B-4BB3-9678-3B9F34826257}"/>
              </a:ext>
            </a:extLst>
          </p:cNvPr>
          <p:cNvSpPr/>
          <p:nvPr/>
        </p:nvSpPr>
        <p:spPr>
          <a:xfrm>
            <a:off x="7809613" y="2097395"/>
            <a:ext cx="4196615" cy="855870"/>
          </a:xfrm>
          <a:prstGeom prst="roundRect">
            <a:avLst/>
          </a:prstGeom>
          <a:solidFill>
            <a:srgbClr val="66AEC9"/>
          </a:solid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t>3</a:t>
            </a:r>
          </a:p>
        </p:txBody>
      </p:sp>
      <p:sp>
        <p:nvSpPr>
          <p:cNvPr id="21" name="Rectangle : coins arrondis 63">
            <a:extLst>
              <a:ext uri="{FF2B5EF4-FFF2-40B4-BE49-F238E27FC236}">
                <a16:creationId xmlns:a16="http://schemas.microsoft.com/office/drawing/2014/main" id="{55DE5ECA-88A5-453E-9AB2-6B0646F390C4}"/>
              </a:ext>
            </a:extLst>
          </p:cNvPr>
          <p:cNvSpPr/>
          <p:nvPr/>
        </p:nvSpPr>
        <p:spPr>
          <a:xfrm>
            <a:off x="8260483" y="2097395"/>
            <a:ext cx="4386649" cy="855870"/>
          </a:xfrm>
          <a:prstGeom prst="roundRect">
            <a:avLst/>
          </a:prstGeom>
          <a:solidFill>
            <a:srgbClr val="66AEC9"/>
          </a:solidFill>
          <a:ln cap="rnd">
            <a:noFill/>
            <a:round/>
          </a:ln>
          <a:effectLst>
            <a:outerShdw blurRad="50800" dist="38100" dir="10800000" algn="r"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b="1" dirty="0">
                <a:solidFill>
                  <a:schemeClr val="bg1"/>
                </a:solidFill>
                <a:latin typeface="Century Gothic"/>
              </a:rPr>
              <a:t>Overview of Podgorica’s </a:t>
            </a:r>
            <a:r>
              <a:rPr lang="en-GB" b="1" dirty="0">
                <a:solidFill>
                  <a:schemeClr val="bg1"/>
                </a:solidFill>
                <a:latin typeface="Century Gothic" panose="020B0502020202020204" pitchFamily="34" charset="0"/>
              </a:rPr>
              <a:t>Digital City Action Plan</a:t>
            </a:r>
            <a:endParaRPr lang="en-GB" b="1" dirty="0">
              <a:solidFill>
                <a:schemeClr val="bg1"/>
              </a:solidFill>
              <a:latin typeface="Century Gothic"/>
            </a:endParaRPr>
          </a:p>
        </p:txBody>
      </p:sp>
      <p:sp>
        <p:nvSpPr>
          <p:cNvPr id="22" name="Rectangle : coins arrondis 64">
            <a:extLst>
              <a:ext uri="{FF2B5EF4-FFF2-40B4-BE49-F238E27FC236}">
                <a16:creationId xmlns:a16="http://schemas.microsoft.com/office/drawing/2014/main" id="{AB41D618-9CE0-4D8A-A0CB-4B0D93A31E2C}"/>
              </a:ext>
            </a:extLst>
          </p:cNvPr>
          <p:cNvSpPr/>
          <p:nvPr/>
        </p:nvSpPr>
        <p:spPr>
          <a:xfrm>
            <a:off x="2588892" y="3225978"/>
            <a:ext cx="4196615" cy="855870"/>
          </a:xfrm>
          <a:prstGeom prst="roundRect">
            <a:avLst/>
          </a:prstGeom>
          <a:solidFill>
            <a:srgbClr val="66AEC9"/>
          </a:solid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t>2</a:t>
            </a:r>
            <a:endParaRPr lang="fr-FR" b="1" dirty="0"/>
          </a:p>
        </p:txBody>
      </p:sp>
      <p:sp>
        <p:nvSpPr>
          <p:cNvPr id="23" name="Rectangle : coins arrondis 65">
            <a:extLst>
              <a:ext uri="{FF2B5EF4-FFF2-40B4-BE49-F238E27FC236}">
                <a16:creationId xmlns:a16="http://schemas.microsoft.com/office/drawing/2014/main" id="{84488CFB-77A8-46E5-A4D1-D7F7F078F8FA}"/>
              </a:ext>
            </a:extLst>
          </p:cNvPr>
          <p:cNvSpPr/>
          <p:nvPr/>
        </p:nvSpPr>
        <p:spPr>
          <a:xfrm>
            <a:off x="3039762" y="3225978"/>
            <a:ext cx="4386649" cy="855870"/>
          </a:xfrm>
          <a:prstGeom prst="roundRect">
            <a:avLst/>
          </a:prstGeom>
          <a:solidFill>
            <a:srgbClr val="66AEC9"/>
          </a:solidFill>
          <a:ln cap="rnd">
            <a:noFill/>
            <a:round/>
          </a:ln>
          <a:effectLst>
            <a:outerShdw blurRad="50800" dist="38100" dir="10800000" algn="r"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Urban and Digital Panorama of Podgorica</a:t>
            </a:r>
            <a:endParaRPr lang="en-US" b="1" dirty="0">
              <a:solidFill>
                <a:schemeClr val="bg1"/>
              </a:solidFill>
              <a:latin typeface="Century Gothic" panose="020B0502020202020204" pitchFamily="34" charset="0"/>
            </a:endParaRPr>
          </a:p>
        </p:txBody>
      </p:sp>
      <p:sp>
        <p:nvSpPr>
          <p:cNvPr id="24" name="Rectangle : coins arrondis 66">
            <a:extLst>
              <a:ext uri="{FF2B5EF4-FFF2-40B4-BE49-F238E27FC236}">
                <a16:creationId xmlns:a16="http://schemas.microsoft.com/office/drawing/2014/main" id="{2BCFC441-CFBE-4D94-AC1D-84A94C111280}"/>
              </a:ext>
            </a:extLst>
          </p:cNvPr>
          <p:cNvSpPr/>
          <p:nvPr/>
        </p:nvSpPr>
        <p:spPr>
          <a:xfrm>
            <a:off x="7809613" y="3225978"/>
            <a:ext cx="4196615" cy="855870"/>
          </a:xfrm>
          <a:prstGeom prst="roundRect">
            <a:avLst/>
          </a:prstGeom>
          <a:solidFill>
            <a:srgbClr val="66AEC9"/>
          </a:solid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a:t>4</a:t>
            </a:r>
          </a:p>
        </p:txBody>
      </p:sp>
      <p:sp>
        <p:nvSpPr>
          <p:cNvPr id="25" name="Rectangle : coins arrondis 67">
            <a:extLst>
              <a:ext uri="{FF2B5EF4-FFF2-40B4-BE49-F238E27FC236}">
                <a16:creationId xmlns:a16="http://schemas.microsoft.com/office/drawing/2014/main" id="{67FF3F07-80F1-48C5-8F06-820B6F8EF654}"/>
              </a:ext>
            </a:extLst>
          </p:cNvPr>
          <p:cNvSpPr/>
          <p:nvPr/>
        </p:nvSpPr>
        <p:spPr>
          <a:xfrm>
            <a:off x="8260483" y="3225978"/>
            <a:ext cx="4386649" cy="855870"/>
          </a:xfrm>
          <a:prstGeom prst="roundRect">
            <a:avLst/>
          </a:prstGeom>
          <a:solidFill>
            <a:srgbClr val="66AEC9"/>
          </a:solidFill>
          <a:ln cap="rnd">
            <a:noFill/>
            <a:round/>
          </a:ln>
          <a:effectLst>
            <a:outerShdw blurRad="50800" dist="38100" dir="10800000" algn="r"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b="1" dirty="0">
                <a:solidFill>
                  <a:schemeClr val="bg1"/>
                </a:solidFill>
                <a:latin typeface="Century Gothic" panose="020B0502020202020204" pitchFamily="34" charset="0"/>
              </a:rPr>
              <a:t>Strategic Objectives </a:t>
            </a:r>
            <a:endParaRPr lang="en-GB" b="1" dirty="0">
              <a:solidFill>
                <a:schemeClr val="bg1"/>
              </a:solidFill>
              <a:latin typeface="Century Gothic" panose="020B0502020202020204" pitchFamily="34" charset="0"/>
            </a:endParaRPr>
          </a:p>
        </p:txBody>
      </p:sp>
      <p:sp>
        <p:nvSpPr>
          <p:cNvPr id="26" name="Rectangle : coins arrondis 70">
            <a:extLst>
              <a:ext uri="{FF2B5EF4-FFF2-40B4-BE49-F238E27FC236}">
                <a16:creationId xmlns:a16="http://schemas.microsoft.com/office/drawing/2014/main" id="{C43AC790-53F3-4504-8785-13E6FCC07DD5}"/>
              </a:ext>
            </a:extLst>
          </p:cNvPr>
          <p:cNvSpPr/>
          <p:nvPr/>
        </p:nvSpPr>
        <p:spPr>
          <a:xfrm>
            <a:off x="5388529" y="4354561"/>
            <a:ext cx="4196615" cy="855870"/>
          </a:xfrm>
          <a:prstGeom prst="roundRect">
            <a:avLst/>
          </a:prstGeom>
          <a:solidFill>
            <a:srgbClr val="66AEC9"/>
          </a:solid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a:t>5</a:t>
            </a:r>
          </a:p>
        </p:txBody>
      </p:sp>
      <p:sp>
        <p:nvSpPr>
          <p:cNvPr id="27" name="Rectangle : coins arrondis 71">
            <a:extLst>
              <a:ext uri="{FF2B5EF4-FFF2-40B4-BE49-F238E27FC236}">
                <a16:creationId xmlns:a16="http://schemas.microsoft.com/office/drawing/2014/main" id="{6156C577-3F89-4AA0-B2F1-7C77C513F435}"/>
              </a:ext>
            </a:extLst>
          </p:cNvPr>
          <p:cNvSpPr/>
          <p:nvPr/>
        </p:nvSpPr>
        <p:spPr>
          <a:xfrm>
            <a:off x="5839399" y="4354561"/>
            <a:ext cx="4386649" cy="855870"/>
          </a:xfrm>
          <a:prstGeom prst="roundRect">
            <a:avLst/>
          </a:prstGeom>
          <a:solidFill>
            <a:srgbClr val="66AEC9"/>
          </a:solidFill>
          <a:ln cap="rnd">
            <a:noFill/>
            <a:round/>
          </a:ln>
          <a:effectLst>
            <a:outerShdw blurRad="50800" dist="38100" dir="10800000" algn="r"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a:solidFill>
                  <a:schemeClr val="bg1"/>
                </a:solidFill>
                <a:latin typeface="Century Gothic"/>
              </a:rPr>
              <a:t>T</a:t>
            </a:r>
            <a:r>
              <a:rPr lang="en-GB" b="1" dirty="0">
                <a:solidFill>
                  <a:schemeClr val="bg1"/>
                </a:solidFill>
                <a:latin typeface="Century Gothic"/>
              </a:rPr>
              <a:t>he Action Plan: Detailed Action Sheets </a:t>
            </a:r>
            <a:endParaRPr lang="fr-FR" b="1" dirty="0">
              <a:solidFill>
                <a:schemeClr val="bg1"/>
              </a:solidFill>
              <a:latin typeface="Century Gothic"/>
            </a:endParaRPr>
          </a:p>
        </p:txBody>
      </p:sp>
    </p:spTree>
    <p:extLst>
      <p:ext uri="{BB962C8B-B14F-4D97-AF65-F5344CB8AC3E}">
        <p14:creationId xmlns:p14="http://schemas.microsoft.com/office/powerpoint/2010/main" val="1834845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006278" y="295269"/>
            <a:ext cx="11359525" cy="1059134"/>
          </a:xfrm>
        </p:spPr>
        <p:txBody>
          <a:bodyPr>
            <a:noAutofit/>
          </a:bodyPr>
          <a:lstStyle/>
          <a:p>
            <a:r>
              <a:rPr lang="en-GB" sz="3600" noProof="0" dirty="0">
                <a:solidFill>
                  <a:srgbClr val="C00D0E"/>
                </a:solidFill>
              </a:rPr>
              <a:t>Strategic Objective 3: Empowering Capital City Podgorica</a:t>
            </a:r>
            <a:endParaRPr lang="en-GB" sz="3600" noProof="0" dirty="0">
              <a:solidFill>
                <a:srgbClr val="C00D0E"/>
              </a:solidFill>
              <a:latin typeface="Century Gothic" panose="020B0502020202020204" pitchFamily="34" charset="0"/>
            </a:endParaRP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2">
            <a:extLst>
              <a:ext uri="{FF2B5EF4-FFF2-40B4-BE49-F238E27FC236}">
                <a16:creationId xmlns:a16="http://schemas.microsoft.com/office/drawing/2014/main" id="{6575ADA0-CE06-470A-8B22-1BFF40A97453}"/>
              </a:ext>
            </a:extLst>
          </p:cNvPr>
          <p:cNvSpPr txBox="1">
            <a:spLocks/>
          </p:cNvSpPr>
          <p:nvPr/>
        </p:nvSpPr>
        <p:spPr>
          <a:xfrm>
            <a:off x="2815655" y="924346"/>
            <a:ext cx="9361040" cy="1001315"/>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endParaRPr lang="fr-FR" dirty="0"/>
          </a:p>
        </p:txBody>
      </p:sp>
      <p:pic>
        <p:nvPicPr>
          <p:cNvPr id="12" name="Image 98">
            <a:extLst>
              <a:ext uri="{FF2B5EF4-FFF2-40B4-BE49-F238E27FC236}">
                <a16:creationId xmlns:a16="http://schemas.microsoft.com/office/drawing/2014/main" id="{A4D52498-2FE0-4A31-A018-540E4467EB7D}"/>
              </a:ext>
            </a:extLst>
          </p:cNvPr>
          <p:cNvPicPr>
            <a:picLocks noChangeAspect="1"/>
          </p:cNvPicPr>
          <p:nvPr/>
        </p:nvPicPr>
        <p:blipFill>
          <a:blip r:embed="rId3">
            <a:alphaModFix amt="35000"/>
          </a:blip>
          <a:srcRect l="41574" r="41574"/>
          <a:stretch/>
        </p:blipFill>
        <p:spPr>
          <a:xfrm>
            <a:off x="-4" y="385772"/>
            <a:ext cx="1906862" cy="7173903"/>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34A29D1D-A750-404F-86E2-A146DF95E0CD}"/>
              </a:ext>
            </a:extLst>
          </p:cNvPr>
          <p:cNvPicPr>
            <a:picLocks noChangeAspect="1"/>
          </p:cNvPicPr>
          <p:nvPr/>
        </p:nvPicPr>
        <p:blipFill>
          <a:blip r:embed="rId4">
            <a:alphaModFix amt="20000"/>
          </a:blip>
          <a:stretch>
            <a:fillRect/>
          </a:stretch>
        </p:blipFill>
        <p:spPr>
          <a:xfrm>
            <a:off x="2230708" y="3779837"/>
            <a:ext cx="1059135" cy="1059135"/>
          </a:xfrm>
          <a:prstGeom prst="rect">
            <a:avLst/>
          </a:prstGeom>
        </p:spPr>
      </p:pic>
      <p:sp>
        <p:nvSpPr>
          <p:cNvPr id="14" name="Espace réservé du texte 3">
            <a:extLst>
              <a:ext uri="{FF2B5EF4-FFF2-40B4-BE49-F238E27FC236}">
                <a16:creationId xmlns:a16="http://schemas.microsoft.com/office/drawing/2014/main" id="{753668E9-6EC1-4D94-9018-A74C3DFAAD51}"/>
              </a:ext>
            </a:extLst>
          </p:cNvPr>
          <p:cNvSpPr txBox="1">
            <a:spLocks/>
          </p:cNvSpPr>
          <p:nvPr/>
        </p:nvSpPr>
        <p:spPr>
          <a:xfrm>
            <a:off x="3613693" y="1808431"/>
            <a:ext cx="9046761" cy="4573319"/>
          </a:xfrm>
          <a:prstGeom prst="rect">
            <a:avLst/>
          </a:prstGeom>
        </p:spPr>
        <p:txBody>
          <a:bodyP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15000"/>
              </a:lnSpc>
              <a:spcBef>
                <a:spcPts val="600"/>
              </a:spcBef>
              <a:spcAft>
                <a:spcPts val="600"/>
              </a:spcAft>
              <a:buNone/>
            </a:pPr>
            <a:r>
              <a:rPr lang="en-GB" sz="1100" dirty="0">
                <a:latin typeface="Century Gothic" panose="020B0502020202020204" pitchFamily="34" charset="0"/>
                <a:cs typeface="Arial" panose="020B0604020202020204" pitchFamily="34" charset="0"/>
              </a:rPr>
              <a:t>In order to deploy smart projects which are impactful for the entire territory, a local authority should rely on a </a:t>
            </a:r>
            <a:r>
              <a:rPr lang="en-GB" sz="1100" b="1" dirty="0">
                <a:solidFill>
                  <a:srgbClr val="66AEC9"/>
                </a:solidFill>
                <a:latin typeface="Century Gothic" panose="020B0502020202020204" pitchFamily="34" charset="0"/>
                <a:cs typeface="Arial" panose="020B0604020202020204" pitchFamily="34" charset="0"/>
              </a:rPr>
              <a:t>strong internal organisation and expertise – materialized in a dedicated smart city team</a:t>
            </a:r>
            <a:r>
              <a:rPr lang="en-GB" sz="1100" dirty="0">
                <a:latin typeface="Century Gothic" panose="020B0502020202020204" pitchFamily="34" charset="0"/>
                <a:cs typeface="Arial" panose="020B0604020202020204" pitchFamily="34" charset="0"/>
              </a:rPr>
              <a:t>. Indeed, together with a formalized internal policy, it allows the authority to </a:t>
            </a:r>
            <a:r>
              <a:rPr lang="en-GB" sz="1100" b="1" dirty="0">
                <a:solidFill>
                  <a:srgbClr val="66AEC9"/>
                </a:solidFill>
                <a:latin typeface="Century Gothic" panose="020B0502020202020204" pitchFamily="34" charset="0"/>
                <a:cs typeface="Arial" panose="020B0604020202020204" pitchFamily="34" charset="0"/>
              </a:rPr>
              <a:t>clarify and strengthen its position towards local actors</a:t>
            </a:r>
            <a:r>
              <a:rPr lang="en-GB" sz="1100" dirty="0">
                <a:latin typeface="Century Gothic" panose="020B0502020202020204" pitchFamily="34" charset="0"/>
                <a:cs typeface="Arial" panose="020B0604020202020204" pitchFamily="34" charset="0"/>
              </a:rPr>
              <a:t>, but also to </a:t>
            </a:r>
            <a:r>
              <a:rPr lang="en-GB" sz="1100" b="1" dirty="0">
                <a:solidFill>
                  <a:srgbClr val="66AEC9"/>
                </a:solidFill>
                <a:latin typeface="Century Gothic" panose="020B0502020202020204" pitchFamily="34" charset="0"/>
                <a:cs typeface="Arial" panose="020B0604020202020204" pitchFamily="34" charset="0"/>
              </a:rPr>
              <a:t>harmonize the smart initiatives </a:t>
            </a:r>
            <a:r>
              <a:rPr lang="en-GB" sz="1100" dirty="0">
                <a:latin typeface="Century Gothic" panose="020B0502020202020204" pitchFamily="34" charset="0"/>
                <a:cs typeface="Arial" panose="020B0604020202020204" pitchFamily="34" charset="0"/>
              </a:rPr>
              <a:t>that are deployed on its territory – thus improving their sustainability. </a:t>
            </a:r>
          </a:p>
          <a:p>
            <a:pPr marL="0" indent="0" algn="just">
              <a:lnSpc>
                <a:spcPct val="115000"/>
              </a:lnSpc>
              <a:spcBef>
                <a:spcPts val="600"/>
              </a:spcBef>
              <a:spcAft>
                <a:spcPts val="600"/>
              </a:spcAft>
              <a:buNone/>
            </a:pPr>
            <a:r>
              <a:rPr lang="en-GB" sz="1100" dirty="0">
                <a:latin typeface="Century Gothic" panose="020B0502020202020204" pitchFamily="34" charset="0"/>
                <a:cs typeface="Arial" panose="020B0604020202020204" pitchFamily="34" charset="0"/>
              </a:rPr>
              <a:t>In this perspective, Capital City Podgorica today stands at a turning point. The objective is indeed to transition from the current method of collaboration, which consists in (</a:t>
            </a:r>
            <a:r>
              <a:rPr lang="en-GB" sz="1100" dirty="0" err="1">
                <a:latin typeface="Century Gothic" panose="020B0502020202020204" pitchFamily="34" charset="0"/>
                <a:cs typeface="Arial" panose="020B0604020202020204" pitchFamily="34" charset="0"/>
              </a:rPr>
              <a:t>i</a:t>
            </a:r>
            <a:r>
              <a:rPr lang="en-GB" sz="1100" dirty="0">
                <a:latin typeface="Century Gothic" panose="020B0502020202020204" pitchFamily="34" charset="0"/>
                <a:cs typeface="Arial" panose="020B0604020202020204" pitchFamily="34" charset="0"/>
              </a:rPr>
              <a:t>) the City Information System leading the Capital City’s digital transformation, and (ii) the deployment of an array of isolated smart initiatives from departments and operators. Capital City Podgorica is thus looking into the </a:t>
            </a:r>
            <a:r>
              <a:rPr lang="en-GB" sz="1100" b="1" dirty="0">
                <a:solidFill>
                  <a:srgbClr val="66AEC9"/>
                </a:solidFill>
                <a:latin typeface="Century Gothic" panose="020B0502020202020204" pitchFamily="34" charset="0"/>
                <a:cs typeface="Arial" panose="020B0604020202020204" pitchFamily="34" charset="0"/>
              </a:rPr>
              <a:t>deployment of a cross-department unit</a:t>
            </a:r>
            <a:r>
              <a:rPr lang="en-GB" sz="1100" dirty="0">
                <a:latin typeface="Century Gothic" panose="020B0502020202020204" pitchFamily="34" charset="0"/>
                <a:cs typeface="Arial" panose="020B0604020202020204" pitchFamily="34" charset="0"/>
              </a:rPr>
              <a:t>, which should contribute to harmonise and scale-up the existing smart initiatives.  </a:t>
            </a:r>
          </a:p>
          <a:p>
            <a:pPr marL="0" indent="0" algn="just">
              <a:lnSpc>
                <a:spcPct val="115000"/>
              </a:lnSpc>
              <a:spcBef>
                <a:spcPts val="600"/>
              </a:spcBef>
              <a:spcAft>
                <a:spcPts val="600"/>
              </a:spcAft>
              <a:buNone/>
            </a:pPr>
            <a:r>
              <a:rPr lang="en-GB" sz="1100" dirty="0">
                <a:latin typeface="Century Gothic" panose="020B0502020202020204" pitchFamily="34" charset="0"/>
                <a:cs typeface="Arial" panose="020B0604020202020204" pitchFamily="34" charset="0"/>
              </a:rPr>
              <a:t>In order for this new unit to be efficient and to be in capacity to deploy complementary by design smart city projects, human reinforcement has to be foreseen. This involves to take advantage of a sustainable ICT sector, which Montenegro’s capital is home to. If the right gateways are created, </a:t>
            </a:r>
            <a:r>
              <a:rPr lang="en-GB" sz="1100" b="1" dirty="0">
                <a:solidFill>
                  <a:srgbClr val="66AEC9"/>
                </a:solidFill>
                <a:latin typeface="Century Gothic" panose="020B0502020202020204" pitchFamily="34" charset="0"/>
                <a:cs typeface="Arial" panose="020B0604020202020204" pitchFamily="34" charset="0"/>
              </a:rPr>
              <a:t>local talents could participate in the elaboration of Podgorica’s Smart City projects. </a:t>
            </a:r>
          </a:p>
          <a:p>
            <a:pPr marL="0" indent="0" algn="just">
              <a:lnSpc>
                <a:spcPct val="115000"/>
              </a:lnSpc>
              <a:spcBef>
                <a:spcPts val="600"/>
              </a:spcBef>
              <a:spcAft>
                <a:spcPts val="600"/>
              </a:spcAft>
              <a:buNone/>
            </a:pPr>
            <a:r>
              <a:rPr lang="en-GB" sz="1100" dirty="0">
                <a:latin typeface="Century Gothic" panose="020B0502020202020204" pitchFamily="34" charset="0"/>
                <a:cs typeface="Arial" panose="020B0604020202020204" pitchFamily="34" charset="0"/>
              </a:rPr>
              <a:t>There are also to date a number of technologies which have been deployed on Podgorica’s territory, in terms or urban services (IoT networks) and additional ad-hoc smart solutions. There is a further challenge of ensuring consistency between all of these latter, in order to move towards </a:t>
            </a:r>
            <a:r>
              <a:rPr lang="en-GB" sz="1100" b="1" dirty="0">
                <a:solidFill>
                  <a:srgbClr val="66AEC9"/>
                </a:solidFill>
                <a:latin typeface="Century Gothic" panose="020B0502020202020204" pitchFamily="34" charset="0"/>
                <a:cs typeface="Arial" panose="020B0604020202020204" pitchFamily="34" charset="0"/>
              </a:rPr>
              <a:t>a global digital infrastructure strategy which will ensure an easy maintenance, interoperability of the data collected and potential infrastructures mutualization</a:t>
            </a:r>
            <a:r>
              <a:rPr lang="en-GB" sz="1100" dirty="0">
                <a:latin typeface="Century Gothic" panose="020B0502020202020204" pitchFamily="34" charset="0"/>
                <a:cs typeface="Arial" panose="020B0604020202020204" pitchFamily="34" charset="0"/>
              </a:rPr>
              <a:t>. </a:t>
            </a:r>
          </a:p>
          <a:p>
            <a:pPr marL="0" indent="0" algn="just">
              <a:lnSpc>
                <a:spcPct val="115000"/>
              </a:lnSpc>
              <a:spcBef>
                <a:spcPts val="600"/>
              </a:spcBef>
              <a:spcAft>
                <a:spcPts val="600"/>
              </a:spcAft>
              <a:buNone/>
            </a:pPr>
            <a:r>
              <a:rPr lang="en-GB" sz="1100" dirty="0">
                <a:latin typeface="Century Gothic" panose="020B0502020202020204" pitchFamily="34" charset="0"/>
                <a:cs typeface="Arial" panose="020B0604020202020204" pitchFamily="34" charset="0"/>
              </a:rPr>
              <a:t>The objectives of the smart city strategy is to support the City in this direction, via the following axes: </a:t>
            </a:r>
          </a:p>
          <a:p>
            <a:pPr marL="732571" lvl="1" indent="-228600" algn="just">
              <a:lnSpc>
                <a:spcPct val="115000"/>
              </a:lnSpc>
              <a:spcBef>
                <a:spcPts val="600"/>
              </a:spcBef>
              <a:spcAft>
                <a:spcPts val="600"/>
              </a:spcAft>
              <a:buFont typeface="+mj-lt"/>
              <a:buAutoNum type="arabicPeriod"/>
            </a:pPr>
            <a:r>
              <a:rPr lang="en-GB" sz="1100" b="1" dirty="0">
                <a:solidFill>
                  <a:srgbClr val="66AEC9"/>
                </a:solidFill>
                <a:latin typeface="Century Gothic" panose="020B0502020202020204" pitchFamily="34" charset="0"/>
                <a:cs typeface="Arial" panose="020B0604020202020204" pitchFamily="34" charset="0"/>
              </a:rPr>
              <a:t>Reinforce the internal smart city organisation</a:t>
            </a:r>
            <a:r>
              <a:rPr lang="en-GB" sz="1100" dirty="0">
                <a:latin typeface="Century Gothic" panose="020B0502020202020204" pitchFamily="34" charset="0"/>
                <a:cs typeface="Arial" panose="020B0604020202020204" pitchFamily="34" charset="0"/>
              </a:rPr>
              <a:t>; </a:t>
            </a:r>
          </a:p>
          <a:p>
            <a:pPr marL="732571" lvl="1" indent="-228600" algn="just">
              <a:lnSpc>
                <a:spcPct val="115000"/>
              </a:lnSpc>
              <a:spcBef>
                <a:spcPts val="600"/>
              </a:spcBef>
              <a:spcAft>
                <a:spcPts val="600"/>
              </a:spcAft>
              <a:buFont typeface="+mj-lt"/>
              <a:buAutoNum type="arabicPeriod"/>
            </a:pPr>
            <a:r>
              <a:rPr lang="en-GB" sz="1100" b="1" dirty="0">
                <a:solidFill>
                  <a:srgbClr val="66AEC9"/>
                </a:solidFill>
                <a:latin typeface="Century Gothic" panose="020B0502020202020204" pitchFamily="34" charset="0"/>
                <a:cs typeface="Arial" panose="020B0604020202020204" pitchFamily="34" charset="0"/>
              </a:rPr>
              <a:t>Harmonise the territorial smart solutions</a:t>
            </a:r>
            <a:r>
              <a:rPr lang="en-GB" sz="1100" dirty="0">
                <a:latin typeface="Century Gothic" panose="020B0502020202020204" pitchFamily="34" charset="0"/>
                <a:cs typeface="Arial" panose="020B0604020202020204" pitchFamily="34" charset="0"/>
              </a:rPr>
              <a:t>.</a:t>
            </a:r>
          </a:p>
        </p:txBody>
      </p:sp>
    </p:spTree>
    <p:extLst>
      <p:ext uri="{BB962C8B-B14F-4D97-AF65-F5344CB8AC3E}">
        <p14:creationId xmlns:p14="http://schemas.microsoft.com/office/powerpoint/2010/main" val="426948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Titre 2">
            <a:extLst>
              <a:ext uri="{FF2B5EF4-FFF2-40B4-BE49-F238E27FC236}">
                <a16:creationId xmlns:a16="http://schemas.microsoft.com/office/drawing/2014/main" id="{6575ADA0-CE06-470A-8B22-1BFF40A97453}"/>
              </a:ext>
            </a:extLst>
          </p:cNvPr>
          <p:cNvSpPr txBox="1">
            <a:spLocks/>
          </p:cNvSpPr>
          <p:nvPr/>
        </p:nvSpPr>
        <p:spPr>
          <a:xfrm>
            <a:off x="2815655" y="924346"/>
            <a:ext cx="9361040" cy="1001315"/>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endParaRPr lang="fr-FR" dirty="0"/>
          </a:p>
        </p:txBody>
      </p:sp>
      <p:sp>
        <p:nvSpPr>
          <p:cNvPr id="11" name="ZoneTexte 10">
            <a:extLst>
              <a:ext uri="{FF2B5EF4-FFF2-40B4-BE49-F238E27FC236}">
                <a16:creationId xmlns:a16="http://schemas.microsoft.com/office/drawing/2014/main" id="{7F3B1360-3CF1-475D-98F8-8307840E11BD}"/>
              </a:ext>
            </a:extLst>
          </p:cNvPr>
          <p:cNvSpPr txBox="1"/>
          <p:nvPr/>
        </p:nvSpPr>
        <p:spPr>
          <a:xfrm>
            <a:off x="2105716" y="1464744"/>
            <a:ext cx="11086434" cy="472373"/>
          </a:xfrm>
          <a:prstGeom prst="rect">
            <a:avLst/>
          </a:prstGeom>
          <a:solidFill>
            <a:schemeClr val="accent2">
              <a:lumMod val="20000"/>
              <a:lumOff val="80000"/>
            </a:schemeClr>
          </a:solidFill>
        </p:spPr>
        <p:txBody>
          <a:bodyPr wrap="square">
            <a:spAutoFit/>
          </a:bodyPr>
          <a:lstStyle/>
          <a:p>
            <a:pPr algn="just">
              <a:lnSpc>
                <a:spcPct val="107000"/>
              </a:lnSpc>
              <a:spcBef>
                <a:spcPts val="600"/>
              </a:spcBef>
              <a:spcAft>
                <a:spcPts val="800"/>
              </a:spcAft>
            </a:pPr>
            <a:r>
              <a:rPr lang="en-US" sz="1200" dirty="0">
                <a:effectLst/>
                <a:latin typeface="Century Gothic" panose="020B0502020202020204" pitchFamily="34" charset="0"/>
                <a:ea typeface="Century Gothic" panose="020B0502020202020204" pitchFamily="34" charset="0"/>
                <a:cs typeface="Times New Roman" panose="02020603050405020304" pitchFamily="18" charset="0"/>
              </a:rPr>
              <a:t>The overall objective is to objective is to accompany </a:t>
            </a:r>
            <a:r>
              <a:rPr lang="en-US" sz="1200" dirty="0">
                <a:latin typeface="Century Gothic" panose="020B0502020202020204" pitchFamily="34" charset="0"/>
                <a:ea typeface="Century Gothic" panose="020B0502020202020204" pitchFamily="34" charset="0"/>
                <a:cs typeface="Times New Roman" panose="02020603050405020304" pitchFamily="18" charset="0"/>
              </a:rPr>
              <a:t>Capital City</a:t>
            </a:r>
            <a:r>
              <a:rPr lang="en-US" sz="1200" dirty="0">
                <a:effectLst/>
                <a:latin typeface="Century Gothic" panose="020B0502020202020204" pitchFamily="34" charset="0"/>
                <a:ea typeface="Century Gothic" panose="020B0502020202020204" pitchFamily="34" charset="0"/>
                <a:cs typeface="Times New Roman" panose="02020603050405020304" pitchFamily="18" charset="0"/>
              </a:rPr>
              <a:t> Podgorica </a:t>
            </a:r>
            <a:r>
              <a:rPr lang="en-GB" sz="1200" dirty="0">
                <a:latin typeface="Century Gothic" panose="020B0502020202020204" pitchFamily="34" charset="0"/>
                <a:cs typeface="Arial" panose="020B0604020202020204" pitchFamily="34" charset="0"/>
              </a:rPr>
              <a:t>to create the internal conditions for the smart city projects to unleash their full potential, at a territorial scale. </a:t>
            </a:r>
            <a:endParaRPr lang="en-GB" sz="1200" dirty="0">
              <a:effectLst/>
              <a:latin typeface="Century Gothic" panose="020B0502020202020204" pitchFamily="34" charset="0"/>
              <a:ea typeface="Century Gothic" panose="020B0502020202020204" pitchFamily="34" charset="0"/>
              <a:cs typeface="Times New Roman" panose="02020603050405020304" pitchFamily="18" charset="0"/>
            </a:endParaRPr>
          </a:p>
        </p:txBody>
      </p:sp>
      <p:cxnSp>
        <p:nvCxnSpPr>
          <p:cNvPr id="6" name="Connecteur droit 5">
            <a:extLst>
              <a:ext uri="{FF2B5EF4-FFF2-40B4-BE49-F238E27FC236}">
                <a16:creationId xmlns:a16="http://schemas.microsoft.com/office/drawing/2014/main" id="{DEFC2CA8-FDA7-454C-BEB9-FAA728C3E934}"/>
              </a:ext>
            </a:extLst>
          </p:cNvPr>
          <p:cNvCxnSpPr>
            <a:cxnSpLocks/>
          </p:cNvCxnSpPr>
          <p:nvPr/>
        </p:nvCxnSpPr>
        <p:spPr>
          <a:xfrm>
            <a:off x="7597775" y="2547922"/>
            <a:ext cx="0" cy="4444549"/>
          </a:xfrm>
          <a:prstGeom prst="line">
            <a:avLst/>
          </a:prstGeom>
          <a:ln>
            <a:solidFill>
              <a:srgbClr val="69AEC4"/>
            </a:solidFill>
            <a:prstDash val="lgDash"/>
          </a:ln>
        </p:spPr>
        <p:style>
          <a:lnRef idx="1">
            <a:schemeClr val="accent1"/>
          </a:lnRef>
          <a:fillRef idx="0">
            <a:schemeClr val="accent1"/>
          </a:fillRef>
          <a:effectRef idx="0">
            <a:schemeClr val="accent1"/>
          </a:effectRef>
          <a:fontRef idx="minor">
            <a:schemeClr val="tx1"/>
          </a:fontRef>
        </p:style>
      </p:cxnSp>
      <p:pic>
        <p:nvPicPr>
          <p:cNvPr id="19" name="Graphique 18" descr="Badge 1 avec un remplissage uni">
            <a:extLst>
              <a:ext uri="{FF2B5EF4-FFF2-40B4-BE49-F238E27FC236}">
                <a16:creationId xmlns:a16="http://schemas.microsoft.com/office/drawing/2014/main" id="{07F38E17-058D-4CD4-A475-11150E769E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5378" y="2008507"/>
            <a:ext cx="914400" cy="914400"/>
          </a:xfrm>
          <a:prstGeom prst="rect">
            <a:avLst/>
          </a:prstGeom>
        </p:spPr>
      </p:pic>
      <p:sp>
        <p:nvSpPr>
          <p:cNvPr id="27" name="ZoneTexte 26">
            <a:extLst>
              <a:ext uri="{FF2B5EF4-FFF2-40B4-BE49-F238E27FC236}">
                <a16:creationId xmlns:a16="http://schemas.microsoft.com/office/drawing/2014/main" id="{87A94A2E-8492-4111-BFA5-4F9A5E03324F}"/>
              </a:ext>
            </a:extLst>
          </p:cNvPr>
          <p:cNvSpPr txBox="1"/>
          <p:nvPr/>
        </p:nvSpPr>
        <p:spPr>
          <a:xfrm>
            <a:off x="2102935" y="3161579"/>
            <a:ext cx="5256000" cy="3671198"/>
          </a:xfrm>
          <a:prstGeom prst="rect">
            <a:avLst/>
          </a:prstGeom>
          <a:noFill/>
        </p:spPr>
        <p:txBody>
          <a:bodyPr wrap="square">
            <a:spAutoFit/>
          </a:bodyPr>
          <a:lstStyle/>
          <a:p>
            <a:pPr marL="171450" lvl="1" indent="-171450" algn="just">
              <a:lnSpc>
                <a:spcPct val="107000"/>
              </a:lnSpc>
              <a:spcBef>
                <a:spcPts val="600"/>
              </a:spcBef>
              <a:buClr>
                <a:srgbClr val="69AEC4"/>
              </a:buClr>
              <a:buFont typeface="Arial" panose="020B0604020202020204" pitchFamily="34" charset="0"/>
              <a:buChar char="•"/>
            </a:pPr>
            <a:r>
              <a:rPr lang="en-US" sz="1050" b="1" dirty="0">
                <a:solidFill>
                  <a:srgbClr val="66AEC9"/>
                </a:solidFill>
                <a:effectLst/>
                <a:latin typeface="Century Gothic" panose="020B0502020202020204" pitchFamily="34" charset="0"/>
                <a:ea typeface="Century Gothic" panose="020B0502020202020204" pitchFamily="34" charset="0"/>
                <a:cs typeface="Times New Roman" panose="02020603050405020304" pitchFamily="18" charset="0"/>
              </a:rPr>
              <a:t>Create a dedicated internal Smart City mission</a:t>
            </a:r>
          </a:p>
          <a:p>
            <a:pPr marL="0" lvl="1" algn="just">
              <a:lnSpc>
                <a:spcPct val="107000"/>
              </a:lnSpc>
              <a:spcBef>
                <a:spcPts val="600"/>
              </a:spcBef>
              <a:buClr>
                <a:srgbClr val="69AEC4"/>
              </a:buClr>
            </a:pPr>
            <a:r>
              <a:rPr lang="en-GB" sz="1050" dirty="0">
                <a:latin typeface="Century Gothic" panose="020B0502020202020204" pitchFamily="34" charset="0"/>
                <a:ea typeface="Century Gothic" panose="020B0502020202020204" pitchFamily="34" charset="0"/>
                <a:cs typeface="Times New Roman" panose="02020603050405020304" pitchFamily="18" charset="0"/>
              </a:rPr>
              <a:t>T</a:t>
            </a:r>
            <a:r>
              <a:rPr lang="en-GB" sz="1050" dirty="0">
                <a:effectLst/>
                <a:latin typeface="Century Gothic" panose="020B0502020202020204" pitchFamily="34" charset="0"/>
                <a:ea typeface="Century Gothic" panose="020B0502020202020204" pitchFamily="34" charset="0"/>
                <a:cs typeface="Times New Roman" panose="02020603050405020304" pitchFamily="18" charset="0"/>
              </a:rPr>
              <a:t>he digital transformation will take place over the long-term and involve a dedicated team working closely with all the administrative services. The Capital City is considering to create a cross-sectoral unit with digital and urban departments. The objective is to support the creation of a </a:t>
            </a:r>
            <a:r>
              <a:rPr lang="en-GB" sz="1050" dirty="0">
                <a:latin typeface="Century Gothic" panose="020B0502020202020204" pitchFamily="34" charset="0"/>
                <a:ea typeface="Century Gothic" panose="020B0502020202020204" pitchFamily="34" charset="0"/>
                <a:cs typeface="Times New Roman" panose="02020603050405020304" pitchFamily="18" charset="0"/>
              </a:rPr>
              <a:t>cross-s</a:t>
            </a:r>
            <a:r>
              <a:rPr lang="en-GB" sz="1050" dirty="0">
                <a:effectLst/>
                <a:latin typeface="Century Gothic" panose="020B0502020202020204" pitchFamily="34" charset="0"/>
                <a:ea typeface="Century Gothic" panose="020B0502020202020204" pitchFamily="34" charset="0"/>
                <a:cs typeface="Times New Roman" panose="02020603050405020304" pitchFamily="18" charset="0"/>
              </a:rPr>
              <a:t>ectoral smart-city mission, which would allow a constant and robust dialogue between all stakeholders and to develop a more integrated smart strategy. Notably, this new mission will define a methodology of collaboration with other entities (Public Enterprises &amp; sectoral departments), </a:t>
            </a:r>
            <a:r>
              <a:rPr lang="en-GB" sz="1050" dirty="0">
                <a:solidFill>
                  <a:schemeClr val="tx1"/>
                </a:solidFill>
              </a:rPr>
              <a:t>thus granting legitimacy to the implementation of cross-cutting smart city projects.</a:t>
            </a:r>
          </a:p>
          <a:p>
            <a:pPr marL="0" lvl="1" algn="just">
              <a:lnSpc>
                <a:spcPct val="107000"/>
              </a:lnSpc>
              <a:spcBef>
                <a:spcPts val="600"/>
              </a:spcBef>
              <a:buClr>
                <a:srgbClr val="69AEC4"/>
              </a:buClr>
            </a:pPr>
            <a:endParaRPr lang="en-GB" sz="105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171450" lvl="1" indent="-171450" algn="just">
              <a:lnSpc>
                <a:spcPct val="107000"/>
              </a:lnSpc>
              <a:spcBef>
                <a:spcPts val="600"/>
              </a:spcBef>
              <a:buClr>
                <a:srgbClr val="69AEC4"/>
              </a:buClr>
              <a:buFont typeface="Arial" panose="020B0604020202020204" pitchFamily="34" charset="0"/>
              <a:buChar char="•"/>
            </a:pPr>
            <a:r>
              <a:rPr lang="en-GB" sz="1050" b="1" dirty="0">
                <a:solidFill>
                  <a:srgbClr val="66AEC9"/>
                </a:solidFill>
                <a:latin typeface="Century Gothic" panose="020B0502020202020204" pitchFamily="34" charset="0"/>
                <a:cs typeface="Times New Roman" panose="02020603050405020304" pitchFamily="18" charset="0"/>
              </a:rPr>
              <a:t>Develop and Take Advantage of a Sustainable ICT Sector </a:t>
            </a:r>
          </a:p>
          <a:p>
            <a:pPr marL="0" lvl="1" algn="just">
              <a:lnSpc>
                <a:spcPct val="107000"/>
              </a:lnSpc>
              <a:spcBef>
                <a:spcPts val="600"/>
              </a:spcBef>
              <a:buClr>
                <a:srgbClr val="69AEC4"/>
              </a:buClr>
            </a:pPr>
            <a:r>
              <a:rPr lang="en-GB" sz="1050" dirty="0">
                <a:latin typeface="Century Gothic" panose="020B0502020202020204" pitchFamily="34" charset="0"/>
                <a:ea typeface="Century Gothic" panose="020B0502020202020204" pitchFamily="34" charset="0"/>
                <a:cs typeface="Times New Roman" panose="02020603050405020304" pitchFamily="18" charset="0"/>
              </a:rPr>
              <a:t>Podgorica is home to renown universities and businesses, which train young professionals who could participate to the smart city project of the Capital City. The end goal is to get closer to the local smart city ecosystem in order to favour local recruitments in an innovative manner, in order to attract new talents. The objective is also to recruit a person in charge of managing the smart city mission by valorising the position in a way that will attract an ICT-oriented, yet multidisciplinary profile. </a:t>
            </a:r>
          </a:p>
        </p:txBody>
      </p:sp>
      <p:sp>
        <p:nvSpPr>
          <p:cNvPr id="37" name="Titre 1">
            <a:extLst>
              <a:ext uri="{FF2B5EF4-FFF2-40B4-BE49-F238E27FC236}">
                <a16:creationId xmlns:a16="http://schemas.microsoft.com/office/drawing/2014/main" id="{517A06EA-E538-47B2-8E76-A204BF42AC27}"/>
              </a:ext>
            </a:extLst>
          </p:cNvPr>
          <p:cNvSpPr txBox="1">
            <a:spLocks/>
          </p:cNvSpPr>
          <p:nvPr/>
        </p:nvSpPr>
        <p:spPr>
          <a:xfrm>
            <a:off x="2006278" y="295269"/>
            <a:ext cx="11359525" cy="1067911"/>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r>
              <a:rPr lang="en-GB" sz="3600" dirty="0">
                <a:solidFill>
                  <a:srgbClr val="C00D0E"/>
                </a:solidFill>
              </a:rPr>
              <a:t>Strategic Objective 3: </a:t>
            </a:r>
            <a:r>
              <a:rPr lang="en-GB" sz="3600" noProof="0" dirty="0">
                <a:solidFill>
                  <a:srgbClr val="C00D0E"/>
                </a:solidFill>
              </a:rPr>
              <a:t>Empowering Capital City Podgorica</a:t>
            </a:r>
            <a:endParaRPr lang="en-GB" sz="3600" dirty="0">
              <a:solidFill>
                <a:srgbClr val="C00D0E"/>
              </a:solidFill>
              <a:latin typeface="Century Gothic" panose="020B0502020202020204" pitchFamily="34" charset="0"/>
            </a:endParaRPr>
          </a:p>
        </p:txBody>
      </p:sp>
      <p:pic>
        <p:nvPicPr>
          <p:cNvPr id="46" name="Graphique 45" descr="Badge avec un remplissage uni">
            <a:extLst>
              <a:ext uri="{FF2B5EF4-FFF2-40B4-BE49-F238E27FC236}">
                <a16:creationId xmlns:a16="http://schemas.microsoft.com/office/drawing/2014/main" id="{0F1CB7B5-0DF6-4A9D-BF52-4D4D97B282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26295" y="2008507"/>
            <a:ext cx="914400" cy="914400"/>
          </a:xfrm>
          <a:prstGeom prst="rect">
            <a:avLst/>
          </a:prstGeom>
        </p:spPr>
      </p:pic>
      <p:pic>
        <p:nvPicPr>
          <p:cNvPr id="20" name="Image 98">
            <a:extLst>
              <a:ext uri="{FF2B5EF4-FFF2-40B4-BE49-F238E27FC236}">
                <a16:creationId xmlns:a16="http://schemas.microsoft.com/office/drawing/2014/main" id="{821D535B-E458-4132-8D56-6526C4E9DFD1}"/>
              </a:ext>
            </a:extLst>
          </p:cNvPr>
          <p:cNvPicPr>
            <a:picLocks noChangeAspect="1"/>
          </p:cNvPicPr>
          <p:nvPr/>
        </p:nvPicPr>
        <p:blipFill>
          <a:blip r:embed="rId7">
            <a:alphaModFix amt="35000"/>
          </a:blip>
          <a:srcRect l="41574" r="41574"/>
          <a:stretch/>
        </p:blipFill>
        <p:spPr>
          <a:xfrm>
            <a:off x="-4" y="385772"/>
            <a:ext cx="1906862" cy="7173903"/>
          </a:xfrm>
          <a:prstGeom prst="rect">
            <a:avLst/>
          </a:prstGeom>
        </p:spPr>
      </p:pic>
      <p:sp>
        <p:nvSpPr>
          <p:cNvPr id="12" name="ZoneTexte 20">
            <a:extLst>
              <a:ext uri="{FF2B5EF4-FFF2-40B4-BE49-F238E27FC236}">
                <a16:creationId xmlns:a16="http://schemas.microsoft.com/office/drawing/2014/main" id="{46617562-CD71-4A84-A327-E49B7C8E430A}"/>
              </a:ext>
            </a:extLst>
          </p:cNvPr>
          <p:cNvSpPr txBox="1"/>
          <p:nvPr/>
        </p:nvSpPr>
        <p:spPr>
          <a:xfrm>
            <a:off x="3142910" y="2248248"/>
            <a:ext cx="3877650" cy="523220"/>
          </a:xfrm>
          <a:prstGeom prst="rect">
            <a:avLst/>
          </a:prstGeom>
          <a:noFill/>
        </p:spPr>
        <p:txBody>
          <a:bodyPr wrap="square">
            <a:spAutoFit/>
          </a:bodyPr>
          <a:lstStyle/>
          <a:p>
            <a:pPr algn="just"/>
            <a:r>
              <a:rPr lang="en-GB" sz="1400" b="1" dirty="0">
                <a:latin typeface="Century Gothic" panose="020B0502020202020204" pitchFamily="34" charset="0"/>
                <a:ea typeface="Century Gothic" panose="020B0502020202020204" pitchFamily="34" charset="0"/>
                <a:cs typeface="Times New Roman" panose="02020603050405020304" pitchFamily="18" charset="0"/>
              </a:rPr>
              <a:t>Reinforce the internal Smart City organisation</a:t>
            </a:r>
          </a:p>
        </p:txBody>
      </p:sp>
      <p:sp>
        <p:nvSpPr>
          <p:cNvPr id="14" name="ZoneTexte 20">
            <a:extLst>
              <a:ext uri="{FF2B5EF4-FFF2-40B4-BE49-F238E27FC236}">
                <a16:creationId xmlns:a16="http://schemas.microsoft.com/office/drawing/2014/main" id="{CAF81C51-FB38-4E4C-91F2-363E04FD01AC}"/>
              </a:ext>
            </a:extLst>
          </p:cNvPr>
          <p:cNvSpPr txBox="1"/>
          <p:nvPr/>
        </p:nvSpPr>
        <p:spPr>
          <a:xfrm>
            <a:off x="8740695" y="2311818"/>
            <a:ext cx="4193042" cy="307777"/>
          </a:xfrm>
          <a:prstGeom prst="rect">
            <a:avLst/>
          </a:prstGeom>
          <a:noFill/>
        </p:spPr>
        <p:txBody>
          <a:bodyPr wrap="square">
            <a:spAutoFit/>
          </a:bodyPr>
          <a:lstStyle/>
          <a:p>
            <a:pPr algn="just"/>
            <a:r>
              <a:rPr lang="en-GB" sz="1400" b="1" dirty="0">
                <a:latin typeface="Century Gothic" panose="020B0502020202020204" pitchFamily="34" charset="0"/>
                <a:ea typeface="Century Gothic" panose="020B0502020202020204" pitchFamily="34" charset="0"/>
                <a:cs typeface="Times New Roman" panose="02020603050405020304" pitchFamily="18" charset="0"/>
              </a:rPr>
              <a:t>Harmonise the territorial smart initiatives</a:t>
            </a:r>
          </a:p>
        </p:txBody>
      </p:sp>
      <p:sp>
        <p:nvSpPr>
          <p:cNvPr id="15" name="ZoneTexte 26">
            <a:extLst>
              <a:ext uri="{FF2B5EF4-FFF2-40B4-BE49-F238E27FC236}">
                <a16:creationId xmlns:a16="http://schemas.microsoft.com/office/drawing/2014/main" id="{D5FE484A-1F20-4F56-A39A-507144EA8B8C}"/>
              </a:ext>
            </a:extLst>
          </p:cNvPr>
          <p:cNvSpPr txBox="1"/>
          <p:nvPr/>
        </p:nvSpPr>
        <p:spPr>
          <a:xfrm>
            <a:off x="7936150" y="3161579"/>
            <a:ext cx="5256000" cy="4016933"/>
          </a:xfrm>
          <a:prstGeom prst="rect">
            <a:avLst/>
          </a:prstGeom>
          <a:noFill/>
        </p:spPr>
        <p:txBody>
          <a:bodyPr wrap="square">
            <a:spAutoFit/>
          </a:bodyPr>
          <a:lstStyle/>
          <a:p>
            <a:pPr marL="171450" lvl="1" indent="-171450" algn="just">
              <a:lnSpc>
                <a:spcPct val="107000"/>
              </a:lnSpc>
              <a:spcBef>
                <a:spcPts val="600"/>
              </a:spcBef>
              <a:buClr>
                <a:srgbClr val="69AEC4"/>
              </a:buClr>
              <a:buFont typeface="Arial" panose="020B0604020202020204" pitchFamily="34" charset="0"/>
              <a:buChar char="•"/>
            </a:pPr>
            <a:r>
              <a:rPr lang="en-US" sz="1050" b="1" dirty="0">
                <a:solidFill>
                  <a:srgbClr val="66AEC9"/>
                </a:solidFill>
                <a:effectLst/>
                <a:latin typeface="Century Gothic" panose="020B0502020202020204" pitchFamily="34" charset="0"/>
                <a:ea typeface="Century Gothic" panose="020B0502020202020204" pitchFamily="34" charset="0"/>
                <a:cs typeface="Times New Roman" panose="02020603050405020304" pitchFamily="18" charset="0"/>
              </a:rPr>
              <a:t>Structure a global IoT infrastructure strategy </a:t>
            </a:r>
          </a:p>
          <a:p>
            <a:pPr marL="0" lvl="1" algn="just">
              <a:lnSpc>
                <a:spcPct val="107000"/>
              </a:lnSpc>
              <a:spcBef>
                <a:spcPts val="600"/>
              </a:spcBef>
              <a:buClr>
                <a:srgbClr val="69AEC4"/>
              </a:buClr>
            </a:pPr>
            <a:r>
              <a:rPr lang="en-GB" sz="1050" dirty="0">
                <a:latin typeface="Century Gothic" panose="020B0502020202020204" pitchFamily="34" charset="0"/>
                <a:ea typeface="Century Gothic" panose="020B0502020202020204" pitchFamily="34" charset="0"/>
                <a:cs typeface="Times New Roman" panose="02020603050405020304" pitchFamily="18" charset="0"/>
              </a:rPr>
              <a:t>To date, Capital City Podgorica uses a wide array of IoT technologies (Garbage </a:t>
            </a:r>
            <a:r>
              <a:rPr lang="en-GB" sz="1050" dirty="0" err="1">
                <a:latin typeface="Century Gothic" panose="020B0502020202020204" pitchFamily="34" charset="0"/>
                <a:ea typeface="Century Gothic" panose="020B0502020202020204" pitchFamily="34" charset="0"/>
                <a:cs typeface="Times New Roman" panose="02020603050405020304" pitchFamily="18" charset="0"/>
              </a:rPr>
              <a:t>Wifi</a:t>
            </a:r>
            <a:r>
              <a:rPr lang="en-GB" sz="1050" dirty="0">
                <a:latin typeface="Century Gothic" panose="020B0502020202020204" pitchFamily="34" charset="0"/>
                <a:ea typeface="Century Gothic" panose="020B0502020202020204" pitchFamily="34" charset="0"/>
                <a:cs typeface="Times New Roman" panose="02020603050405020304" pitchFamily="18" charset="0"/>
              </a:rPr>
              <a:t>, Parking Sensors Cables, Water Lora, etc.). The related challenge consists in better controlling the development of infrastructure networks and their communication protocols. Capital City Podgorica must hence be able to ensure the maintenance of these different technologies, but also be able to evaluate their uses with indicators of success. The end goal of this action is (i) to help the Capital City to arbitrate on the different technological uses, and (ii) to be able to project on its future technological uses in order to identify opportunities for infrastructure mutualization.</a:t>
            </a:r>
          </a:p>
          <a:p>
            <a:pPr marL="0" lvl="1" algn="just">
              <a:lnSpc>
                <a:spcPct val="107000"/>
              </a:lnSpc>
              <a:spcBef>
                <a:spcPts val="600"/>
              </a:spcBef>
              <a:buClr>
                <a:srgbClr val="69AEC4"/>
              </a:buClr>
            </a:pPr>
            <a:endParaRPr lang="en-GB" sz="1050" dirty="0">
              <a:latin typeface="Century Gothic" panose="020B0502020202020204" pitchFamily="34" charset="0"/>
              <a:ea typeface="Century Gothic" panose="020B0502020202020204" pitchFamily="34" charset="0"/>
              <a:cs typeface="Times New Roman" panose="02020603050405020304" pitchFamily="18" charset="0"/>
            </a:endParaRPr>
          </a:p>
          <a:p>
            <a:pPr marL="171450" lvl="1" indent="-171450" algn="just">
              <a:lnSpc>
                <a:spcPct val="107000"/>
              </a:lnSpc>
              <a:spcBef>
                <a:spcPts val="600"/>
              </a:spcBef>
              <a:buClr>
                <a:srgbClr val="69AEC4"/>
              </a:buClr>
              <a:buFont typeface="Arial" panose="020B0604020202020204" pitchFamily="34" charset="0"/>
              <a:buChar char="•"/>
            </a:pPr>
            <a:r>
              <a:rPr lang="en-GB" sz="1050" b="1" dirty="0">
                <a:solidFill>
                  <a:srgbClr val="66AEC9"/>
                </a:solidFill>
                <a:latin typeface="Century Gothic" panose="020B0502020202020204" pitchFamily="34" charset="0"/>
                <a:cs typeface="Times New Roman" panose="02020603050405020304" pitchFamily="18" charset="0"/>
              </a:rPr>
              <a:t>Develop an open-data strategy </a:t>
            </a:r>
          </a:p>
          <a:p>
            <a:pPr marL="0" lvl="1" algn="just">
              <a:lnSpc>
                <a:spcPct val="107000"/>
              </a:lnSpc>
              <a:spcBef>
                <a:spcPts val="600"/>
              </a:spcBef>
              <a:buClr>
                <a:srgbClr val="69AEC4"/>
              </a:buClr>
            </a:pPr>
            <a:r>
              <a:rPr lang="en-GB" sz="1050" dirty="0">
                <a:latin typeface="Century Gothic" panose="020B0502020202020204" pitchFamily="34" charset="0"/>
                <a:cs typeface="Times New Roman" panose="02020603050405020304" pitchFamily="18" charset="0"/>
              </a:rPr>
              <a:t>The use of open data-sets and the structuring of a related policy can considerably improve the every-day functioning of the Capital City. The constitution of a common database to the Capital City helps the various secretariats to take decisions based on shared data, thus making the decisions more consistent amongst themselves. The objective is in time to open the sets to local actors, allowing them to use public data for their development. In time, there is a consistency and homogeneity amongst the territory’s projects, thanks to the fact that they were elaborated on a common basis.</a:t>
            </a:r>
          </a:p>
        </p:txBody>
      </p:sp>
    </p:spTree>
    <p:extLst>
      <p:ext uri="{BB962C8B-B14F-4D97-AF65-F5344CB8AC3E}">
        <p14:creationId xmlns:p14="http://schemas.microsoft.com/office/powerpoint/2010/main" val="881214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006278" y="159801"/>
            <a:ext cx="11359525" cy="740635"/>
          </a:xfrm>
        </p:spPr>
        <p:txBody>
          <a:bodyPr>
            <a:normAutofit/>
          </a:bodyPr>
          <a:lstStyle/>
          <a:p>
            <a:r>
              <a:rPr lang="en-GB" sz="3600" noProof="0" dirty="0">
                <a:solidFill>
                  <a:srgbClr val="C00D0E"/>
                </a:solidFill>
              </a:rPr>
              <a:t>Transformation map</a:t>
            </a:r>
            <a:endParaRPr lang="en-GB" sz="3600" noProof="0" dirty="0">
              <a:solidFill>
                <a:srgbClr val="C00D0E"/>
              </a:solidFill>
              <a:latin typeface="Century Gothic" panose="020B0502020202020204" pitchFamily="34" charset="0"/>
            </a:endParaRP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0" name="Groupe 49">
            <a:extLst>
              <a:ext uri="{FF2B5EF4-FFF2-40B4-BE49-F238E27FC236}">
                <a16:creationId xmlns:a16="http://schemas.microsoft.com/office/drawing/2014/main" id="{21642C6A-05E6-4B3E-81D8-828FEB4EB2A5}"/>
              </a:ext>
            </a:extLst>
          </p:cNvPr>
          <p:cNvGrpSpPr/>
          <p:nvPr/>
        </p:nvGrpSpPr>
        <p:grpSpPr>
          <a:xfrm>
            <a:off x="2256495" y="904409"/>
            <a:ext cx="11972082" cy="6379059"/>
            <a:chOff x="327100" y="1026190"/>
            <a:chExt cx="10535878" cy="5510494"/>
          </a:xfrm>
        </p:grpSpPr>
        <p:grpSp>
          <p:nvGrpSpPr>
            <p:cNvPr id="51" name="Groupe 50">
              <a:extLst>
                <a:ext uri="{FF2B5EF4-FFF2-40B4-BE49-F238E27FC236}">
                  <a16:creationId xmlns:a16="http://schemas.microsoft.com/office/drawing/2014/main" id="{44332E7B-0E98-44B1-8A3B-7888E77D5DA9}"/>
                </a:ext>
              </a:extLst>
            </p:cNvPr>
            <p:cNvGrpSpPr/>
            <p:nvPr/>
          </p:nvGrpSpPr>
          <p:grpSpPr>
            <a:xfrm>
              <a:off x="461366" y="1340768"/>
              <a:ext cx="10401612" cy="5195916"/>
              <a:chOff x="488504" y="1340768"/>
              <a:chExt cx="10401612" cy="5195916"/>
            </a:xfrm>
          </p:grpSpPr>
          <p:grpSp>
            <p:nvGrpSpPr>
              <p:cNvPr id="53" name="Groupe 52">
                <a:extLst>
                  <a:ext uri="{FF2B5EF4-FFF2-40B4-BE49-F238E27FC236}">
                    <a16:creationId xmlns:a16="http://schemas.microsoft.com/office/drawing/2014/main" id="{60B39451-8DB3-4C12-BCF3-7C490DE2235E}"/>
                  </a:ext>
                </a:extLst>
              </p:cNvPr>
              <p:cNvGrpSpPr/>
              <p:nvPr/>
            </p:nvGrpSpPr>
            <p:grpSpPr>
              <a:xfrm>
                <a:off x="488504" y="1340768"/>
                <a:ext cx="9086238" cy="5195916"/>
                <a:chOff x="416496" y="836712"/>
                <a:chExt cx="9145018" cy="5688632"/>
              </a:xfrm>
            </p:grpSpPr>
            <p:sp>
              <p:nvSpPr>
                <p:cNvPr id="56" name="Rectangle 55">
                  <a:extLst>
                    <a:ext uri="{FF2B5EF4-FFF2-40B4-BE49-F238E27FC236}">
                      <a16:creationId xmlns:a16="http://schemas.microsoft.com/office/drawing/2014/main" id="{4FAA45C1-42D4-4B5C-A55A-D09C73DAF970}"/>
                    </a:ext>
                  </a:extLst>
                </p:cNvPr>
                <p:cNvSpPr/>
                <p:nvPr/>
              </p:nvSpPr>
              <p:spPr>
                <a:xfrm>
                  <a:off x="416496" y="836712"/>
                  <a:ext cx="9145016" cy="5688632"/>
                </a:xfrm>
                <a:prstGeom prst="rect">
                  <a:avLst/>
                </a:pr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cxnSp>
              <p:nvCxnSpPr>
                <p:cNvPr id="58" name="Connecteur droit 57">
                  <a:extLst>
                    <a:ext uri="{FF2B5EF4-FFF2-40B4-BE49-F238E27FC236}">
                      <a16:creationId xmlns:a16="http://schemas.microsoft.com/office/drawing/2014/main" id="{55CAA01B-956B-47FE-9D41-81622EB0AA02}"/>
                    </a:ext>
                  </a:extLst>
                </p:cNvPr>
                <p:cNvCxnSpPr>
                  <a:cxnSpLocks/>
                </p:cNvCxnSpPr>
                <p:nvPr/>
              </p:nvCxnSpPr>
              <p:spPr>
                <a:xfrm flipH="1">
                  <a:off x="436093" y="836712"/>
                  <a:ext cx="9125421" cy="341646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2088C3F6-6F78-4915-8576-165F8C0AF526}"/>
                    </a:ext>
                  </a:extLst>
                </p:cNvPr>
                <p:cNvCxnSpPr>
                  <a:cxnSpLocks/>
                </p:cNvCxnSpPr>
                <p:nvPr/>
              </p:nvCxnSpPr>
              <p:spPr>
                <a:xfrm flipH="1">
                  <a:off x="3518256" y="836712"/>
                  <a:ext cx="6043257" cy="568863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4" name="Arc 53">
                <a:extLst>
                  <a:ext uri="{FF2B5EF4-FFF2-40B4-BE49-F238E27FC236}">
                    <a16:creationId xmlns:a16="http://schemas.microsoft.com/office/drawing/2014/main" id="{70E26750-F6F5-43ED-95C4-C2DC3B367613}"/>
                  </a:ext>
                </a:extLst>
              </p:cNvPr>
              <p:cNvSpPr/>
              <p:nvPr/>
            </p:nvSpPr>
            <p:spPr>
              <a:xfrm rot="18164181" flipH="1">
                <a:off x="4391298" y="-1885462"/>
                <a:ext cx="3171588" cy="9826048"/>
              </a:xfrm>
              <a:prstGeom prst="arc">
                <a:avLst>
                  <a:gd name="adj1" fmla="val 16797926"/>
                  <a:gd name="adj2" fmla="val 4978610"/>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55" name="Arc 54">
                <a:extLst>
                  <a:ext uri="{FF2B5EF4-FFF2-40B4-BE49-F238E27FC236}">
                    <a16:creationId xmlns:a16="http://schemas.microsoft.com/office/drawing/2014/main" id="{66732A59-C6AD-478A-BA2E-3A3332A1B0B0}"/>
                  </a:ext>
                </a:extLst>
              </p:cNvPr>
              <p:cNvSpPr/>
              <p:nvPr/>
            </p:nvSpPr>
            <p:spPr>
              <a:xfrm rot="18164181" flipH="1">
                <a:off x="6438165" y="-295141"/>
                <a:ext cx="1140015" cy="6653274"/>
              </a:xfrm>
              <a:prstGeom prst="arc">
                <a:avLst>
                  <a:gd name="adj1" fmla="val 16298850"/>
                  <a:gd name="adj2" fmla="val 5204133"/>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Arial" panose="020B0604020202020204" pitchFamily="34" charset="0"/>
                  <a:cs typeface="Arial" panose="020B0604020202020204" pitchFamily="34" charset="0"/>
                </a:endParaRPr>
              </a:p>
            </p:txBody>
          </p:sp>
        </p:grpSp>
        <p:sp>
          <p:nvSpPr>
            <p:cNvPr id="52" name="ZoneTexte 51">
              <a:extLst>
                <a:ext uri="{FF2B5EF4-FFF2-40B4-BE49-F238E27FC236}">
                  <a16:creationId xmlns:a16="http://schemas.microsoft.com/office/drawing/2014/main" id="{2F79EFBE-492C-465A-90EB-F6B733A0D8D0}"/>
                </a:ext>
              </a:extLst>
            </p:cNvPr>
            <p:cNvSpPr txBox="1"/>
            <p:nvPr/>
          </p:nvSpPr>
          <p:spPr>
            <a:xfrm>
              <a:off x="327100" y="1026190"/>
              <a:ext cx="1903327" cy="239283"/>
            </a:xfrm>
            <a:prstGeom prst="rect">
              <a:avLst/>
            </a:prstGeom>
            <a:noFill/>
            <a:ln>
              <a:noFill/>
            </a:ln>
          </p:spPr>
          <p:txBody>
            <a:bodyPr wrap="square" rtlCol="0">
              <a:spAutoFit/>
            </a:bodyPr>
            <a:lstStyle/>
            <a:p>
              <a:pPr algn="ctr"/>
              <a:r>
                <a:rPr lang="en-US" sz="1200" b="1" dirty="0">
                  <a:solidFill>
                    <a:schemeClr val="tx1">
                      <a:lumMod val="50000"/>
                      <a:lumOff val="50000"/>
                    </a:schemeClr>
                  </a:solidFill>
                  <a:latin typeface="Arial" panose="020B0604020202020204" pitchFamily="34" charset="0"/>
                  <a:cs typeface="Arial" panose="020B0604020202020204" pitchFamily="34" charset="0"/>
                </a:rPr>
                <a:t>Short-Term</a:t>
              </a:r>
            </a:p>
          </p:txBody>
        </p:sp>
      </p:grpSp>
      <p:sp>
        <p:nvSpPr>
          <p:cNvPr id="60" name="Nuage 59">
            <a:extLst>
              <a:ext uri="{FF2B5EF4-FFF2-40B4-BE49-F238E27FC236}">
                <a16:creationId xmlns:a16="http://schemas.microsoft.com/office/drawing/2014/main" id="{78CC6FB3-C532-4D9F-8A5D-ADBDF586050F}"/>
              </a:ext>
            </a:extLst>
          </p:cNvPr>
          <p:cNvSpPr/>
          <p:nvPr/>
        </p:nvSpPr>
        <p:spPr>
          <a:xfrm>
            <a:off x="10310520" y="868453"/>
            <a:ext cx="3039700" cy="1526854"/>
          </a:xfrm>
          <a:prstGeom prst="cloud">
            <a:avLst/>
          </a:prstGeom>
          <a:solidFill>
            <a:srgbClr val="66AEC9"/>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A European Standard City </a:t>
            </a:r>
          </a:p>
          <a:p>
            <a:pPr algn="ctr"/>
            <a:r>
              <a:rPr lang="en-GB" sz="1200" b="1" dirty="0">
                <a:solidFill>
                  <a:schemeClr val="bg1"/>
                </a:solidFill>
              </a:rPr>
              <a:t>At the Service of the Citizens’ </a:t>
            </a:r>
          </a:p>
          <a:p>
            <a:pPr algn="ctr"/>
            <a:r>
              <a:rPr lang="en-GB" sz="1200" b="1" dirty="0">
                <a:solidFill>
                  <a:schemeClr val="bg1"/>
                </a:solidFill>
              </a:rPr>
              <a:t>Good Quality of Life</a:t>
            </a:r>
          </a:p>
        </p:txBody>
      </p:sp>
      <p:sp>
        <p:nvSpPr>
          <p:cNvPr id="61" name="ZoneTexte 60">
            <a:extLst>
              <a:ext uri="{FF2B5EF4-FFF2-40B4-BE49-F238E27FC236}">
                <a16:creationId xmlns:a16="http://schemas.microsoft.com/office/drawing/2014/main" id="{6FF2D4E4-6900-415F-AE6A-BACC0C441953}"/>
              </a:ext>
            </a:extLst>
          </p:cNvPr>
          <p:cNvSpPr txBox="1"/>
          <p:nvPr/>
        </p:nvSpPr>
        <p:spPr>
          <a:xfrm>
            <a:off x="4959324" y="914536"/>
            <a:ext cx="1903327" cy="276999"/>
          </a:xfrm>
          <a:prstGeom prst="rect">
            <a:avLst/>
          </a:prstGeom>
          <a:noFill/>
        </p:spPr>
        <p:txBody>
          <a:bodyPr wrap="square" rtlCol="0">
            <a:spAutoFit/>
          </a:bodyPr>
          <a:lstStyle/>
          <a:p>
            <a:pPr algn="ctr"/>
            <a:r>
              <a:rPr lang="en-US" sz="1200" b="1" dirty="0">
                <a:solidFill>
                  <a:schemeClr val="tx1">
                    <a:lumMod val="50000"/>
                    <a:lumOff val="50000"/>
                  </a:schemeClr>
                </a:solidFill>
                <a:latin typeface="Arial" panose="020B0604020202020204" pitchFamily="34" charset="0"/>
                <a:cs typeface="Arial" panose="020B0604020202020204" pitchFamily="34" charset="0"/>
              </a:rPr>
              <a:t>Mid-Term</a:t>
            </a:r>
          </a:p>
        </p:txBody>
      </p:sp>
      <p:sp>
        <p:nvSpPr>
          <p:cNvPr id="62" name="ZoneTexte 61">
            <a:extLst>
              <a:ext uri="{FF2B5EF4-FFF2-40B4-BE49-F238E27FC236}">
                <a16:creationId xmlns:a16="http://schemas.microsoft.com/office/drawing/2014/main" id="{8C74E5DC-012E-4660-9F6C-A6BFFE44A24F}"/>
              </a:ext>
            </a:extLst>
          </p:cNvPr>
          <p:cNvSpPr txBox="1"/>
          <p:nvPr/>
        </p:nvSpPr>
        <p:spPr>
          <a:xfrm>
            <a:off x="7706607" y="933593"/>
            <a:ext cx="1903327" cy="276999"/>
          </a:xfrm>
          <a:prstGeom prst="rect">
            <a:avLst/>
          </a:prstGeom>
          <a:noFill/>
        </p:spPr>
        <p:txBody>
          <a:bodyPr wrap="square" rtlCol="0">
            <a:spAutoFit/>
          </a:bodyPr>
          <a:lstStyle/>
          <a:p>
            <a:pPr algn="ctr"/>
            <a:r>
              <a:rPr lang="en-US" sz="1200" b="1" dirty="0">
                <a:solidFill>
                  <a:schemeClr val="tx1">
                    <a:lumMod val="50000"/>
                    <a:lumOff val="50000"/>
                  </a:schemeClr>
                </a:solidFill>
                <a:latin typeface="Arial" panose="020B0604020202020204" pitchFamily="34" charset="0"/>
                <a:cs typeface="Arial" panose="020B0604020202020204" pitchFamily="34" charset="0"/>
              </a:rPr>
              <a:t>Long-Term</a:t>
            </a:r>
          </a:p>
        </p:txBody>
      </p:sp>
      <p:cxnSp>
        <p:nvCxnSpPr>
          <p:cNvPr id="63" name="Connecteur droit avec flèche 62">
            <a:extLst>
              <a:ext uri="{FF2B5EF4-FFF2-40B4-BE49-F238E27FC236}">
                <a16:creationId xmlns:a16="http://schemas.microsoft.com/office/drawing/2014/main" id="{6AC96B74-5C3E-467F-ADC2-DC1F2381C27F}"/>
              </a:ext>
            </a:extLst>
          </p:cNvPr>
          <p:cNvCxnSpPr>
            <a:cxnSpLocks/>
          </p:cNvCxnSpPr>
          <p:nvPr/>
        </p:nvCxnSpPr>
        <p:spPr>
          <a:xfrm>
            <a:off x="4115368" y="1058552"/>
            <a:ext cx="920012" cy="0"/>
          </a:xfrm>
          <a:prstGeom prst="straightConnector1">
            <a:avLst/>
          </a:prstGeom>
          <a:ln>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64" name="Connecteur droit avec flèche 63">
            <a:extLst>
              <a:ext uri="{FF2B5EF4-FFF2-40B4-BE49-F238E27FC236}">
                <a16:creationId xmlns:a16="http://schemas.microsoft.com/office/drawing/2014/main" id="{313529F3-5E6C-41D5-ACBC-333688808F8E}"/>
              </a:ext>
            </a:extLst>
          </p:cNvPr>
          <p:cNvCxnSpPr>
            <a:cxnSpLocks/>
            <a:endCxn id="62" idx="1"/>
          </p:cNvCxnSpPr>
          <p:nvPr/>
        </p:nvCxnSpPr>
        <p:spPr>
          <a:xfrm>
            <a:off x="6711848" y="1063726"/>
            <a:ext cx="994759" cy="8367"/>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a:extLst>
              <a:ext uri="{FF2B5EF4-FFF2-40B4-BE49-F238E27FC236}">
                <a16:creationId xmlns:a16="http://schemas.microsoft.com/office/drawing/2014/main" id="{80A6CF3D-B74B-4CDF-B08A-149D35EF66F3}"/>
              </a:ext>
            </a:extLst>
          </p:cNvPr>
          <p:cNvCxnSpPr>
            <a:cxnSpLocks/>
          </p:cNvCxnSpPr>
          <p:nvPr/>
        </p:nvCxnSpPr>
        <p:spPr>
          <a:xfrm>
            <a:off x="9523350" y="1058552"/>
            <a:ext cx="741326"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Ellipse 70">
            <a:extLst>
              <a:ext uri="{FF2B5EF4-FFF2-40B4-BE49-F238E27FC236}">
                <a16:creationId xmlns:a16="http://schemas.microsoft.com/office/drawing/2014/main" id="{27538D55-A3A0-4D6B-A0C4-0A3B8742951C}"/>
              </a:ext>
            </a:extLst>
          </p:cNvPr>
          <p:cNvSpPr/>
          <p:nvPr/>
        </p:nvSpPr>
        <p:spPr>
          <a:xfrm>
            <a:off x="10106330" y="5949982"/>
            <a:ext cx="1804511" cy="1264598"/>
          </a:xfrm>
          <a:prstGeom prst="ellipse">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600" b="1" dirty="0">
                <a:solidFill>
                  <a:schemeClr val="tx1">
                    <a:lumMod val="65000"/>
                    <a:lumOff val="35000"/>
                  </a:schemeClr>
                </a:solidFill>
              </a:rPr>
              <a:t>Empowering</a:t>
            </a:r>
            <a:r>
              <a:rPr lang="fr-FR" sz="1600" b="1" dirty="0">
                <a:solidFill>
                  <a:schemeClr val="tx1">
                    <a:lumMod val="65000"/>
                    <a:lumOff val="35000"/>
                  </a:schemeClr>
                </a:solidFill>
              </a:rPr>
              <a:t> Capital City Podgorica</a:t>
            </a:r>
          </a:p>
        </p:txBody>
      </p:sp>
      <p:pic>
        <p:nvPicPr>
          <p:cNvPr id="99" name="Image 98" descr="Une image contenant montagne, extérieur, ciel, nature&#10;&#10;Description générée automatiquement">
            <a:extLst>
              <a:ext uri="{FF2B5EF4-FFF2-40B4-BE49-F238E27FC236}">
                <a16:creationId xmlns:a16="http://schemas.microsoft.com/office/drawing/2014/main" id="{7A656E1E-E9AF-4F9F-974E-FC3489D3C5F1}"/>
              </a:ext>
            </a:extLst>
          </p:cNvPr>
          <p:cNvPicPr>
            <a:picLocks noChangeAspect="1"/>
          </p:cNvPicPr>
          <p:nvPr/>
        </p:nvPicPr>
        <p:blipFill rotWithShape="1">
          <a:blip r:embed="rId3">
            <a:alphaModFix amt="50000"/>
          </a:blip>
          <a:srcRect l="16693" t="1908" r="63330" b="2354"/>
          <a:stretch/>
        </p:blipFill>
        <p:spPr>
          <a:xfrm>
            <a:off x="-4" y="385772"/>
            <a:ext cx="1906862" cy="7173903"/>
          </a:xfrm>
          <a:prstGeom prst="rect">
            <a:avLst/>
          </a:prstGeom>
        </p:spPr>
      </p:pic>
      <p:sp>
        <p:nvSpPr>
          <p:cNvPr id="104" name="Ellipse 70">
            <a:extLst>
              <a:ext uri="{FF2B5EF4-FFF2-40B4-BE49-F238E27FC236}">
                <a16:creationId xmlns:a16="http://schemas.microsoft.com/office/drawing/2014/main" id="{8E51073D-F9E2-4E7D-9F97-BE55ECBFC55A}"/>
              </a:ext>
            </a:extLst>
          </p:cNvPr>
          <p:cNvSpPr/>
          <p:nvPr/>
        </p:nvSpPr>
        <p:spPr>
          <a:xfrm>
            <a:off x="3636599" y="5931099"/>
            <a:ext cx="1804511" cy="1264598"/>
          </a:xfrm>
          <a:prstGeom prst="ellipse">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600" b="1" dirty="0">
                <a:solidFill>
                  <a:schemeClr val="tx1">
                    <a:lumMod val="65000"/>
                    <a:lumOff val="35000"/>
                  </a:schemeClr>
                </a:solidFill>
              </a:rPr>
              <a:t>Making the City Enjoyable</a:t>
            </a:r>
          </a:p>
        </p:txBody>
      </p:sp>
      <p:sp>
        <p:nvSpPr>
          <p:cNvPr id="105" name="Ellipse 70">
            <a:extLst>
              <a:ext uri="{FF2B5EF4-FFF2-40B4-BE49-F238E27FC236}">
                <a16:creationId xmlns:a16="http://schemas.microsoft.com/office/drawing/2014/main" id="{77CDAF6A-D482-4A06-9140-4838333B782C}"/>
              </a:ext>
            </a:extLst>
          </p:cNvPr>
          <p:cNvSpPr/>
          <p:nvPr/>
        </p:nvSpPr>
        <p:spPr>
          <a:xfrm>
            <a:off x="2503262" y="2976977"/>
            <a:ext cx="1804511" cy="1264598"/>
          </a:xfrm>
          <a:prstGeom prst="ellipse">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600" b="1" dirty="0">
                <a:solidFill>
                  <a:schemeClr val="tx1">
                    <a:lumMod val="65000"/>
                    <a:lumOff val="35000"/>
                  </a:schemeClr>
                </a:solidFill>
              </a:rPr>
              <a:t>Managing</a:t>
            </a:r>
            <a:r>
              <a:rPr lang="fr-FR" sz="1600" b="1" dirty="0">
                <a:solidFill>
                  <a:schemeClr val="tx1">
                    <a:lumMod val="65000"/>
                    <a:lumOff val="35000"/>
                  </a:schemeClr>
                </a:solidFill>
              </a:rPr>
              <a:t> the Expansion of the City</a:t>
            </a:r>
          </a:p>
        </p:txBody>
      </p:sp>
      <p:sp>
        <p:nvSpPr>
          <p:cNvPr id="106" name="ZoneTexte 116">
            <a:extLst>
              <a:ext uri="{FF2B5EF4-FFF2-40B4-BE49-F238E27FC236}">
                <a16:creationId xmlns:a16="http://schemas.microsoft.com/office/drawing/2014/main" id="{8DD08038-4F04-4D02-ABA1-B9C72768D350}"/>
              </a:ext>
            </a:extLst>
          </p:cNvPr>
          <p:cNvSpPr txBox="1"/>
          <p:nvPr/>
        </p:nvSpPr>
        <p:spPr>
          <a:xfrm>
            <a:off x="6751321" y="2090112"/>
            <a:ext cx="1944216" cy="369332"/>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US" sz="900" b="1" dirty="0">
                <a:solidFill>
                  <a:schemeClr val="tx1">
                    <a:lumMod val="50000"/>
                    <a:lumOff val="50000"/>
                  </a:schemeClr>
                </a:solidFill>
              </a:rPr>
              <a:t>Green Areas On Rooftops and Promotion of Biodiversity</a:t>
            </a:r>
          </a:p>
        </p:txBody>
      </p:sp>
      <p:sp>
        <p:nvSpPr>
          <p:cNvPr id="107" name="ZoneTexte 127">
            <a:extLst>
              <a:ext uri="{FF2B5EF4-FFF2-40B4-BE49-F238E27FC236}">
                <a16:creationId xmlns:a16="http://schemas.microsoft.com/office/drawing/2014/main" id="{61C4977C-9806-4201-B517-119F9A9B1CD9}"/>
              </a:ext>
            </a:extLst>
          </p:cNvPr>
          <p:cNvSpPr txBox="1"/>
          <p:nvPr/>
        </p:nvSpPr>
        <p:spPr>
          <a:xfrm>
            <a:off x="4334747" y="3148798"/>
            <a:ext cx="2003970" cy="230832"/>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US" sz="900" b="1" dirty="0">
                <a:solidFill>
                  <a:schemeClr val="tx1">
                    <a:lumMod val="50000"/>
                    <a:lumOff val="50000"/>
                  </a:schemeClr>
                </a:solidFill>
              </a:rPr>
              <a:t>Promote BIM/CIM  Solutions</a:t>
            </a:r>
            <a:endParaRPr lang="fr-FR" sz="900" b="1" dirty="0">
              <a:solidFill>
                <a:schemeClr val="tx1">
                  <a:lumMod val="50000"/>
                  <a:lumOff val="50000"/>
                </a:schemeClr>
              </a:solidFill>
            </a:endParaRPr>
          </a:p>
        </p:txBody>
      </p:sp>
      <p:sp>
        <p:nvSpPr>
          <p:cNvPr id="108" name="ZoneTexte 142">
            <a:extLst>
              <a:ext uri="{FF2B5EF4-FFF2-40B4-BE49-F238E27FC236}">
                <a16:creationId xmlns:a16="http://schemas.microsoft.com/office/drawing/2014/main" id="{7AE91F0A-DA99-45B4-B696-B7170001EFA4}"/>
              </a:ext>
            </a:extLst>
          </p:cNvPr>
          <p:cNvSpPr txBox="1"/>
          <p:nvPr/>
        </p:nvSpPr>
        <p:spPr>
          <a:xfrm>
            <a:off x="4433602" y="1432197"/>
            <a:ext cx="2003970" cy="507831"/>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US" sz="900" b="1" dirty="0">
                <a:solidFill>
                  <a:schemeClr val="tx1">
                    <a:lumMod val="50000"/>
                    <a:lumOff val="50000"/>
                  </a:schemeClr>
                </a:solidFill>
              </a:rPr>
              <a:t>Circular Economy On Construction &amp; Demolition Waste (CDW)</a:t>
            </a:r>
          </a:p>
        </p:txBody>
      </p:sp>
      <p:sp>
        <p:nvSpPr>
          <p:cNvPr id="109" name="ZoneTexte 51">
            <a:extLst>
              <a:ext uri="{FF2B5EF4-FFF2-40B4-BE49-F238E27FC236}">
                <a16:creationId xmlns:a16="http://schemas.microsoft.com/office/drawing/2014/main" id="{2F8C9A2E-62D2-4749-B657-2D2EF88F7EC6}"/>
              </a:ext>
            </a:extLst>
          </p:cNvPr>
          <p:cNvSpPr txBox="1"/>
          <p:nvPr/>
        </p:nvSpPr>
        <p:spPr>
          <a:xfrm>
            <a:off x="3109088" y="2219806"/>
            <a:ext cx="2376264" cy="369332"/>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US" sz="900" b="1" dirty="0">
                <a:solidFill>
                  <a:schemeClr val="tx1">
                    <a:lumMod val="50000"/>
                    <a:lumOff val="50000"/>
                  </a:schemeClr>
                </a:solidFill>
              </a:rPr>
              <a:t>Living Labs/Resource Center on Smart and Green Buildings </a:t>
            </a:r>
          </a:p>
        </p:txBody>
      </p:sp>
      <p:sp>
        <p:nvSpPr>
          <p:cNvPr id="110" name="ZoneTexte 47">
            <a:extLst>
              <a:ext uri="{FF2B5EF4-FFF2-40B4-BE49-F238E27FC236}">
                <a16:creationId xmlns:a16="http://schemas.microsoft.com/office/drawing/2014/main" id="{F76E8EF6-9899-476F-AFD2-73A6B607BD31}"/>
              </a:ext>
            </a:extLst>
          </p:cNvPr>
          <p:cNvSpPr txBox="1"/>
          <p:nvPr/>
        </p:nvSpPr>
        <p:spPr>
          <a:xfrm>
            <a:off x="8177704" y="1546919"/>
            <a:ext cx="1769160" cy="369332"/>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US" sz="900" b="1" dirty="0">
                <a:solidFill>
                  <a:schemeClr val="tx1">
                    <a:lumMod val="50000"/>
                    <a:lumOff val="50000"/>
                  </a:schemeClr>
                </a:solidFill>
              </a:rPr>
              <a:t>Creation of the Digital Twin of the City</a:t>
            </a:r>
          </a:p>
        </p:txBody>
      </p:sp>
      <p:sp>
        <p:nvSpPr>
          <p:cNvPr id="112" name="ZoneTexte 167">
            <a:extLst>
              <a:ext uri="{FF2B5EF4-FFF2-40B4-BE49-F238E27FC236}">
                <a16:creationId xmlns:a16="http://schemas.microsoft.com/office/drawing/2014/main" id="{6EB60AD5-1501-44FD-B7F7-B0B41CD2B58B}"/>
              </a:ext>
            </a:extLst>
          </p:cNvPr>
          <p:cNvSpPr txBox="1"/>
          <p:nvPr/>
        </p:nvSpPr>
        <p:spPr>
          <a:xfrm>
            <a:off x="8162114" y="3027069"/>
            <a:ext cx="1944216" cy="507831"/>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sz="900" b="1" dirty="0">
                <a:solidFill>
                  <a:schemeClr val="tx1">
                    <a:lumMod val="50000"/>
                    <a:lumOff val="50000"/>
                  </a:schemeClr>
                </a:solidFill>
              </a:rPr>
              <a:t>Modelling Tools for Monitoring the Environmental Impact of Public Decisions</a:t>
            </a:r>
            <a:endParaRPr lang="en-US" sz="900" b="1" dirty="0">
              <a:solidFill>
                <a:schemeClr val="tx1">
                  <a:lumMod val="50000"/>
                  <a:lumOff val="50000"/>
                </a:schemeClr>
              </a:solidFill>
            </a:endParaRPr>
          </a:p>
        </p:txBody>
      </p:sp>
      <p:sp>
        <p:nvSpPr>
          <p:cNvPr id="113" name="ZoneTexte 42">
            <a:extLst>
              <a:ext uri="{FF2B5EF4-FFF2-40B4-BE49-F238E27FC236}">
                <a16:creationId xmlns:a16="http://schemas.microsoft.com/office/drawing/2014/main" id="{87A95CC6-F6E2-499C-8776-B46E1A80B8F1}"/>
              </a:ext>
            </a:extLst>
          </p:cNvPr>
          <p:cNvSpPr txBox="1"/>
          <p:nvPr/>
        </p:nvSpPr>
        <p:spPr>
          <a:xfrm>
            <a:off x="5320621" y="3783247"/>
            <a:ext cx="2250858" cy="369332"/>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US" sz="900" b="1" dirty="0">
                <a:solidFill>
                  <a:schemeClr val="tx1">
                    <a:lumMod val="50000"/>
                    <a:lumOff val="50000"/>
                  </a:schemeClr>
                </a:solidFill>
              </a:rPr>
              <a:t>Promote a Citizen-Suggested Cultural Programming</a:t>
            </a:r>
            <a:endParaRPr lang="en-US" sz="9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14" name="ZoneTexte 39">
            <a:extLst>
              <a:ext uri="{FF2B5EF4-FFF2-40B4-BE49-F238E27FC236}">
                <a16:creationId xmlns:a16="http://schemas.microsoft.com/office/drawing/2014/main" id="{A009B665-90DC-488D-8D86-065288740EB0}"/>
              </a:ext>
            </a:extLst>
          </p:cNvPr>
          <p:cNvSpPr txBox="1"/>
          <p:nvPr/>
        </p:nvSpPr>
        <p:spPr>
          <a:xfrm>
            <a:off x="5117476" y="4968151"/>
            <a:ext cx="1944216" cy="369332"/>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sz="900" b="1" dirty="0">
                <a:solidFill>
                  <a:schemeClr val="tx1">
                    <a:lumMod val="50000"/>
                    <a:lumOff val="50000"/>
                  </a:schemeClr>
                </a:solidFill>
              </a:rPr>
              <a:t>“Super App” and Extension of Online Services</a:t>
            </a:r>
          </a:p>
        </p:txBody>
      </p:sp>
      <p:sp>
        <p:nvSpPr>
          <p:cNvPr id="115" name="ZoneTexte 34">
            <a:extLst>
              <a:ext uri="{FF2B5EF4-FFF2-40B4-BE49-F238E27FC236}">
                <a16:creationId xmlns:a16="http://schemas.microsoft.com/office/drawing/2014/main" id="{F7FCCDAF-731B-4295-844D-5617A81AA23B}"/>
              </a:ext>
            </a:extLst>
          </p:cNvPr>
          <p:cNvSpPr txBox="1"/>
          <p:nvPr/>
        </p:nvSpPr>
        <p:spPr>
          <a:xfrm>
            <a:off x="6280925" y="4368951"/>
            <a:ext cx="2139909" cy="369332"/>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sz="900" b="1" dirty="0">
                <a:solidFill>
                  <a:schemeClr val="tx1">
                    <a:lumMod val="50000"/>
                    <a:lumOff val="50000"/>
                  </a:schemeClr>
                </a:solidFill>
              </a:rPr>
              <a:t>Enrich and Strengthen of the “Super App” </a:t>
            </a:r>
          </a:p>
        </p:txBody>
      </p:sp>
      <p:sp>
        <p:nvSpPr>
          <p:cNvPr id="116" name="ZoneTexte 53">
            <a:extLst>
              <a:ext uri="{FF2B5EF4-FFF2-40B4-BE49-F238E27FC236}">
                <a16:creationId xmlns:a16="http://schemas.microsoft.com/office/drawing/2014/main" id="{0280B6BF-F481-4778-BC22-79061C234149}"/>
              </a:ext>
            </a:extLst>
          </p:cNvPr>
          <p:cNvSpPr txBox="1"/>
          <p:nvPr/>
        </p:nvSpPr>
        <p:spPr>
          <a:xfrm>
            <a:off x="7454733" y="5983140"/>
            <a:ext cx="2016224" cy="507831"/>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US" sz="900" b="1" dirty="0">
                <a:solidFill>
                  <a:schemeClr val="tx1">
                    <a:lumMod val="50000"/>
                    <a:lumOff val="50000"/>
                  </a:schemeClr>
                </a:solidFill>
              </a:rPr>
              <a:t>Support The New Smart City Mission's Organization And Relationships With Other Entities</a:t>
            </a:r>
          </a:p>
        </p:txBody>
      </p:sp>
      <p:sp>
        <p:nvSpPr>
          <p:cNvPr id="117" name="ZoneTexte 54">
            <a:extLst>
              <a:ext uri="{FF2B5EF4-FFF2-40B4-BE49-F238E27FC236}">
                <a16:creationId xmlns:a16="http://schemas.microsoft.com/office/drawing/2014/main" id="{51260CE7-36E9-41B6-8468-3CE32E7A3DBF}"/>
              </a:ext>
            </a:extLst>
          </p:cNvPr>
          <p:cNvSpPr txBox="1"/>
          <p:nvPr/>
        </p:nvSpPr>
        <p:spPr>
          <a:xfrm>
            <a:off x="8664907" y="4898212"/>
            <a:ext cx="1944216" cy="369332"/>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sz="900" b="1" dirty="0">
                <a:solidFill>
                  <a:schemeClr val="tx1">
                    <a:lumMod val="50000"/>
                    <a:lumOff val="50000"/>
                  </a:schemeClr>
                </a:solidFill>
              </a:rPr>
              <a:t>Develop and Take Advantage of a Sustainable ICT Sector </a:t>
            </a:r>
          </a:p>
        </p:txBody>
      </p:sp>
      <p:sp>
        <p:nvSpPr>
          <p:cNvPr id="118" name="ZoneTexte 37">
            <a:extLst>
              <a:ext uri="{FF2B5EF4-FFF2-40B4-BE49-F238E27FC236}">
                <a16:creationId xmlns:a16="http://schemas.microsoft.com/office/drawing/2014/main" id="{C55540A7-6FEC-4CCC-BD2F-411D601259FC}"/>
              </a:ext>
            </a:extLst>
          </p:cNvPr>
          <p:cNvSpPr txBox="1"/>
          <p:nvPr/>
        </p:nvSpPr>
        <p:spPr>
          <a:xfrm>
            <a:off x="10915184" y="2851600"/>
            <a:ext cx="1656184" cy="369332"/>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sz="900" b="1" dirty="0">
                <a:solidFill>
                  <a:schemeClr val="tx1">
                    <a:lumMod val="50000"/>
                    <a:lumOff val="50000"/>
                  </a:schemeClr>
                </a:solidFill>
              </a:rPr>
              <a:t>Structure a Global IoT Infrastructure Strategy </a:t>
            </a:r>
            <a:endParaRPr lang="en-US" sz="900" b="1" dirty="0">
              <a:solidFill>
                <a:schemeClr val="tx1">
                  <a:lumMod val="50000"/>
                  <a:lumOff val="50000"/>
                </a:schemeClr>
              </a:solidFill>
            </a:endParaRPr>
          </a:p>
        </p:txBody>
      </p:sp>
      <p:sp>
        <p:nvSpPr>
          <p:cNvPr id="119" name="ZoneTexte 48">
            <a:extLst>
              <a:ext uri="{FF2B5EF4-FFF2-40B4-BE49-F238E27FC236}">
                <a16:creationId xmlns:a16="http://schemas.microsoft.com/office/drawing/2014/main" id="{4AD7C503-9655-4743-B277-D3B97287BF47}"/>
              </a:ext>
            </a:extLst>
          </p:cNvPr>
          <p:cNvSpPr txBox="1"/>
          <p:nvPr/>
        </p:nvSpPr>
        <p:spPr>
          <a:xfrm>
            <a:off x="9912616" y="3967913"/>
            <a:ext cx="1740904" cy="369332"/>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sz="900" b="1" dirty="0">
                <a:solidFill>
                  <a:schemeClr val="tx1">
                    <a:lumMod val="50000"/>
                    <a:lumOff val="50000"/>
                  </a:schemeClr>
                </a:solidFill>
              </a:rPr>
              <a:t>Develop an Open Data Policy </a:t>
            </a:r>
          </a:p>
        </p:txBody>
      </p:sp>
      <p:sp>
        <p:nvSpPr>
          <p:cNvPr id="120" name="ZoneTexte 35">
            <a:extLst>
              <a:ext uri="{FF2B5EF4-FFF2-40B4-BE49-F238E27FC236}">
                <a16:creationId xmlns:a16="http://schemas.microsoft.com/office/drawing/2014/main" id="{F699683F-E548-4627-A82B-62668B6564A7}"/>
              </a:ext>
            </a:extLst>
          </p:cNvPr>
          <p:cNvSpPr txBox="1"/>
          <p:nvPr/>
        </p:nvSpPr>
        <p:spPr>
          <a:xfrm>
            <a:off x="2651713" y="5203400"/>
            <a:ext cx="2016224" cy="230832"/>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US" sz="900" b="1" dirty="0">
                <a:solidFill>
                  <a:schemeClr val="tx1">
                    <a:lumMod val="50000"/>
                    <a:lumOff val="50000"/>
                  </a:schemeClr>
                </a:solidFill>
              </a:rPr>
              <a:t>Citizen Consultation Platform</a:t>
            </a:r>
          </a:p>
        </p:txBody>
      </p:sp>
      <p:sp>
        <p:nvSpPr>
          <p:cNvPr id="37" name="Ellipse 70">
            <a:extLst>
              <a:ext uri="{FF2B5EF4-FFF2-40B4-BE49-F238E27FC236}">
                <a16:creationId xmlns:a16="http://schemas.microsoft.com/office/drawing/2014/main" id="{031BD45B-3BBB-46A7-AF17-14AF1003D8B3}"/>
              </a:ext>
            </a:extLst>
          </p:cNvPr>
          <p:cNvSpPr/>
          <p:nvPr/>
        </p:nvSpPr>
        <p:spPr>
          <a:xfrm>
            <a:off x="9068696" y="148990"/>
            <a:ext cx="843920" cy="559570"/>
          </a:xfrm>
          <a:prstGeom prst="ellipse">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800" b="1" dirty="0">
                <a:solidFill>
                  <a:schemeClr val="tx1">
                    <a:lumMod val="65000"/>
                    <a:lumOff val="35000"/>
                  </a:schemeClr>
                </a:solidFill>
              </a:rPr>
              <a:t>Strategic Objective </a:t>
            </a:r>
          </a:p>
        </p:txBody>
      </p:sp>
      <p:sp>
        <p:nvSpPr>
          <p:cNvPr id="38" name="ZoneTexte 47">
            <a:extLst>
              <a:ext uri="{FF2B5EF4-FFF2-40B4-BE49-F238E27FC236}">
                <a16:creationId xmlns:a16="http://schemas.microsoft.com/office/drawing/2014/main" id="{BD9A3756-1E9E-45DC-9D0F-FB6B46054666}"/>
              </a:ext>
            </a:extLst>
          </p:cNvPr>
          <p:cNvSpPr txBox="1"/>
          <p:nvPr/>
        </p:nvSpPr>
        <p:spPr>
          <a:xfrm>
            <a:off x="10104104" y="322314"/>
            <a:ext cx="632028" cy="215444"/>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US" sz="800" b="1" dirty="0">
                <a:solidFill>
                  <a:schemeClr val="tx1">
                    <a:lumMod val="50000"/>
                    <a:lumOff val="50000"/>
                  </a:schemeClr>
                </a:solidFill>
              </a:rPr>
              <a:t>Action</a:t>
            </a:r>
          </a:p>
        </p:txBody>
      </p:sp>
      <p:sp>
        <p:nvSpPr>
          <p:cNvPr id="3" name="TextBox 2">
            <a:extLst>
              <a:ext uri="{FF2B5EF4-FFF2-40B4-BE49-F238E27FC236}">
                <a16:creationId xmlns:a16="http://schemas.microsoft.com/office/drawing/2014/main" id="{5366A00C-0D56-4192-9FB1-41A7D4232AC1}"/>
              </a:ext>
            </a:extLst>
          </p:cNvPr>
          <p:cNvSpPr txBox="1"/>
          <p:nvPr/>
        </p:nvSpPr>
        <p:spPr>
          <a:xfrm>
            <a:off x="8212697" y="335599"/>
            <a:ext cx="678391" cy="230832"/>
          </a:xfrm>
          <a:prstGeom prst="rect">
            <a:avLst/>
          </a:prstGeom>
          <a:noFill/>
        </p:spPr>
        <p:txBody>
          <a:bodyPr wrap="none" rtlCol="0">
            <a:spAutoFit/>
          </a:bodyPr>
          <a:lstStyle/>
          <a:p>
            <a:r>
              <a:rPr lang="en-US" sz="900" u="sng" dirty="0">
                <a:solidFill>
                  <a:schemeClr val="tx1">
                    <a:lumMod val="65000"/>
                    <a:lumOff val="35000"/>
                  </a:schemeClr>
                </a:solidFill>
              </a:rPr>
              <a:t>Legend</a:t>
            </a:r>
            <a:r>
              <a:rPr lang="fr-FR" sz="900" u="sng" dirty="0">
                <a:solidFill>
                  <a:schemeClr val="tx1">
                    <a:lumMod val="65000"/>
                    <a:lumOff val="35000"/>
                  </a:schemeClr>
                </a:solidFill>
              </a:rPr>
              <a:t> :</a:t>
            </a:r>
            <a:endParaRPr lang="en-GB" sz="900" u="sng" dirty="0">
              <a:solidFill>
                <a:schemeClr val="tx1">
                  <a:lumMod val="65000"/>
                  <a:lumOff val="35000"/>
                </a:schemeClr>
              </a:solidFill>
            </a:endParaRPr>
          </a:p>
        </p:txBody>
      </p:sp>
    </p:spTree>
    <p:extLst>
      <p:ext uri="{BB962C8B-B14F-4D97-AF65-F5344CB8AC3E}">
        <p14:creationId xmlns:p14="http://schemas.microsoft.com/office/powerpoint/2010/main" val="4161251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D93108-10C6-0949-B52E-6B18022C6CC5}"/>
              </a:ext>
            </a:extLst>
          </p:cNvPr>
          <p:cNvSpPr/>
          <p:nvPr/>
        </p:nvSpPr>
        <p:spPr>
          <a:xfrm>
            <a:off x="0" y="3"/>
            <a:ext cx="13439774" cy="1691012"/>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A65EAAC3-F45A-C342-B6C8-A589F1F86F41}"/>
              </a:ext>
            </a:extLst>
          </p:cNvPr>
          <p:cNvSpPr/>
          <p:nvPr/>
        </p:nvSpPr>
        <p:spPr>
          <a:xfrm>
            <a:off x="7962900" y="150317"/>
            <a:ext cx="5114275" cy="7265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54DF8985-EB3D-C84C-847C-79318C3A2E41}"/>
              </a:ext>
            </a:extLst>
          </p:cNvPr>
          <p:cNvSpPr txBox="1"/>
          <p:nvPr/>
        </p:nvSpPr>
        <p:spPr>
          <a:xfrm>
            <a:off x="1585301" y="2718007"/>
            <a:ext cx="5549029" cy="2585323"/>
          </a:xfrm>
          <a:prstGeom prst="rect">
            <a:avLst/>
          </a:prstGeom>
          <a:noFill/>
        </p:spPr>
        <p:txBody>
          <a:bodyPr wrap="square" rtlCol="0">
            <a:spAutoFit/>
          </a:bodyPr>
          <a:lstStyle/>
          <a:p>
            <a:r>
              <a:rPr lang="en-GB" sz="5400" b="1" dirty="0">
                <a:solidFill>
                  <a:srgbClr val="C00D0E"/>
                </a:solidFill>
              </a:rPr>
              <a:t>The Action Plan:</a:t>
            </a:r>
            <a:br>
              <a:rPr lang="en-GB" sz="5400" b="1" dirty="0">
                <a:solidFill>
                  <a:srgbClr val="C00D0E"/>
                </a:solidFill>
              </a:rPr>
            </a:br>
            <a:r>
              <a:rPr lang="en-GB" sz="5400" b="1" dirty="0">
                <a:solidFill>
                  <a:srgbClr val="C00D0E"/>
                </a:solidFill>
              </a:rPr>
              <a:t>Detailed Action Sheets</a:t>
            </a:r>
          </a:p>
        </p:txBody>
      </p:sp>
      <p:cxnSp>
        <p:nvCxnSpPr>
          <p:cNvPr id="9" name="Connecteur droit 8">
            <a:extLst>
              <a:ext uri="{FF2B5EF4-FFF2-40B4-BE49-F238E27FC236}">
                <a16:creationId xmlns:a16="http://schemas.microsoft.com/office/drawing/2014/main" id="{60DD3429-5EB3-46EC-95B9-8206846D668C}"/>
              </a:ext>
            </a:extLst>
          </p:cNvPr>
          <p:cNvCxnSpPr/>
          <p:nvPr/>
        </p:nvCxnSpPr>
        <p:spPr>
          <a:xfrm>
            <a:off x="1717009" y="5627097"/>
            <a:ext cx="1052186" cy="0"/>
          </a:xfrm>
          <a:prstGeom prst="line">
            <a:avLst/>
          </a:prstGeom>
          <a:ln w="25400">
            <a:solidFill>
              <a:srgbClr val="C00D0E"/>
            </a:solidFill>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FBAC0BC5-8083-4090-9D91-077E9D987D07}"/>
              </a:ext>
            </a:extLst>
          </p:cNvPr>
          <p:cNvPicPr>
            <a:picLocks noChangeAspect="1"/>
          </p:cNvPicPr>
          <p:nvPr/>
        </p:nvPicPr>
        <p:blipFill>
          <a:blip r:embed="rId3">
            <a:alphaModFix amt="50000"/>
          </a:blip>
          <a:srcRect l="25882" r="25882"/>
          <a:stretch/>
        </p:blipFill>
        <p:spPr>
          <a:xfrm>
            <a:off x="7962900" y="144266"/>
            <a:ext cx="5114275" cy="7068312"/>
          </a:xfrm>
          <a:prstGeom prst="rect">
            <a:avLst/>
          </a:prstGeom>
        </p:spPr>
      </p:pic>
    </p:spTree>
    <p:extLst>
      <p:ext uri="{BB962C8B-B14F-4D97-AF65-F5344CB8AC3E}">
        <p14:creationId xmlns:p14="http://schemas.microsoft.com/office/powerpoint/2010/main" val="1562785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2E7D8B8C-2C80-40F1-A0A7-9315A2873E65}"/>
              </a:ext>
            </a:extLst>
          </p:cNvPr>
          <p:cNvPicPr>
            <a:picLocks noChangeAspect="1"/>
          </p:cNvPicPr>
          <p:nvPr/>
        </p:nvPicPr>
        <p:blipFill>
          <a:blip r:embed="rId3">
            <a:alphaModFix amt="35000"/>
          </a:blip>
          <a:srcRect l="41021" r="41021"/>
          <a:stretch/>
        </p:blipFill>
        <p:spPr>
          <a:xfrm>
            <a:off x="-3" y="491363"/>
            <a:ext cx="1903960" cy="7068312"/>
          </a:xfrm>
          <a:prstGeom prst="rect">
            <a:avLst/>
          </a:prstGeom>
        </p:spPr>
      </p:pic>
      <p:sp>
        <p:nvSpPr>
          <p:cNvPr id="8" name="Rectangle 7">
            <a:extLst>
              <a:ext uri="{FF2B5EF4-FFF2-40B4-BE49-F238E27FC236}">
                <a16:creationId xmlns:a16="http://schemas.microsoft.com/office/drawing/2014/main" id="{E5AC429A-1F5D-4D82-890B-8C0A50C37D2E}"/>
              </a:ext>
            </a:extLst>
          </p:cNvPr>
          <p:cNvSpPr/>
          <p:nvPr/>
        </p:nvSpPr>
        <p:spPr>
          <a:xfrm>
            <a:off x="2006278" y="1552893"/>
            <a:ext cx="7724775" cy="2126741"/>
          </a:xfrm>
          <a:prstGeom prst="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dirty="0"/>
          </a:p>
        </p:txBody>
      </p:sp>
      <p:sp>
        <p:nvSpPr>
          <p:cNvPr id="72" name="Titre 1">
            <a:extLst>
              <a:ext uri="{FF2B5EF4-FFF2-40B4-BE49-F238E27FC236}">
                <a16:creationId xmlns:a16="http://schemas.microsoft.com/office/drawing/2014/main" id="{9E9431AA-AE4C-4F8B-A0C8-C1659C5EF5A4}"/>
              </a:ext>
            </a:extLst>
          </p:cNvPr>
          <p:cNvSpPr>
            <a:spLocks noGrp="1"/>
          </p:cNvSpPr>
          <p:nvPr>
            <p:ph type="title"/>
          </p:nvPr>
        </p:nvSpPr>
        <p:spPr>
          <a:xfrm>
            <a:off x="2349794" y="1648046"/>
            <a:ext cx="10126686" cy="994670"/>
          </a:xfrm>
        </p:spPr>
        <p:txBody>
          <a:bodyPr>
            <a:normAutofit fontScale="90000"/>
          </a:bodyPr>
          <a:lstStyle/>
          <a:p>
            <a:r>
              <a:rPr lang="en-GB" sz="3600" noProof="0" dirty="0">
                <a:solidFill>
                  <a:srgbClr val="C00D0E"/>
                </a:solidFill>
              </a:rPr>
              <a:t>Strategic Objective </a:t>
            </a:r>
            <a:r>
              <a:rPr lang="en-GB" sz="3600" dirty="0">
                <a:solidFill>
                  <a:srgbClr val="C00D0E"/>
                </a:solidFill>
              </a:rPr>
              <a:t>1: Managing the Expansion of the City </a:t>
            </a:r>
            <a:endParaRPr lang="en-GB" sz="3600" noProof="0" dirty="0">
              <a:solidFill>
                <a:srgbClr val="C00D0E"/>
              </a:solidFill>
              <a:latin typeface="Century Gothic" panose="020B0502020202020204" pitchFamily="34" charset="0"/>
            </a:endParaRPr>
          </a:p>
        </p:txBody>
      </p:sp>
      <p:sp>
        <p:nvSpPr>
          <p:cNvPr id="78" name="ZoneTexte 77">
            <a:extLst>
              <a:ext uri="{FF2B5EF4-FFF2-40B4-BE49-F238E27FC236}">
                <a16:creationId xmlns:a16="http://schemas.microsoft.com/office/drawing/2014/main" id="{335B4CE1-B425-4600-BEFB-CBF749D1CB87}"/>
              </a:ext>
            </a:extLst>
          </p:cNvPr>
          <p:cNvSpPr txBox="1"/>
          <p:nvPr/>
        </p:nvSpPr>
        <p:spPr>
          <a:xfrm>
            <a:off x="2794505" y="2791843"/>
            <a:ext cx="9472548" cy="2308324"/>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b="1" dirty="0">
                <a:solidFill>
                  <a:srgbClr val="66AEC9"/>
                </a:solidFill>
                <a:cs typeface="Arial" panose="020B0604020202020204" pitchFamily="34" charset="0"/>
              </a:rPr>
              <a:t>1.1 Promotion of BIM/CIM solutions</a:t>
            </a:r>
          </a:p>
          <a:p>
            <a:r>
              <a:rPr lang="en-US" b="1" dirty="0">
                <a:solidFill>
                  <a:srgbClr val="66AEC9"/>
                </a:solidFill>
                <a:cs typeface="Arial" panose="020B0604020202020204" pitchFamily="34" charset="0"/>
              </a:rPr>
              <a:t>1.2 Living Labs/Resource Center on Smart and Green Buildings </a:t>
            </a:r>
          </a:p>
          <a:p>
            <a:r>
              <a:rPr lang="en-GB" b="1" dirty="0">
                <a:solidFill>
                  <a:srgbClr val="66AEC9"/>
                </a:solidFill>
                <a:cs typeface="Arial" panose="020B0604020202020204" pitchFamily="34" charset="0"/>
              </a:rPr>
              <a:t>1.3 Circular Economy On Construction &amp; Demolition Waste (CDW)</a:t>
            </a:r>
          </a:p>
          <a:p>
            <a:r>
              <a:rPr lang="en-GB" b="1" dirty="0">
                <a:solidFill>
                  <a:srgbClr val="66AEC9"/>
                </a:solidFill>
                <a:cs typeface="Arial" panose="020B0604020202020204" pitchFamily="34" charset="0"/>
              </a:rPr>
              <a:t>1.4 Green Areas On Rooftops and Promotion of Biodiversity</a:t>
            </a:r>
          </a:p>
          <a:p>
            <a:r>
              <a:rPr lang="en-GB" b="1" dirty="0">
                <a:solidFill>
                  <a:srgbClr val="66AEC9"/>
                </a:solidFill>
                <a:cs typeface="Arial" panose="020B0604020202020204" pitchFamily="34" charset="0"/>
              </a:rPr>
              <a:t>1.5 </a:t>
            </a:r>
            <a:r>
              <a:rPr lang="en-US" b="1" dirty="0">
                <a:solidFill>
                  <a:srgbClr val="66AEC9"/>
                </a:solidFill>
                <a:cs typeface="Arial" panose="020B0604020202020204" pitchFamily="34" charset="0"/>
              </a:rPr>
              <a:t>Creation of the Digital Twin of the City</a:t>
            </a:r>
          </a:p>
          <a:p>
            <a:endParaRPr lang="en-GB" b="1" dirty="0">
              <a:solidFill>
                <a:srgbClr val="66AEC9"/>
              </a:solidFill>
              <a:cs typeface="Arial" panose="020B0604020202020204" pitchFamily="34" charset="0"/>
            </a:endParaRPr>
          </a:p>
          <a:p>
            <a:endParaRPr lang="en-US" b="1" dirty="0">
              <a:solidFill>
                <a:srgbClr val="66AEC9"/>
              </a:solidFill>
              <a:cs typeface="Arial" panose="020B0604020202020204" pitchFamily="34" charset="0"/>
            </a:endParaRPr>
          </a:p>
          <a:p>
            <a:endParaRPr lang="en-US" b="1" dirty="0">
              <a:solidFill>
                <a:srgbClr val="66AEC9"/>
              </a:solidFill>
              <a:cs typeface="Arial" panose="020B0604020202020204" pitchFamily="34" charset="0"/>
            </a:endParaRPr>
          </a:p>
        </p:txBody>
      </p:sp>
    </p:spTree>
    <p:extLst>
      <p:ext uri="{BB962C8B-B14F-4D97-AF65-F5344CB8AC3E}">
        <p14:creationId xmlns:p14="http://schemas.microsoft.com/office/powerpoint/2010/main" val="1674422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238375" y="295269"/>
            <a:ext cx="8601076" cy="878640"/>
          </a:xfrm>
        </p:spPr>
        <p:txBody>
          <a:bodyPr>
            <a:normAutofit/>
          </a:bodyPr>
          <a:lstStyle/>
          <a:p>
            <a:r>
              <a:rPr lang="en-US" sz="2800" dirty="0">
                <a:solidFill>
                  <a:srgbClr val="C00000"/>
                </a:solidFill>
                <a:cs typeface="Arial" panose="020B0604020202020204" pitchFamily="34" charset="0"/>
              </a:rPr>
              <a:t>1.1 Promotion of BIM/CIM solutions</a:t>
            </a: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2FD9C63-DFB5-412B-97A3-4FF76E2E307D}"/>
              </a:ext>
            </a:extLst>
          </p:cNvPr>
          <p:cNvSpPr/>
          <p:nvPr/>
        </p:nvSpPr>
        <p:spPr>
          <a:xfrm>
            <a:off x="2285571" y="7041049"/>
            <a:ext cx="3889400" cy="377340"/>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882" dirty="0">
                <a:solidFill>
                  <a:schemeClr val="tx1"/>
                </a:solidFill>
              </a:rPr>
              <a:t>1/4  FTE  </a:t>
            </a:r>
          </a:p>
        </p:txBody>
      </p:sp>
      <p:sp>
        <p:nvSpPr>
          <p:cNvPr id="74" name="Rectangle 73">
            <a:extLst>
              <a:ext uri="{FF2B5EF4-FFF2-40B4-BE49-F238E27FC236}">
                <a16:creationId xmlns:a16="http://schemas.microsoft.com/office/drawing/2014/main" id="{F1805AF5-8708-4982-ACBC-C7F05BAAB81C}"/>
              </a:ext>
            </a:extLst>
          </p:cNvPr>
          <p:cNvSpPr/>
          <p:nvPr/>
        </p:nvSpPr>
        <p:spPr>
          <a:xfrm>
            <a:off x="2285569" y="1606576"/>
            <a:ext cx="3889398" cy="34169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Wingdings" panose="05000000000000000000" pitchFamily="2" charset="2"/>
              <a:buChar char="Ø"/>
            </a:pPr>
            <a:r>
              <a:rPr lang="en-US" sz="882" u="sng" dirty="0">
                <a:solidFill>
                  <a:schemeClr val="tx1"/>
                </a:solidFill>
              </a:rPr>
              <a:t>Internal to the Capital City</a:t>
            </a:r>
          </a:p>
          <a:p>
            <a:pPr marL="171450" indent="-171450">
              <a:buFont typeface="Arial" panose="020B0604020202020204" pitchFamily="34" charset="0"/>
              <a:buChar char="•"/>
            </a:pPr>
            <a:r>
              <a:rPr lang="en-US" sz="882" dirty="0">
                <a:solidFill>
                  <a:schemeClr val="tx1"/>
                </a:solidFill>
              </a:rPr>
              <a:t>Test general public uses of BIM-CIM technologies</a:t>
            </a:r>
          </a:p>
          <a:p>
            <a:pPr marL="171450" indent="-171450">
              <a:buFont typeface="Arial" panose="020B0604020202020204" pitchFamily="34" charset="0"/>
              <a:buChar char="•"/>
            </a:pPr>
            <a:r>
              <a:rPr lang="en-US" sz="882" dirty="0">
                <a:solidFill>
                  <a:schemeClr val="tx1"/>
                </a:solidFill>
              </a:rPr>
              <a:t>Trigger a momentum on 3d modelling to reinforce internal capacities </a:t>
            </a:r>
          </a:p>
          <a:p>
            <a:pPr marL="171450" indent="-171450">
              <a:buFont typeface="Arial" panose="020B0604020202020204" pitchFamily="34" charset="0"/>
              <a:buChar char="•"/>
            </a:pPr>
            <a:r>
              <a:rPr lang="en-US" sz="882" dirty="0">
                <a:solidFill>
                  <a:schemeClr val="tx1"/>
                </a:solidFill>
              </a:rPr>
              <a:t>Give possibility to private actors to get ready for the introduction of 3D terms in future public procurement process  </a:t>
            </a:r>
          </a:p>
          <a:p>
            <a:pPr marL="171450" indent="-171450">
              <a:buFont typeface="Arial" panose="020B0604020202020204" pitchFamily="34" charset="0"/>
              <a:buChar char="•"/>
            </a:pPr>
            <a:r>
              <a:rPr lang="en-US" sz="882" dirty="0">
                <a:solidFill>
                  <a:schemeClr val="tx1"/>
                </a:solidFill>
              </a:rPr>
              <a:t>Analyze feedbacks (return of experience) and conditions for scaling up 3D experiments </a:t>
            </a:r>
          </a:p>
          <a:p>
            <a:pPr marL="171450" indent="-171450">
              <a:buFont typeface="Arial" panose="020B0604020202020204" pitchFamily="34" charset="0"/>
              <a:buChar char="•"/>
            </a:pPr>
            <a:r>
              <a:rPr lang="en-US" sz="882" dirty="0">
                <a:solidFill>
                  <a:schemeClr val="tx1"/>
                </a:solidFill>
              </a:rPr>
              <a:t>Improve project monitoring and stakeholder coordination, perform predictive maintenance in the future, ensure better local urban management, facilitate decision-making by elected officials, but also promote consultation with citizens and enhance the attractiveness of the neighborhood.</a:t>
            </a:r>
          </a:p>
          <a:p>
            <a:pPr marL="171450" indent="-171450">
              <a:buFont typeface="Arial" panose="020B0604020202020204" pitchFamily="34" charset="0"/>
              <a:buChar char="•"/>
            </a:pPr>
            <a:r>
              <a:rPr lang="en-US" sz="882" dirty="0">
                <a:solidFill>
                  <a:schemeClr val="tx1"/>
                </a:solidFill>
              </a:rPr>
              <a:t>Show off to policy makers what BIM/CIM can offer as added-value </a:t>
            </a:r>
          </a:p>
          <a:p>
            <a:pPr marL="772182" lvl="1" indent="-314982">
              <a:buFont typeface="Wingdings" panose="05000000000000000000" pitchFamily="2" charset="2"/>
              <a:buChar char="Ø"/>
            </a:pPr>
            <a:endParaRPr lang="en-US" sz="882" dirty="0">
              <a:solidFill>
                <a:schemeClr val="tx1"/>
              </a:solidFill>
            </a:endParaRPr>
          </a:p>
          <a:p>
            <a:pPr marL="314982" indent="-314982">
              <a:buFont typeface="Wingdings" panose="05000000000000000000" pitchFamily="2" charset="2"/>
              <a:buChar char="Ø"/>
            </a:pPr>
            <a:r>
              <a:rPr lang="en-US" sz="882" u="sng" dirty="0">
                <a:solidFill>
                  <a:schemeClr val="tx1"/>
                </a:solidFill>
              </a:rPr>
              <a:t>For the territory</a:t>
            </a:r>
          </a:p>
          <a:p>
            <a:pPr marL="171450" indent="-171450">
              <a:buFont typeface="Arial" panose="020B0604020202020204" pitchFamily="34" charset="0"/>
              <a:buChar char="•"/>
            </a:pPr>
            <a:r>
              <a:rPr lang="en-US" sz="882" dirty="0">
                <a:solidFill>
                  <a:schemeClr val="tx1"/>
                </a:solidFill>
              </a:rPr>
              <a:t>Test professional uses of BIM-CIM technologies</a:t>
            </a:r>
          </a:p>
          <a:p>
            <a:pPr marL="171450" indent="-171450">
              <a:buFont typeface="Arial" panose="020B0604020202020204" pitchFamily="34" charset="0"/>
              <a:buChar char="•"/>
            </a:pPr>
            <a:r>
              <a:rPr lang="en-US" sz="882" dirty="0">
                <a:solidFill>
                  <a:schemeClr val="tx1"/>
                </a:solidFill>
              </a:rPr>
              <a:t>Identify new uses and assess the territory's appetite for this project</a:t>
            </a:r>
          </a:p>
          <a:p>
            <a:pPr marL="171450" indent="-171450">
              <a:buFont typeface="Arial" panose="020B0604020202020204" pitchFamily="34" charset="0"/>
              <a:buChar char="•"/>
            </a:pPr>
            <a:r>
              <a:rPr lang="en-US" sz="882" dirty="0">
                <a:solidFill>
                  <a:schemeClr val="tx1"/>
                </a:solidFill>
              </a:rPr>
              <a:t>Develop the territory's expertise in managing large digital projects</a:t>
            </a:r>
          </a:p>
          <a:p>
            <a:pPr marL="171450" indent="-171450">
              <a:buFont typeface="Arial" panose="020B0604020202020204" pitchFamily="34" charset="0"/>
              <a:buChar char="•"/>
            </a:pPr>
            <a:r>
              <a:rPr lang="en-US" sz="882" dirty="0">
                <a:solidFill>
                  <a:schemeClr val="tx1"/>
                </a:solidFill>
              </a:rPr>
              <a:t>Develop better coordination between all stakeholders </a:t>
            </a:r>
          </a:p>
          <a:p>
            <a:pPr marL="171450" indent="-171450">
              <a:buFont typeface="Arial" panose="020B0604020202020204" pitchFamily="34" charset="0"/>
              <a:buChar char="•"/>
            </a:pPr>
            <a:r>
              <a:rPr lang="en-US" sz="882" dirty="0">
                <a:solidFill>
                  <a:schemeClr val="tx1"/>
                </a:solidFill>
              </a:rPr>
              <a:t>Set up a first step towards 3D modeling of the territory</a:t>
            </a:r>
          </a:p>
          <a:p>
            <a:pPr marL="772182" lvl="1" indent="-314982">
              <a:buFont typeface="Wingdings" panose="05000000000000000000" pitchFamily="2" charset="2"/>
              <a:buChar char="Ø"/>
            </a:pPr>
            <a:endParaRPr lang="en-US" sz="882" dirty="0">
              <a:solidFill>
                <a:schemeClr val="tx1"/>
              </a:solidFill>
            </a:endParaRPr>
          </a:p>
        </p:txBody>
      </p:sp>
      <p:sp>
        <p:nvSpPr>
          <p:cNvPr id="75" name="Rectangle 74">
            <a:extLst>
              <a:ext uri="{FF2B5EF4-FFF2-40B4-BE49-F238E27FC236}">
                <a16:creationId xmlns:a16="http://schemas.microsoft.com/office/drawing/2014/main" id="{42BE199E-1F19-4418-B764-5C7E2EB7E2C1}"/>
              </a:ext>
            </a:extLst>
          </p:cNvPr>
          <p:cNvSpPr/>
          <p:nvPr/>
        </p:nvSpPr>
        <p:spPr>
          <a:xfrm>
            <a:off x="6306008" y="1587380"/>
            <a:ext cx="6739392" cy="417419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82" b="1" dirty="0">
                <a:solidFill>
                  <a:schemeClr val="tx1"/>
                </a:solidFill>
              </a:rPr>
              <a:t>Step 1 </a:t>
            </a:r>
          </a:p>
          <a:p>
            <a:pPr marL="314982" indent="-314982">
              <a:buFont typeface="Arial" panose="020B0604020202020204" pitchFamily="34" charset="0"/>
              <a:buChar char="•"/>
            </a:pPr>
            <a:r>
              <a:rPr lang="en-US" sz="882" dirty="0">
                <a:solidFill>
                  <a:schemeClr val="tx1"/>
                </a:solidFill>
              </a:rPr>
              <a:t>Establish the diagnostic of the use of BIM solutions on some new city’s areas to be developed </a:t>
            </a:r>
          </a:p>
          <a:p>
            <a:pPr marL="314982" indent="-314982">
              <a:buFont typeface="Arial" panose="020B0604020202020204" pitchFamily="34" charset="0"/>
              <a:buChar char="•"/>
            </a:pPr>
            <a:r>
              <a:rPr lang="en-US" sz="882" dirty="0">
                <a:solidFill>
                  <a:schemeClr val="tx1"/>
                </a:solidFill>
                <a:latin typeface="Century Gothic" panose="020B0502020202020204" pitchFamily="34" charset="0"/>
              </a:rPr>
              <a:t>Elaborate an internal technical memorandum on the use of BIM/CIM in public procurement, in particular on the provisions that it is possible and impossible to mention in public contracts with regard to national regulatory developments</a:t>
            </a:r>
            <a:endParaRPr lang="en-US" sz="882" dirty="0">
              <a:solidFill>
                <a:schemeClr val="tx1"/>
              </a:solidFill>
            </a:endParaRPr>
          </a:p>
          <a:p>
            <a:pPr marL="314982" indent="-314982">
              <a:buFont typeface="Arial" panose="020B0604020202020204" pitchFamily="34" charset="0"/>
              <a:buChar char="•"/>
            </a:pPr>
            <a:r>
              <a:rPr lang="en-US" sz="882" dirty="0">
                <a:solidFill>
                  <a:schemeClr val="tx1"/>
                </a:solidFill>
              </a:rPr>
              <a:t>Elaborate a twofold governance of this action: technical and political to ensure policy makers do understand the added-value of 3D modelling in terms of new uses</a:t>
            </a:r>
          </a:p>
          <a:p>
            <a:pPr marL="314982" indent="-314982">
              <a:buFont typeface="Arial" panose="020B0604020202020204" pitchFamily="34" charset="0"/>
              <a:buChar char="•"/>
            </a:pPr>
            <a:r>
              <a:rPr lang="en-US" sz="880" dirty="0">
                <a:solidFill>
                  <a:schemeClr val="tx1"/>
                </a:solidFill>
              </a:rPr>
              <a:t>Define the main stakes in 3D transition for urban planning and buildings construction for public and private operators though the organization of a collective workshop </a:t>
            </a:r>
          </a:p>
          <a:p>
            <a:pPr marL="314982" indent="-314982">
              <a:buFont typeface="Arial" panose="020B0604020202020204" pitchFamily="34" charset="0"/>
              <a:buChar char="•"/>
            </a:pPr>
            <a:r>
              <a:rPr lang="en-US" sz="882" dirty="0">
                <a:solidFill>
                  <a:schemeClr val="tx1"/>
                </a:solidFill>
              </a:rPr>
              <a:t>Develop a protocol of BIM/CIM experimentation, for example in an urban area under development</a:t>
            </a:r>
          </a:p>
          <a:p>
            <a:pPr marL="772182" lvl="1" indent="-314982">
              <a:buFont typeface="Arial" panose="020B0604020202020204" pitchFamily="34" charset="0"/>
              <a:buChar char="•"/>
            </a:pPr>
            <a:r>
              <a:rPr lang="en-US" sz="882" dirty="0">
                <a:solidFill>
                  <a:schemeClr val="tx1"/>
                </a:solidFill>
              </a:rPr>
              <a:t>This protocol should: </a:t>
            </a:r>
          </a:p>
          <a:p>
            <a:pPr marL="1229382" lvl="2" indent="-314982">
              <a:buFont typeface="Arial" panose="020B0604020202020204" pitchFamily="34" charset="0"/>
              <a:buChar char="•"/>
            </a:pPr>
            <a:r>
              <a:rPr lang="en-US" sz="882" dirty="0">
                <a:solidFill>
                  <a:schemeClr val="tx1"/>
                </a:solidFill>
              </a:rPr>
              <a:t>Define the objectives, scope and content of the project in line with the key players </a:t>
            </a:r>
          </a:p>
          <a:p>
            <a:pPr marL="1229382" lvl="2" indent="-314982">
              <a:buFont typeface="Arial" panose="020B0604020202020204" pitchFamily="34" charset="0"/>
              <a:buChar char="•"/>
            </a:pPr>
            <a:r>
              <a:rPr lang="en-US" sz="882" dirty="0">
                <a:solidFill>
                  <a:schemeClr val="tx1"/>
                </a:solidFill>
              </a:rPr>
              <a:t>Bring together the actors to establish the protocol: vision, objectives, scope, targets, functionalities, timetable, resources provided by each partner</a:t>
            </a:r>
          </a:p>
          <a:p>
            <a:pPr marL="1229382" lvl="2" indent="-314982">
              <a:buFont typeface="Arial" panose="020B0604020202020204" pitchFamily="34" charset="0"/>
              <a:buChar char="•"/>
            </a:pPr>
            <a:r>
              <a:rPr lang="en-US" sz="882" dirty="0">
                <a:solidFill>
                  <a:schemeClr val="tx1"/>
                </a:solidFill>
              </a:rPr>
              <a:t>Define the scenario and the project schedule</a:t>
            </a:r>
          </a:p>
          <a:p>
            <a:pPr marL="1686582" lvl="3" indent="-314982">
              <a:buFont typeface="Arial" panose="020B0604020202020204" pitchFamily="34" charset="0"/>
              <a:buChar char="•"/>
            </a:pPr>
            <a:r>
              <a:rPr lang="en-US" sz="882" dirty="0">
                <a:solidFill>
                  <a:schemeClr val="tx1"/>
                </a:solidFill>
              </a:rPr>
              <a:t>Implementation assumptions: legal and economic scenarios</a:t>
            </a:r>
          </a:p>
          <a:p>
            <a:pPr marL="1686582" lvl="3" indent="-314982">
              <a:buFont typeface="Arial" panose="020B0604020202020204" pitchFamily="34" charset="0"/>
              <a:buChar char="•"/>
            </a:pPr>
            <a:r>
              <a:rPr lang="en-US" sz="882" dirty="0">
                <a:solidFill>
                  <a:schemeClr val="tx1"/>
                </a:solidFill>
              </a:rPr>
              <a:t>Conditions of deployment of the project</a:t>
            </a:r>
          </a:p>
          <a:p>
            <a:pPr marL="1686582" lvl="3" indent="-314982">
              <a:buFont typeface="Arial" panose="020B0604020202020204" pitchFamily="34" charset="0"/>
              <a:buChar char="•"/>
            </a:pPr>
            <a:r>
              <a:rPr lang="en-US" sz="882" dirty="0">
                <a:solidFill>
                  <a:schemeClr val="tx1"/>
                </a:solidFill>
              </a:rPr>
              <a:t>Schedule</a:t>
            </a:r>
          </a:p>
          <a:p>
            <a:pPr marL="1229382" lvl="2" indent="-314982">
              <a:buFont typeface="Arial" panose="020B0604020202020204" pitchFamily="34" charset="0"/>
              <a:buChar char="•"/>
            </a:pPr>
            <a:r>
              <a:rPr lang="en-US" sz="882" dirty="0">
                <a:solidFill>
                  <a:schemeClr val="tx1"/>
                </a:solidFill>
              </a:rPr>
              <a:t>Define the project governance and resources</a:t>
            </a:r>
          </a:p>
          <a:p>
            <a:pPr marL="1686582" lvl="3" indent="-314982">
              <a:buFont typeface="Arial" panose="020B0604020202020204" pitchFamily="34" charset="0"/>
              <a:buChar char="•"/>
            </a:pPr>
            <a:r>
              <a:rPr lang="en-US" sz="882" dirty="0">
                <a:solidFill>
                  <a:schemeClr val="tx1"/>
                </a:solidFill>
              </a:rPr>
              <a:t>Mobilized project team</a:t>
            </a:r>
          </a:p>
          <a:p>
            <a:pPr marL="1686582" lvl="3" indent="-314982">
              <a:buFont typeface="Arial" panose="020B0604020202020204" pitchFamily="34" charset="0"/>
              <a:buChar char="•"/>
            </a:pPr>
            <a:r>
              <a:rPr lang="en-US" sz="882" dirty="0">
                <a:solidFill>
                  <a:schemeClr val="tx1"/>
                </a:solidFill>
              </a:rPr>
              <a:t>Role of Podgorica in the experimentation</a:t>
            </a:r>
          </a:p>
          <a:p>
            <a:pPr marL="1686582" lvl="3" indent="-314982">
              <a:buFont typeface="Arial" panose="020B0604020202020204" pitchFamily="34" charset="0"/>
              <a:buChar char="•"/>
            </a:pPr>
            <a:r>
              <a:rPr lang="en-US" sz="882" dirty="0">
                <a:solidFill>
                  <a:schemeClr val="tx1"/>
                </a:solidFill>
              </a:rPr>
              <a:t>Project governance</a:t>
            </a:r>
          </a:p>
          <a:p>
            <a:pPr marL="314982" indent="-314982">
              <a:buFont typeface="Arial" panose="020B0604020202020204" pitchFamily="34" charset="0"/>
              <a:buChar char="•"/>
            </a:pPr>
            <a:r>
              <a:rPr lang="en-US" sz="882" dirty="0">
                <a:solidFill>
                  <a:schemeClr val="tx1"/>
                </a:solidFill>
              </a:rPr>
              <a:t>Assemble the project data necessary for its implementation</a:t>
            </a:r>
          </a:p>
          <a:p>
            <a:pPr marL="314982" indent="-314982">
              <a:buFont typeface="Arial" panose="020B0604020202020204" pitchFamily="34" charset="0"/>
              <a:buChar char="•"/>
            </a:pPr>
            <a:endParaRPr lang="en-US" sz="882" dirty="0">
              <a:solidFill>
                <a:schemeClr val="tx1"/>
              </a:solidFill>
            </a:endParaRPr>
          </a:p>
          <a:p>
            <a:r>
              <a:rPr lang="en-US" sz="882" b="1" dirty="0">
                <a:solidFill>
                  <a:schemeClr val="tx1"/>
                </a:solidFill>
              </a:rPr>
              <a:t>Step 2 </a:t>
            </a:r>
          </a:p>
          <a:p>
            <a:pPr marL="314982" indent="-314982">
              <a:buFont typeface="Arial" panose="020B0604020202020204" pitchFamily="34" charset="0"/>
              <a:buChar char="•"/>
            </a:pPr>
            <a:r>
              <a:rPr lang="en-GB" sz="880" dirty="0">
                <a:solidFill>
                  <a:schemeClr val="tx1"/>
                </a:solidFill>
                <a:latin typeface="Century Gothic" panose="020B0502020202020204" pitchFamily="34" charset="0"/>
              </a:rPr>
              <a:t>Lead an experimentation on a given period of time and in specific areas of the city, in order to spread it in a second phase</a:t>
            </a:r>
          </a:p>
          <a:p>
            <a:pPr marL="772182" lvl="1" indent="-314982">
              <a:buFont typeface="Arial" panose="020B0604020202020204" pitchFamily="34" charset="0"/>
              <a:buChar char="•"/>
            </a:pPr>
            <a:r>
              <a:rPr lang="en-GB" sz="882" dirty="0">
                <a:solidFill>
                  <a:schemeClr val="tx1"/>
                </a:solidFill>
                <a:latin typeface="Century Gothic" panose="020B0502020202020204" pitchFamily="34" charset="0"/>
              </a:rPr>
              <a:t>Make it beneficial for al the construction sector and public operators </a:t>
            </a:r>
          </a:p>
          <a:p>
            <a:pPr marL="314982" indent="-314982">
              <a:buFont typeface="Arial" panose="020B0604020202020204" pitchFamily="34" charset="0"/>
              <a:buChar char="•"/>
            </a:pPr>
            <a:r>
              <a:rPr lang="en-GB" sz="882" dirty="0">
                <a:solidFill>
                  <a:schemeClr val="tx1"/>
                </a:solidFill>
                <a:latin typeface="Century Gothic" panose="020B0502020202020204" pitchFamily="34" charset="0"/>
              </a:rPr>
              <a:t>Link this protocol and experimentation to the living lab/learning centre of smart and green buildings </a:t>
            </a:r>
            <a:endParaRPr lang="en-US" sz="882" dirty="0">
              <a:solidFill>
                <a:schemeClr val="tx1"/>
              </a:solidFill>
            </a:endParaRPr>
          </a:p>
        </p:txBody>
      </p:sp>
      <p:sp>
        <p:nvSpPr>
          <p:cNvPr id="76" name="Rectangle 75">
            <a:extLst>
              <a:ext uri="{FF2B5EF4-FFF2-40B4-BE49-F238E27FC236}">
                <a16:creationId xmlns:a16="http://schemas.microsoft.com/office/drawing/2014/main" id="{7EDA94AD-154B-4C68-8DD1-5F239F61EA5C}"/>
              </a:ext>
            </a:extLst>
          </p:cNvPr>
          <p:cNvSpPr/>
          <p:nvPr/>
        </p:nvSpPr>
        <p:spPr>
          <a:xfrm>
            <a:off x="2285569" y="5388556"/>
            <a:ext cx="3889400" cy="1298781"/>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882" dirty="0">
                <a:solidFill>
                  <a:schemeClr val="tx1"/>
                </a:solidFill>
              </a:rPr>
              <a:t>Convince elected officials of the added-value of BIM/CIM</a:t>
            </a:r>
          </a:p>
          <a:p>
            <a:pPr marL="314982" indent="-314982">
              <a:buFont typeface="Arial" panose="020B0604020202020204" pitchFamily="34" charset="0"/>
              <a:buChar char="•"/>
            </a:pPr>
            <a:r>
              <a:rPr lang="en-US" sz="882" dirty="0">
                <a:solidFill>
                  <a:schemeClr val="tx1"/>
                </a:solidFill>
              </a:rPr>
              <a:t>Involve policy-makers throughout the whole process of thought and implementation to make the 3D modelling something perfectly understood</a:t>
            </a:r>
          </a:p>
          <a:p>
            <a:pPr marL="314982" indent="-314982">
              <a:buFont typeface="Arial" panose="020B0604020202020204" pitchFamily="34" charset="0"/>
              <a:buChar char="•"/>
            </a:pPr>
            <a:r>
              <a:rPr lang="en-US" sz="882" dirty="0">
                <a:solidFill>
                  <a:schemeClr val="tx1"/>
                </a:solidFill>
              </a:rPr>
              <a:t>Having sound and quite exhaustive GIS covering the territory of the city</a:t>
            </a:r>
          </a:p>
          <a:p>
            <a:pPr marL="314982" indent="-314982">
              <a:buFont typeface="Arial" panose="020B0604020202020204" pitchFamily="34" charset="0"/>
              <a:buChar char="•"/>
            </a:pPr>
            <a:r>
              <a:rPr lang="en-US" sz="882" dirty="0">
                <a:solidFill>
                  <a:schemeClr val="tx1"/>
                </a:solidFill>
              </a:rPr>
              <a:t>Promote interoperability between data sets </a:t>
            </a:r>
          </a:p>
        </p:txBody>
      </p:sp>
      <p:sp>
        <p:nvSpPr>
          <p:cNvPr id="78" name="Rectangle 77">
            <a:extLst>
              <a:ext uri="{FF2B5EF4-FFF2-40B4-BE49-F238E27FC236}">
                <a16:creationId xmlns:a16="http://schemas.microsoft.com/office/drawing/2014/main" id="{31DEE9E1-9009-44FF-9E31-52E05C68BBFD}"/>
              </a:ext>
            </a:extLst>
          </p:cNvPr>
          <p:cNvSpPr/>
          <p:nvPr/>
        </p:nvSpPr>
        <p:spPr>
          <a:xfrm>
            <a:off x="8449147" y="6118755"/>
            <a:ext cx="4617035" cy="496480"/>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882" dirty="0">
                <a:solidFill>
                  <a:schemeClr val="tx1"/>
                </a:solidFill>
              </a:rPr>
              <a:t>Social landlord, private enterprises, SIG companies, citizens, schools</a:t>
            </a:r>
          </a:p>
          <a:p>
            <a:pPr marL="314982" indent="-314982">
              <a:buFont typeface="Arial" panose="020B0604020202020204" pitchFamily="34" charset="0"/>
              <a:buChar char="•"/>
            </a:pPr>
            <a:endParaRPr lang="en-US" sz="882" dirty="0">
              <a:solidFill>
                <a:schemeClr val="tx1"/>
              </a:solidFill>
            </a:endParaRPr>
          </a:p>
        </p:txBody>
      </p:sp>
      <p:sp>
        <p:nvSpPr>
          <p:cNvPr id="79" name="Rectangle 78">
            <a:extLst>
              <a:ext uri="{FF2B5EF4-FFF2-40B4-BE49-F238E27FC236}">
                <a16:creationId xmlns:a16="http://schemas.microsoft.com/office/drawing/2014/main" id="{A19E7762-7D78-43C4-B348-BD995C5FB3C9}"/>
              </a:ext>
            </a:extLst>
          </p:cNvPr>
          <p:cNvSpPr/>
          <p:nvPr/>
        </p:nvSpPr>
        <p:spPr>
          <a:xfrm>
            <a:off x="8449147" y="6968945"/>
            <a:ext cx="4617034" cy="494362"/>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882" dirty="0">
                <a:solidFill>
                  <a:schemeClr val="tx1"/>
                </a:solidFill>
              </a:rPr>
              <a:t>Elaboration of a protocol with </a:t>
            </a:r>
            <a:r>
              <a:rPr lang="en-US" sz="882" dirty="0" err="1">
                <a:solidFill>
                  <a:schemeClr val="tx1"/>
                </a:solidFill>
              </a:rPr>
              <a:t>priorization</a:t>
            </a:r>
            <a:r>
              <a:rPr lang="en-US" sz="882" dirty="0">
                <a:solidFill>
                  <a:schemeClr val="tx1"/>
                </a:solidFill>
              </a:rPr>
              <a:t> of key uses-cases </a:t>
            </a:r>
          </a:p>
          <a:p>
            <a:pPr marL="314982" indent="-314982">
              <a:buFont typeface="Arial" panose="020B0604020202020204" pitchFamily="34" charset="0"/>
              <a:buChar char="•"/>
            </a:pPr>
            <a:r>
              <a:rPr lang="en-US" sz="882" dirty="0">
                <a:solidFill>
                  <a:schemeClr val="tx1"/>
                </a:solidFill>
              </a:rPr>
              <a:t>Number of stakeholders involved in the protocol</a:t>
            </a:r>
          </a:p>
          <a:p>
            <a:pPr marL="314982" indent="-314982">
              <a:buFont typeface="Arial" panose="020B0604020202020204" pitchFamily="34" charset="0"/>
              <a:buChar char="•"/>
            </a:pPr>
            <a:r>
              <a:rPr lang="en-US" sz="882" dirty="0">
                <a:solidFill>
                  <a:schemeClr val="tx1"/>
                </a:solidFill>
              </a:rPr>
              <a:t>Involvement of policy-makers in the project </a:t>
            </a:r>
          </a:p>
        </p:txBody>
      </p:sp>
      <p:sp>
        <p:nvSpPr>
          <p:cNvPr id="80" name="Rectangle 79">
            <a:extLst>
              <a:ext uri="{FF2B5EF4-FFF2-40B4-BE49-F238E27FC236}">
                <a16:creationId xmlns:a16="http://schemas.microsoft.com/office/drawing/2014/main" id="{91EA5107-81A8-402A-A793-2E67145722FB}"/>
              </a:ext>
            </a:extLst>
          </p:cNvPr>
          <p:cNvSpPr/>
          <p:nvPr/>
        </p:nvSpPr>
        <p:spPr>
          <a:xfrm>
            <a:off x="6306009" y="611875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900">
                <a:solidFill>
                  <a:schemeClr val="tx1"/>
                </a:solidFill>
              </a:rPr>
              <a:t>Secretariat for Urban Planning and Sustainable Development</a:t>
            </a:r>
            <a:endParaRPr lang="en-US" sz="900" dirty="0">
              <a:solidFill>
                <a:schemeClr val="tx1"/>
              </a:solidFill>
            </a:endParaRPr>
          </a:p>
        </p:txBody>
      </p:sp>
      <p:sp>
        <p:nvSpPr>
          <p:cNvPr id="81" name="Rectangle 80">
            <a:extLst>
              <a:ext uri="{FF2B5EF4-FFF2-40B4-BE49-F238E27FC236}">
                <a16:creationId xmlns:a16="http://schemas.microsoft.com/office/drawing/2014/main" id="{C7948D65-FAE7-46B5-9405-839F518906BD}"/>
              </a:ext>
            </a:extLst>
          </p:cNvPr>
          <p:cNvSpPr/>
          <p:nvPr/>
        </p:nvSpPr>
        <p:spPr>
          <a:xfrm>
            <a:off x="6306009" y="6968945"/>
            <a:ext cx="2063763" cy="475044"/>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882" dirty="0">
                <a:solidFill>
                  <a:schemeClr val="tx1"/>
                </a:solidFill>
              </a:rPr>
              <a:t>Action 1.5</a:t>
            </a:r>
          </a:p>
          <a:p>
            <a:pPr marL="314982" indent="-314982">
              <a:buFont typeface="Arial" panose="020B0604020202020204" pitchFamily="34" charset="0"/>
              <a:buChar char="•"/>
            </a:pPr>
            <a:r>
              <a:rPr lang="en-US" sz="882" dirty="0">
                <a:solidFill>
                  <a:schemeClr val="tx1"/>
                </a:solidFill>
              </a:rPr>
              <a:t>Action 1.3 </a:t>
            </a:r>
          </a:p>
        </p:txBody>
      </p:sp>
      <p:sp>
        <p:nvSpPr>
          <p:cNvPr id="14" name="Rectangle 13">
            <a:extLst>
              <a:ext uri="{FF2B5EF4-FFF2-40B4-BE49-F238E27FC236}">
                <a16:creationId xmlns:a16="http://schemas.microsoft.com/office/drawing/2014/main" id="{FD195699-B468-46A6-AD8B-AABC86ED9A53}"/>
              </a:ext>
            </a:extLst>
          </p:cNvPr>
          <p:cNvSpPr/>
          <p:nvPr/>
        </p:nvSpPr>
        <p:spPr>
          <a:xfrm>
            <a:off x="2285571" y="1252865"/>
            <a:ext cx="3889396"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Objectives</a:t>
            </a:r>
            <a:endParaRPr lang="en-GB" sz="1400" b="1" dirty="0"/>
          </a:p>
        </p:txBody>
      </p:sp>
      <p:sp>
        <p:nvSpPr>
          <p:cNvPr id="82" name="Rectangle 81">
            <a:extLst>
              <a:ext uri="{FF2B5EF4-FFF2-40B4-BE49-F238E27FC236}">
                <a16:creationId xmlns:a16="http://schemas.microsoft.com/office/drawing/2014/main" id="{9D6CD0FF-F891-4EF8-AD4A-9BF614391C17}"/>
              </a:ext>
            </a:extLst>
          </p:cNvPr>
          <p:cNvSpPr/>
          <p:nvPr/>
        </p:nvSpPr>
        <p:spPr>
          <a:xfrm>
            <a:off x="2285569" y="5034845"/>
            <a:ext cx="3889398"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Conditions of Success</a:t>
            </a:r>
          </a:p>
        </p:txBody>
      </p:sp>
      <p:sp>
        <p:nvSpPr>
          <p:cNvPr id="83" name="Rectangle 82">
            <a:extLst>
              <a:ext uri="{FF2B5EF4-FFF2-40B4-BE49-F238E27FC236}">
                <a16:creationId xmlns:a16="http://schemas.microsoft.com/office/drawing/2014/main" id="{1942C9F0-773F-4883-A088-582D14AA1A20}"/>
              </a:ext>
            </a:extLst>
          </p:cNvPr>
          <p:cNvSpPr/>
          <p:nvPr/>
        </p:nvSpPr>
        <p:spPr>
          <a:xfrm>
            <a:off x="2285569" y="6687337"/>
            <a:ext cx="3889399"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Necessary Resources</a:t>
            </a:r>
          </a:p>
        </p:txBody>
      </p:sp>
      <p:sp>
        <p:nvSpPr>
          <p:cNvPr id="84" name="Rectangle 83">
            <a:extLst>
              <a:ext uri="{FF2B5EF4-FFF2-40B4-BE49-F238E27FC236}">
                <a16:creationId xmlns:a16="http://schemas.microsoft.com/office/drawing/2014/main" id="{F7B06CC8-0703-4773-BD1F-883439F5D7B5}"/>
              </a:ext>
            </a:extLst>
          </p:cNvPr>
          <p:cNvSpPr/>
          <p:nvPr/>
        </p:nvSpPr>
        <p:spPr>
          <a:xfrm>
            <a:off x="6306007" y="1230075"/>
            <a:ext cx="6739392"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Activities</a:t>
            </a:r>
          </a:p>
        </p:txBody>
      </p:sp>
      <p:sp>
        <p:nvSpPr>
          <p:cNvPr id="85" name="Rectangle 84">
            <a:extLst>
              <a:ext uri="{FF2B5EF4-FFF2-40B4-BE49-F238E27FC236}">
                <a16:creationId xmlns:a16="http://schemas.microsoft.com/office/drawing/2014/main" id="{762D3838-ED9F-47BA-9D97-15D4FE34E2D3}"/>
              </a:ext>
            </a:extLst>
          </p:cNvPr>
          <p:cNvSpPr/>
          <p:nvPr/>
        </p:nvSpPr>
        <p:spPr>
          <a:xfrm>
            <a:off x="6306009" y="576504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Project Leader</a:t>
            </a:r>
            <a:endParaRPr lang="en-GB" sz="1400" b="1" dirty="0"/>
          </a:p>
        </p:txBody>
      </p:sp>
      <p:sp>
        <p:nvSpPr>
          <p:cNvPr id="86" name="Rectangle 85">
            <a:extLst>
              <a:ext uri="{FF2B5EF4-FFF2-40B4-BE49-F238E27FC236}">
                <a16:creationId xmlns:a16="http://schemas.microsoft.com/office/drawing/2014/main" id="{C2B9B38F-090A-4444-8E70-9A39C019985F}"/>
              </a:ext>
            </a:extLst>
          </p:cNvPr>
          <p:cNvSpPr/>
          <p:nvPr/>
        </p:nvSpPr>
        <p:spPr>
          <a:xfrm>
            <a:off x="8449147" y="5765043"/>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Potential Partners</a:t>
            </a:r>
          </a:p>
        </p:txBody>
      </p:sp>
      <p:sp>
        <p:nvSpPr>
          <p:cNvPr id="87" name="Rectangle 86">
            <a:extLst>
              <a:ext uri="{FF2B5EF4-FFF2-40B4-BE49-F238E27FC236}">
                <a16:creationId xmlns:a16="http://schemas.microsoft.com/office/drawing/2014/main" id="{EAD2769B-CE17-435B-9256-75B1571B9BF4}"/>
              </a:ext>
            </a:extLst>
          </p:cNvPr>
          <p:cNvSpPr/>
          <p:nvPr/>
        </p:nvSpPr>
        <p:spPr>
          <a:xfrm>
            <a:off x="6306008" y="661523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Related Actions</a:t>
            </a:r>
          </a:p>
        </p:txBody>
      </p:sp>
      <p:sp>
        <p:nvSpPr>
          <p:cNvPr id="88" name="Rectangle 87">
            <a:extLst>
              <a:ext uri="{FF2B5EF4-FFF2-40B4-BE49-F238E27FC236}">
                <a16:creationId xmlns:a16="http://schemas.microsoft.com/office/drawing/2014/main" id="{772A35F5-3E7C-4E91-87D2-6A0649FFD61B}"/>
              </a:ext>
            </a:extLst>
          </p:cNvPr>
          <p:cNvSpPr/>
          <p:nvPr/>
        </p:nvSpPr>
        <p:spPr>
          <a:xfrm>
            <a:off x="8449146" y="6611770"/>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Evaluation/ Indicators of Success</a:t>
            </a:r>
          </a:p>
        </p:txBody>
      </p:sp>
      <p:sp>
        <p:nvSpPr>
          <p:cNvPr id="89" name="Rectangle 88">
            <a:extLst>
              <a:ext uri="{FF2B5EF4-FFF2-40B4-BE49-F238E27FC236}">
                <a16:creationId xmlns:a16="http://schemas.microsoft.com/office/drawing/2014/main" id="{4D96A546-1940-4586-BAFF-C01BF779265C}"/>
              </a:ext>
            </a:extLst>
          </p:cNvPr>
          <p:cNvSpPr/>
          <p:nvPr/>
        </p:nvSpPr>
        <p:spPr>
          <a:xfrm>
            <a:off x="11002419" y="61606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GB" sz="882" dirty="0">
                <a:solidFill>
                  <a:schemeClr val="tx1"/>
                </a:solidFill>
              </a:rPr>
              <a:t>20 k € - 80 k €</a:t>
            </a:r>
          </a:p>
        </p:txBody>
      </p:sp>
      <p:sp>
        <p:nvSpPr>
          <p:cNvPr id="90" name="Rectangle 89">
            <a:extLst>
              <a:ext uri="{FF2B5EF4-FFF2-40B4-BE49-F238E27FC236}">
                <a16:creationId xmlns:a16="http://schemas.microsoft.com/office/drawing/2014/main" id="{FC545539-221B-4CFE-A882-02CD89803C3B}"/>
              </a:ext>
            </a:extLst>
          </p:cNvPr>
          <p:cNvSpPr/>
          <p:nvPr/>
        </p:nvSpPr>
        <p:spPr>
          <a:xfrm>
            <a:off x="11002419" y="26235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Financial Estimate</a:t>
            </a:r>
          </a:p>
        </p:txBody>
      </p:sp>
      <p:pic>
        <p:nvPicPr>
          <p:cNvPr id="24" name="Image 6">
            <a:extLst>
              <a:ext uri="{FF2B5EF4-FFF2-40B4-BE49-F238E27FC236}">
                <a16:creationId xmlns:a16="http://schemas.microsoft.com/office/drawing/2014/main" id="{D3AE2F6D-E177-4C6E-AFD4-D55DDF3EB221}"/>
              </a:ext>
            </a:extLst>
          </p:cNvPr>
          <p:cNvPicPr>
            <a:picLocks noChangeAspect="1"/>
          </p:cNvPicPr>
          <p:nvPr/>
        </p:nvPicPr>
        <p:blipFill>
          <a:blip r:embed="rId3">
            <a:alphaModFix amt="35000"/>
          </a:blip>
          <a:srcRect l="41021" r="41021"/>
          <a:stretch/>
        </p:blipFill>
        <p:spPr>
          <a:xfrm>
            <a:off x="-3" y="491363"/>
            <a:ext cx="1903960" cy="7068312"/>
          </a:xfrm>
          <a:prstGeom prst="rect">
            <a:avLst/>
          </a:prstGeom>
        </p:spPr>
      </p:pic>
    </p:spTree>
    <p:extLst>
      <p:ext uri="{BB962C8B-B14F-4D97-AF65-F5344CB8AC3E}">
        <p14:creationId xmlns:p14="http://schemas.microsoft.com/office/powerpoint/2010/main" val="2897871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238375" y="295269"/>
            <a:ext cx="8601076" cy="878640"/>
          </a:xfrm>
        </p:spPr>
        <p:txBody>
          <a:bodyPr>
            <a:normAutofit/>
          </a:bodyPr>
          <a:lstStyle/>
          <a:p>
            <a:r>
              <a:rPr lang="en-GB" sz="2800" dirty="0">
                <a:solidFill>
                  <a:srgbClr val="C00000"/>
                </a:solidFill>
                <a:cs typeface="Arial" panose="020B0604020202020204" pitchFamily="34" charset="0"/>
              </a:rPr>
              <a:t>1.2 Living Lab/Resource </a:t>
            </a:r>
            <a:r>
              <a:rPr lang="en-GB" sz="2800" dirty="0" err="1">
                <a:solidFill>
                  <a:srgbClr val="C00000"/>
                </a:solidFill>
                <a:cs typeface="Arial" panose="020B0604020202020204" pitchFamily="34" charset="0"/>
              </a:rPr>
              <a:t>Center</a:t>
            </a:r>
            <a:r>
              <a:rPr lang="en-GB" sz="2800" dirty="0">
                <a:solidFill>
                  <a:srgbClr val="C00000"/>
                </a:solidFill>
                <a:cs typeface="Arial" panose="020B0604020202020204" pitchFamily="34" charset="0"/>
              </a:rPr>
              <a:t> on Smart and Green Buildings </a:t>
            </a: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2FD9C63-DFB5-412B-97A3-4FF76E2E307D}"/>
              </a:ext>
            </a:extLst>
          </p:cNvPr>
          <p:cNvSpPr/>
          <p:nvPr/>
        </p:nvSpPr>
        <p:spPr>
          <a:xfrm>
            <a:off x="2257860" y="6993668"/>
            <a:ext cx="3889400" cy="508856"/>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lgn="just">
              <a:buFont typeface="Wingdings" panose="05000000000000000000" pitchFamily="2" charset="2"/>
              <a:buChar char="Ø"/>
            </a:pPr>
            <a:r>
              <a:rPr lang="en-US" sz="882" dirty="0">
                <a:solidFill>
                  <a:schemeClr val="tx1"/>
                </a:solidFill>
              </a:rPr>
              <a:t>½  FTE during the first 2 steps</a:t>
            </a:r>
          </a:p>
          <a:p>
            <a:pPr marL="314982" indent="-314982" algn="just">
              <a:buFont typeface="Wingdings" panose="05000000000000000000" pitchFamily="2" charset="2"/>
              <a:buChar char="Ø"/>
            </a:pPr>
            <a:r>
              <a:rPr lang="en-US" sz="882" dirty="0">
                <a:solidFill>
                  <a:schemeClr val="tx1"/>
                </a:solidFill>
              </a:rPr>
              <a:t>1,5 FTE to lead the living lab/resource center </a:t>
            </a:r>
          </a:p>
        </p:txBody>
      </p:sp>
      <p:sp>
        <p:nvSpPr>
          <p:cNvPr id="74" name="Rectangle 73">
            <a:extLst>
              <a:ext uri="{FF2B5EF4-FFF2-40B4-BE49-F238E27FC236}">
                <a16:creationId xmlns:a16="http://schemas.microsoft.com/office/drawing/2014/main" id="{F1805AF5-8708-4982-ACBC-C7F05BAAB81C}"/>
              </a:ext>
            </a:extLst>
          </p:cNvPr>
          <p:cNvSpPr/>
          <p:nvPr/>
        </p:nvSpPr>
        <p:spPr>
          <a:xfrm>
            <a:off x="2257860" y="1580453"/>
            <a:ext cx="3889398" cy="2743988"/>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Wingdings" panose="05000000000000000000" pitchFamily="2" charset="2"/>
              <a:buChar char="Ø"/>
            </a:pPr>
            <a:r>
              <a:rPr lang="en-US" sz="882" u="sng" dirty="0">
                <a:solidFill>
                  <a:schemeClr val="tx1"/>
                </a:solidFill>
              </a:rPr>
              <a:t>Internal to the Capital City</a:t>
            </a:r>
          </a:p>
          <a:p>
            <a:pPr marL="171450" indent="-171450">
              <a:buFont typeface="Arial" panose="020B0604020202020204" pitchFamily="34" charset="0"/>
              <a:buChar char="•"/>
            </a:pPr>
            <a:r>
              <a:rPr lang="en-US" sz="882" dirty="0">
                <a:solidFill>
                  <a:schemeClr val="tx1"/>
                </a:solidFill>
              </a:rPr>
              <a:t>Decrease the GHG emissions of the territory</a:t>
            </a:r>
          </a:p>
          <a:p>
            <a:pPr marL="171450" indent="-171450">
              <a:buFont typeface="Arial" panose="020B0604020202020204" pitchFamily="34" charset="0"/>
              <a:buChar char="•"/>
            </a:pPr>
            <a:r>
              <a:rPr lang="en-US" sz="882" dirty="0">
                <a:solidFill>
                  <a:schemeClr val="tx1"/>
                </a:solidFill>
              </a:rPr>
              <a:t>Create a dynamic and exchange with the local ecosystem</a:t>
            </a:r>
          </a:p>
          <a:p>
            <a:pPr marL="171450" indent="-171450">
              <a:buFont typeface="Arial" panose="020B0604020202020204" pitchFamily="34" charset="0"/>
              <a:buChar char="•"/>
            </a:pPr>
            <a:r>
              <a:rPr lang="en-US" sz="882" dirty="0">
                <a:solidFill>
                  <a:schemeClr val="tx1"/>
                </a:solidFill>
              </a:rPr>
              <a:t>Acquire a culture and methodology of experimentation </a:t>
            </a:r>
          </a:p>
          <a:p>
            <a:pPr marL="171450" indent="-171450">
              <a:buFont typeface="Arial" panose="020B0604020202020204" pitchFamily="34" charset="0"/>
              <a:buChar char="•"/>
            </a:pPr>
            <a:endParaRPr lang="en-US" sz="882" dirty="0">
              <a:solidFill>
                <a:schemeClr val="tx1"/>
              </a:solidFill>
            </a:endParaRPr>
          </a:p>
          <a:p>
            <a:pPr marL="314982" indent="-314982">
              <a:buFont typeface="Wingdings" panose="05000000000000000000" pitchFamily="2" charset="2"/>
              <a:buChar char="Ø"/>
            </a:pPr>
            <a:r>
              <a:rPr lang="en-US" sz="882" u="sng" dirty="0">
                <a:solidFill>
                  <a:schemeClr val="tx1"/>
                </a:solidFill>
              </a:rPr>
              <a:t>For the territory</a:t>
            </a:r>
          </a:p>
          <a:p>
            <a:pPr marL="171450" indent="-171450" algn="just">
              <a:buFont typeface="Arial" panose="020B0604020202020204" pitchFamily="34" charset="0"/>
              <a:buChar char="•"/>
            </a:pPr>
            <a:r>
              <a:rPr lang="en-US" sz="882" dirty="0">
                <a:solidFill>
                  <a:schemeClr val="tx1"/>
                </a:solidFill>
              </a:rPr>
              <a:t>Accompany the implementation of innovate practices, to accelerate the eco-transition of the building sector</a:t>
            </a:r>
          </a:p>
          <a:p>
            <a:pPr marL="171450" indent="-171450" algn="just">
              <a:buFont typeface="Arial" panose="020B0604020202020204" pitchFamily="34" charset="0"/>
              <a:buChar char="•"/>
            </a:pPr>
            <a:r>
              <a:rPr lang="en-US" sz="882" dirty="0">
                <a:solidFill>
                  <a:schemeClr val="tx1"/>
                </a:solidFill>
              </a:rPr>
              <a:t>Help the whole building construction value chain to discover the latest technical innovations and behavioral solutions for their projects </a:t>
            </a:r>
          </a:p>
          <a:p>
            <a:pPr marL="171450" indent="-171450" algn="just">
              <a:buFont typeface="Arial" panose="020B0604020202020204" pitchFamily="34" charset="0"/>
              <a:buChar char="•"/>
            </a:pPr>
            <a:r>
              <a:rPr lang="en-US" sz="882" dirty="0">
                <a:solidFill>
                  <a:schemeClr val="tx1"/>
                </a:solidFill>
              </a:rPr>
              <a:t>Give the opportunity to professionals to test their new prototypes in real conditions with users </a:t>
            </a:r>
          </a:p>
          <a:p>
            <a:pPr marL="171450" indent="-171450" algn="just">
              <a:buFont typeface="Arial" panose="020B0604020202020204" pitchFamily="34" charset="0"/>
              <a:buChar char="•"/>
            </a:pPr>
            <a:r>
              <a:rPr lang="en-US" sz="882" dirty="0">
                <a:solidFill>
                  <a:schemeClr val="tx1"/>
                </a:solidFill>
              </a:rPr>
              <a:t>Turn Podgorica into a regional reference in smart and green buildings </a:t>
            </a:r>
          </a:p>
          <a:p>
            <a:pPr marL="171450" indent="-171450" algn="just">
              <a:buFont typeface="Arial" panose="020B0604020202020204" pitchFamily="34" charset="0"/>
              <a:buChar char="•"/>
            </a:pPr>
            <a:r>
              <a:rPr lang="en-US" sz="882" dirty="0">
                <a:solidFill>
                  <a:schemeClr val="tx1"/>
                </a:solidFill>
              </a:rPr>
              <a:t>Lead experiments on divers smart and green buildings aspects all over Podgorica thanks to the living lab resources</a:t>
            </a:r>
          </a:p>
          <a:p>
            <a:pPr marL="171450" indent="-171450" algn="just">
              <a:buFont typeface="Arial" panose="020B0604020202020204" pitchFamily="34" charset="0"/>
              <a:buChar char="•"/>
            </a:pPr>
            <a:r>
              <a:rPr lang="en-US" sz="882" dirty="0">
                <a:solidFill>
                  <a:schemeClr val="tx1"/>
                </a:solidFill>
              </a:rPr>
              <a:t>Promote a human-centered approach at the service of the needs of professionals</a:t>
            </a:r>
          </a:p>
        </p:txBody>
      </p:sp>
      <p:sp>
        <p:nvSpPr>
          <p:cNvPr id="75" name="Rectangle 74">
            <a:extLst>
              <a:ext uri="{FF2B5EF4-FFF2-40B4-BE49-F238E27FC236}">
                <a16:creationId xmlns:a16="http://schemas.microsoft.com/office/drawing/2014/main" id="{42BE199E-1F19-4418-B764-5C7E2EB7E2C1}"/>
              </a:ext>
            </a:extLst>
          </p:cNvPr>
          <p:cNvSpPr/>
          <p:nvPr/>
        </p:nvSpPr>
        <p:spPr>
          <a:xfrm>
            <a:off x="6306008" y="1580453"/>
            <a:ext cx="6760173" cy="398321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00" b="1" dirty="0">
                <a:solidFill>
                  <a:schemeClr val="tx1"/>
                </a:solidFill>
              </a:rPr>
              <a:t>Step 1</a:t>
            </a:r>
          </a:p>
          <a:p>
            <a:pPr marL="314982" indent="-314982">
              <a:buFont typeface="Arial" panose="020B0604020202020204" pitchFamily="34" charset="0"/>
              <a:buChar char="•"/>
            </a:pPr>
            <a:r>
              <a:rPr lang="en-US" sz="900" dirty="0">
                <a:solidFill>
                  <a:schemeClr val="tx1"/>
                </a:solidFill>
              </a:rPr>
              <a:t>Define the precise goals of the project with relevant Capital City’s secretariat and public enterprises (Agency for Construction and Development and Housing Agency)  </a:t>
            </a:r>
          </a:p>
          <a:p>
            <a:pPr marL="314982" indent="-314982">
              <a:buFont typeface="Arial" panose="020B0604020202020204" pitchFamily="34" charset="0"/>
              <a:buChar char="•"/>
            </a:pPr>
            <a:r>
              <a:rPr lang="en-US" sz="900" dirty="0">
                <a:solidFill>
                  <a:schemeClr val="tx1"/>
                </a:solidFill>
              </a:rPr>
              <a:t>Include academic actors in the project definition process </a:t>
            </a:r>
          </a:p>
          <a:p>
            <a:pPr marL="314982" indent="-314982">
              <a:buFont typeface="Arial" panose="020B0604020202020204" pitchFamily="34" charset="0"/>
              <a:buChar char="•"/>
            </a:pPr>
            <a:r>
              <a:rPr lang="en-US" sz="900" dirty="0">
                <a:solidFill>
                  <a:schemeClr val="tx1"/>
                </a:solidFill>
              </a:rPr>
              <a:t>Launch a national call for expression of interest to identify the potential future stakeholders  </a:t>
            </a:r>
          </a:p>
          <a:p>
            <a:pPr marL="314982" indent="-314982">
              <a:buFont typeface="Arial" panose="020B0604020202020204" pitchFamily="34" charset="0"/>
              <a:buChar char="•"/>
            </a:pPr>
            <a:r>
              <a:rPr lang="en-US" sz="900" dirty="0">
                <a:solidFill>
                  <a:schemeClr val="tx1"/>
                </a:solidFill>
              </a:rPr>
              <a:t>Organize workshops with the interested stakeholders to define a first living lab activities portfolio </a:t>
            </a:r>
          </a:p>
          <a:p>
            <a:pPr marL="314982" indent="-314982">
              <a:buFont typeface="Arial" panose="020B0604020202020204" pitchFamily="34" charset="0"/>
              <a:buChar char="•"/>
            </a:pPr>
            <a:r>
              <a:rPr lang="en-US" sz="900" dirty="0">
                <a:solidFill>
                  <a:schemeClr val="tx1"/>
                </a:solidFill>
              </a:rPr>
              <a:t>Identify potential sites to host the living lab and consider the feasibility of building the living lab as an exemplary demonstrator of cross expertise on sustainable smart and green buildings </a:t>
            </a:r>
          </a:p>
          <a:p>
            <a:pPr marL="314982" indent="-314982">
              <a:buFont typeface="Arial" panose="020B0604020202020204" pitchFamily="34" charset="0"/>
              <a:buChar char="•"/>
            </a:pPr>
            <a:r>
              <a:rPr lang="en-US" sz="900" dirty="0">
                <a:solidFill>
                  <a:schemeClr val="tx1"/>
                </a:solidFill>
              </a:rPr>
              <a:t>Define the positioning and contribution of the city in the living lab activities </a:t>
            </a:r>
          </a:p>
          <a:p>
            <a:pPr marL="314982" indent="-314982">
              <a:buFont typeface="Arial" panose="020B0604020202020204" pitchFamily="34" charset="0"/>
              <a:buChar char="•"/>
            </a:pPr>
            <a:r>
              <a:rPr lang="en-US" sz="900" dirty="0">
                <a:solidFill>
                  <a:schemeClr val="tx1"/>
                </a:solidFill>
              </a:rPr>
              <a:t>Include relevant government agencies in the dynamic</a:t>
            </a:r>
          </a:p>
          <a:p>
            <a:pPr marL="314982" indent="-314982">
              <a:buFont typeface="Arial" panose="020B0604020202020204" pitchFamily="34" charset="0"/>
              <a:buChar char="•"/>
            </a:pPr>
            <a:r>
              <a:rPr lang="en-US" sz="900" dirty="0">
                <a:solidFill>
                  <a:schemeClr val="tx1"/>
                </a:solidFill>
              </a:rPr>
              <a:t>Launch a call for expression of interest at the regional and international level to identify new interested stakeholders and potential sponsors (private actors or international donors)</a:t>
            </a:r>
          </a:p>
          <a:p>
            <a:pPr marL="772182" lvl="1" indent="-314982">
              <a:buFont typeface="Arial" panose="020B0604020202020204" pitchFamily="34" charset="0"/>
              <a:buChar char="•"/>
            </a:pPr>
            <a:r>
              <a:rPr lang="en-US" sz="900" dirty="0">
                <a:solidFill>
                  <a:schemeClr val="tx1"/>
                </a:solidFill>
              </a:rPr>
              <a:t>Activate international channels with the support of the International Cooperation Office</a:t>
            </a:r>
          </a:p>
          <a:p>
            <a:pPr marL="772182" lvl="1" indent="-314982">
              <a:buFont typeface="Arial" panose="020B0604020202020204" pitchFamily="34" charset="0"/>
              <a:buChar char="•"/>
            </a:pPr>
            <a:r>
              <a:rPr lang="en-US" sz="900" dirty="0">
                <a:solidFill>
                  <a:schemeClr val="tx1"/>
                </a:solidFill>
              </a:rPr>
              <a:t>Engage dialogue with neighboring capitals</a:t>
            </a:r>
          </a:p>
          <a:p>
            <a:pPr marL="314982" indent="-314982">
              <a:buFont typeface="Arial" panose="020B0604020202020204" pitchFamily="34" charset="0"/>
              <a:buChar char="•"/>
            </a:pPr>
            <a:endParaRPr lang="en-US" sz="900" dirty="0">
              <a:solidFill>
                <a:schemeClr val="tx1"/>
              </a:solidFill>
            </a:endParaRPr>
          </a:p>
          <a:p>
            <a:r>
              <a:rPr lang="en-US" sz="900" b="1" dirty="0">
                <a:solidFill>
                  <a:schemeClr val="tx1"/>
                </a:solidFill>
              </a:rPr>
              <a:t>Step 2</a:t>
            </a:r>
          </a:p>
          <a:p>
            <a:pPr marL="314982" indent="-314982">
              <a:buFont typeface="Arial" panose="020B0604020202020204" pitchFamily="34" charset="0"/>
              <a:buChar char="•"/>
            </a:pPr>
            <a:r>
              <a:rPr lang="en-US" sz="900" dirty="0">
                <a:solidFill>
                  <a:schemeClr val="tx1"/>
                </a:solidFill>
              </a:rPr>
              <a:t>Define the governance of the structure and its business model </a:t>
            </a:r>
          </a:p>
          <a:p>
            <a:pPr marL="314982" indent="-314982">
              <a:buFont typeface="Arial" panose="020B0604020202020204" pitchFamily="34" charset="0"/>
              <a:buChar char="•"/>
            </a:pPr>
            <a:r>
              <a:rPr lang="en-US" sz="900" dirty="0">
                <a:solidFill>
                  <a:schemeClr val="tx1"/>
                </a:solidFill>
              </a:rPr>
              <a:t>Create the legal structure that will bear the living lab (for example with the status of association) </a:t>
            </a:r>
          </a:p>
          <a:p>
            <a:pPr marL="314982" indent="-314982">
              <a:buFont typeface="Arial" panose="020B0604020202020204" pitchFamily="34" charset="0"/>
              <a:buChar char="•"/>
            </a:pPr>
            <a:r>
              <a:rPr lang="en-US" sz="900" dirty="0">
                <a:solidFill>
                  <a:schemeClr val="tx1"/>
                </a:solidFill>
              </a:rPr>
              <a:t>Launch the steps for the construction of the totem building that will host the living lab</a:t>
            </a:r>
          </a:p>
          <a:p>
            <a:pPr marL="314982" indent="-314982">
              <a:buFont typeface="Arial" panose="020B0604020202020204" pitchFamily="34" charset="0"/>
              <a:buChar char="•"/>
            </a:pPr>
            <a:r>
              <a:rPr lang="en-US" sz="900" dirty="0">
                <a:solidFill>
                  <a:schemeClr val="tx1"/>
                </a:solidFill>
              </a:rPr>
              <a:t>Define the common methodology of experimentation </a:t>
            </a:r>
          </a:p>
          <a:p>
            <a:pPr marL="772182" lvl="1" indent="-314982">
              <a:buFont typeface="Arial" panose="020B0604020202020204" pitchFamily="34" charset="0"/>
              <a:buChar char="•"/>
            </a:pPr>
            <a:r>
              <a:rPr lang="en-US" sz="900" dirty="0">
                <a:solidFill>
                  <a:schemeClr val="tx1"/>
                </a:solidFill>
              </a:rPr>
              <a:t>The Living Lab/resource center should be a “turbine catalyzer” which will be deployed all over the city</a:t>
            </a:r>
          </a:p>
          <a:p>
            <a:pPr marL="772182" lvl="1" indent="-314982">
              <a:buFont typeface="Arial" panose="020B0604020202020204" pitchFamily="34" charset="0"/>
              <a:buChar char="•"/>
            </a:pPr>
            <a:r>
              <a:rPr lang="en-US" sz="900" dirty="0">
                <a:solidFill>
                  <a:schemeClr val="tx1"/>
                </a:solidFill>
              </a:rPr>
              <a:t>Develop a precise methodology of capitalization to cross-reference the results and the feedbacks, and ensure the territory’s capacity building  </a:t>
            </a:r>
          </a:p>
          <a:p>
            <a:pPr marL="314982" indent="-314982">
              <a:buFont typeface="Arial" panose="020B0604020202020204" pitchFamily="34" charset="0"/>
              <a:buChar char="•"/>
            </a:pPr>
            <a:endParaRPr lang="en-US" sz="900" dirty="0">
              <a:solidFill>
                <a:schemeClr val="tx1"/>
              </a:solidFill>
            </a:endParaRPr>
          </a:p>
          <a:p>
            <a:r>
              <a:rPr lang="en-US" sz="900" b="1" dirty="0">
                <a:solidFill>
                  <a:schemeClr val="tx1"/>
                </a:solidFill>
              </a:rPr>
              <a:t>Step 3</a:t>
            </a:r>
          </a:p>
          <a:p>
            <a:pPr marL="314982" indent="-314982">
              <a:buFont typeface="Arial" panose="020B0604020202020204" pitchFamily="34" charset="0"/>
              <a:buChar char="•"/>
            </a:pPr>
            <a:r>
              <a:rPr lang="en-US" sz="900" dirty="0">
                <a:solidFill>
                  <a:schemeClr val="tx1"/>
                </a:solidFill>
              </a:rPr>
              <a:t>Hire a project and partnership manager position by the new structure or by the Capital City</a:t>
            </a:r>
          </a:p>
          <a:p>
            <a:pPr marL="314982" indent="-314982">
              <a:buFont typeface="Arial" panose="020B0604020202020204" pitchFamily="34" charset="0"/>
              <a:buChar char="•"/>
            </a:pPr>
            <a:r>
              <a:rPr lang="en-US" sz="900" dirty="0">
                <a:solidFill>
                  <a:schemeClr val="tx1"/>
                </a:solidFill>
              </a:rPr>
              <a:t>Open the living lab and start experimentations in several areas of Podgorica  </a:t>
            </a:r>
          </a:p>
          <a:p>
            <a:pPr marL="314982" indent="-314982">
              <a:buFont typeface="Arial" panose="020B0604020202020204" pitchFamily="34" charset="0"/>
              <a:buChar char="•"/>
            </a:pPr>
            <a:endParaRPr lang="en-US" sz="900" dirty="0">
              <a:solidFill>
                <a:schemeClr val="tx1"/>
              </a:solidFill>
            </a:endParaRPr>
          </a:p>
        </p:txBody>
      </p:sp>
      <p:sp>
        <p:nvSpPr>
          <p:cNvPr id="76" name="Rectangle 75">
            <a:extLst>
              <a:ext uri="{FF2B5EF4-FFF2-40B4-BE49-F238E27FC236}">
                <a16:creationId xmlns:a16="http://schemas.microsoft.com/office/drawing/2014/main" id="{7EDA94AD-154B-4C68-8DD1-5F239F61EA5C}"/>
              </a:ext>
            </a:extLst>
          </p:cNvPr>
          <p:cNvSpPr/>
          <p:nvPr/>
        </p:nvSpPr>
        <p:spPr>
          <a:xfrm>
            <a:off x="2244978" y="4678154"/>
            <a:ext cx="3889400" cy="1965828"/>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en-US" sz="882" dirty="0">
                <a:solidFill>
                  <a:schemeClr val="tx1"/>
                </a:solidFill>
              </a:rPr>
              <a:t>Display a regional ambition from the outset of the project </a:t>
            </a:r>
          </a:p>
          <a:p>
            <a:pPr marL="171450" indent="-171450" algn="just">
              <a:buFont typeface="Arial" panose="020B0604020202020204" pitchFamily="34" charset="0"/>
              <a:buChar char="•"/>
            </a:pPr>
            <a:r>
              <a:rPr lang="en-US" sz="882" dirty="0">
                <a:solidFill>
                  <a:schemeClr val="tx1"/>
                </a:solidFill>
              </a:rPr>
              <a:t>Make it useful to the private sector and put it concretely at the service of the city's transformation</a:t>
            </a:r>
          </a:p>
          <a:p>
            <a:pPr marL="171450" indent="-171450" algn="just">
              <a:buFont typeface="Arial" panose="020B0604020202020204" pitchFamily="34" charset="0"/>
              <a:buChar char="•"/>
            </a:pPr>
            <a:r>
              <a:rPr lang="en-US" sz="882" dirty="0">
                <a:solidFill>
                  <a:schemeClr val="tx1"/>
                </a:solidFill>
              </a:rPr>
              <a:t>Include sponsors to co-finance the project</a:t>
            </a:r>
          </a:p>
          <a:p>
            <a:pPr marL="171450" indent="-171450" algn="just">
              <a:buFont typeface="Arial" panose="020B0604020202020204" pitchFamily="34" charset="0"/>
              <a:buChar char="•"/>
            </a:pPr>
            <a:r>
              <a:rPr lang="en-US" sz="882" dirty="0">
                <a:solidFill>
                  <a:schemeClr val="tx1"/>
                </a:solidFill>
              </a:rPr>
              <a:t>Develop the project in close relationship with academic partners</a:t>
            </a:r>
          </a:p>
          <a:p>
            <a:pPr marL="171450" indent="-171450" algn="just">
              <a:buFont typeface="Arial" panose="020B0604020202020204" pitchFamily="34" charset="0"/>
              <a:buChar char="•"/>
            </a:pPr>
            <a:r>
              <a:rPr lang="en-US" sz="882" dirty="0">
                <a:solidFill>
                  <a:schemeClr val="tx1"/>
                </a:solidFill>
              </a:rPr>
              <a:t>Open it to the whole value chain including non-technical and expert actors such as users/citizens</a:t>
            </a:r>
          </a:p>
          <a:p>
            <a:pPr marL="171450" indent="-171450" algn="just">
              <a:buFont typeface="Arial" panose="020B0604020202020204" pitchFamily="34" charset="0"/>
              <a:buChar char="•"/>
            </a:pPr>
            <a:r>
              <a:rPr lang="en-US" sz="882" dirty="0">
                <a:solidFill>
                  <a:schemeClr val="tx1"/>
                </a:solidFill>
              </a:rPr>
              <a:t>Implement a protocol of experiment to guarantee the capitalization and scale-up processes (common methodology to cross the results and feedbacks) </a:t>
            </a:r>
          </a:p>
          <a:p>
            <a:pPr marL="171450" indent="-171450" algn="just">
              <a:buFont typeface="Arial" panose="020B0604020202020204" pitchFamily="34" charset="0"/>
              <a:buChar char="•"/>
            </a:pPr>
            <a:r>
              <a:rPr lang="en-US" sz="882" dirty="0">
                <a:solidFill>
                  <a:schemeClr val="tx1"/>
                </a:solidFill>
              </a:rPr>
              <a:t>Take into account the whole life cycle of buildings from cradle to grave</a:t>
            </a:r>
          </a:p>
        </p:txBody>
      </p:sp>
      <p:sp>
        <p:nvSpPr>
          <p:cNvPr id="78" name="Rectangle 77">
            <a:extLst>
              <a:ext uri="{FF2B5EF4-FFF2-40B4-BE49-F238E27FC236}">
                <a16:creationId xmlns:a16="http://schemas.microsoft.com/office/drawing/2014/main" id="{31DEE9E1-9009-44FF-9E31-52E05C68BBFD}"/>
              </a:ext>
            </a:extLst>
          </p:cNvPr>
          <p:cNvSpPr/>
          <p:nvPr/>
        </p:nvSpPr>
        <p:spPr>
          <a:xfrm>
            <a:off x="8423390" y="5900619"/>
            <a:ext cx="4617035" cy="496480"/>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882" dirty="0">
                <a:solidFill>
                  <a:schemeClr val="tx1"/>
                </a:solidFill>
              </a:rPr>
              <a:t>Agency for Construction and Development (</a:t>
            </a:r>
            <a:r>
              <a:rPr lang="en-US" sz="882" dirty="0" err="1">
                <a:solidFill>
                  <a:schemeClr val="tx1"/>
                </a:solidFill>
              </a:rPr>
              <a:t>Agencija</a:t>
            </a:r>
            <a:r>
              <a:rPr lang="en-US" sz="882" dirty="0">
                <a:solidFill>
                  <a:schemeClr val="tx1"/>
                </a:solidFill>
              </a:rPr>
              <a:t> </a:t>
            </a:r>
            <a:r>
              <a:rPr lang="en-US" sz="882" dirty="0" err="1">
                <a:solidFill>
                  <a:schemeClr val="tx1"/>
                </a:solidFill>
              </a:rPr>
              <a:t>za</a:t>
            </a:r>
            <a:r>
              <a:rPr lang="en-US" sz="882" dirty="0">
                <a:solidFill>
                  <a:schemeClr val="tx1"/>
                </a:solidFill>
              </a:rPr>
              <a:t> </a:t>
            </a:r>
            <a:r>
              <a:rPr lang="en-US" sz="882" dirty="0" err="1">
                <a:solidFill>
                  <a:schemeClr val="tx1"/>
                </a:solidFill>
              </a:rPr>
              <a:t>izgradnju</a:t>
            </a:r>
            <a:r>
              <a:rPr lang="en-US" sz="882" dirty="0">
                <a:solidFill>
                  <a:schemeClr val="tx1"/>
                </a:solidFill>
              </a:rPr>
              <a:t> </a:t>
            </a:r>
            <a:r>
              <a:rPr lang="en-US" sz="882" dirty="0" err="1">
                <a:solidFill>
                  <a:schemeClr val="tx1"/>
                </a:solidFill>
              </a:rPr>
              <a:t>Irazvoj</a:t>
            </a:r>
            <a:r>
              <a:rPr lang="en-US" sz="882" dirty="0">
                <a:solidFill>
                  <a:schemeClr val="tx1"/>
                </a:solidFill>
              </a:rPr>
              <a:t> </a:t>
            </a:r>
            <a:r>
              <a:rPr lang="en-US" sz="882" dirty="0" err="1">
                <a:solidFill>
                  <a:schemeClr val="tx1"/>
                </a:solidFill>
              </a:rPr>
              <a:t>Podgorice</a:t>
            </a:r>
            <a:r>
              <a:rPr lang="en-US" sz="882" dirty="0">
                <a:solidFill>
                  <a:schemeClr val="tx1"/>
                </a:solidFill>
              </a:rPr>
              <a:t> </a:t>
            </a:r>
            <a:r>
              <a:rPr lang="en-US" sz="882" dirty="0" err="1">
                <a:solidFill>
                  <a:schemeClr val="tx1"/>
                </a:solidFill>
              </a:rPr>
              <a:t>d.o.o</a:t>
            </a:r>
            <a:r>
              <a:rPr lang="en-US" sz="882" dirty="0">
                <a:solidFill>
                  <a:schemeClr val="tx1"/>
                </a:solidFill>
              </a:rPr>
              <a:t>)</a:t>
            </a:r>
          </a:p>
          <a:p>
            <a:pPr marL="314982" indent="-314982">
              <a:buFont typeface="Arial" panose="020B0604020202020204" pitchFamily="34" charset="0"/>
              <a:buChar char="•"/>
            </a:pPr>
            <a:r>
              <a:rPr lang="en-US" sz="882" dirty="0">
                <a:solidFill>
                  <a:schemeClr val="tx1"/>
                </a:solidFill>
              </a:rPr>
              <a:t>Housing Agency (</a:t>
            </a:r>
            <a:r>
              <a:rPr lang="en-US" sz="882" dirty="0" err="1">
                <a:solidFill>
                  <a:schemeClr val="tx1"/>
                </a:solidFill>
              </a:rPr>
              <a:t>Agencija</a:t>
            </a:r>
            <a:r>
              <a:rPr lang="en-US" sz="882" dirty="0">
                <a:solidFill>
                  <a:schemeClr val="tx1"/>
                </a:solidFill>
              </a:rPr>
              <a:t> </a:t>
            </a:r>
            <a:r>
              <a:rPr lang="en-US" sz="882" dirty="0" err="1">
                <a:solidFill>
                  <a:schemeClr val="tx1"/>
                </a:solidFill>
              </a:rPr>
              <a:t>za</a:t>
            </a:r>
            <a:r>
              <a:rPr lang="en-US" sz="882" dirty="0">
                <a:solidFill>
                  <a:schemeClr val="tx1"/>
                </a:solidFill>
              </a:rPr>
              <a:t> </a:t>
            </a:r>
            <a:r>
              <a:rPr lang="en-US" sz="882" dirty="0" err="1">
                <a:solidFill>
                  <a:schemeClr val="tx1"/>
                </a:solidFill>
              </a:rPr>
              <a:t>stanovanje</a:t>
            </a:r>
            <a:r>
              <a:rPr lang="en-US" sz="882" dirty="0">
                <a:solidFill>
                  <a:schemeClr val="tx1"/>
                </a:solidFill>
              </a:rPr>
              <a:t> </a:t>
            </a:r>
            <a:r>
              <a:rPr lang="en-US" sz="882" dirty="0" err="1">
                <a:solidFill>
                  <a:schemeClr val="tx1"/>
                </a:solidFill>
              </a:rPr>
              <a:t>d.o.o</a:t>
            </a:r>
            <a:r>
              <a:rPr lang="en-US" sz="882" dirty="0">
                <a:solidFill>
                  <a:schemeClr val="tx1"/>
                </a:solidFill>
              </a:rPr>
              <a:t>. Podgorica)</a:t>
            </a:r>
          </a:p>
        </p:txBody>
      </p:sp>
      <p:sp>
        <p:nvSpPr>
          <p:cNvPr id="79" name="Rectangle 78">
            <a:extLst>
              <a:ext uri="{FF2B5EF4-FFF2-40B4-BE49-F238E27FC236}">
                <a16:creationId xmlns:a16="http://schemas.microsoft.com/office/drawing/2014/main" id="{A19E7762-7D78-43C4-B348-BD995C5FB3C9}"/>
              </a:ext>
            </a:extLst>
          </p:cNvPr>
          <p:cNvSpPr/>
          <p:nvPr/>
        </p:nvSpPr>
        <p:spPr>
          <a:xfrm>
            <a:off x="8429829" y="6763687"/>
            <a:ext cx="4617034" cy="738837"/>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882" dirty="0">
                <a:solidFill>
                  <a:schemeClr val="tx1"/>
                </a:solidFill>
              </a:rPr>
              <a:t>Capacity to bring together in a single location, structures private or public that all have a field of expertise in the construction sector (diversity of profiles)</a:t>
            </a:r>
          </a:p>
          <a:p>
            <a:pPr marL="314982" indent="-314982">
              <a:buFont typeface="Arial" panose="020B0604020202020204" pitchFamily="34" charset="0"/>
              <a:buChar char="•"/>
            </a:pPr>
            <a:r>
              <a:rPr lang="en-US" sz="882" dirty="0">
                <a:solidFill>
                  <a:schemeClr val="tx1"/>
                </a:solidFill>
              </a:rPr>
              <a:t>Number of adherents</a:t>
            </a:r>
          </a:p>
          <a:p>
            <a:pPr marL="314982" indent="-314982">
              <a:buFont typeface="Arial" panose="020B0604020202020204" pitchFamily="34" charset="0"/>
              <a:buChar char="•"/>
            </a:pPr>
            <a:r>
              <a:rPr lang="en-US" sz="882" dirty="0">
                <a:solidFill>
                  <a:schemeClr val="tx1"/>
                </a:solidFill>
              </a:rPr>
              <a:t>Profit generated </a:t>
            </a:r>
          </a:p>
          <a:p>
            <a:endParaRPr lang="en-US" sz="882" dirty="0">
              <a:solidFill>
                <a:schemeClr val="tx1"/>
              </a:solidFill>
            </a:endParaRPr>
          </a:p>
        </p:txBody>
      </p:sp>
      <p:sp>
        <p:nvSpPr>
          <p:cNvPr id="80" name="Rectangle 79">
            <a:extLst>
              <a:ext uri="{FF2B5EF4-FFF2-40B4-BE49-F238E27FC236}">
                <a16:creationId xmlns:a16="http://schemas.microsoft.com/office/drawing/2014/main" id="{91EA5107-81A8-402A-A793-2E67145722FB}"/>
              </a:ext>
            </a:extLst>
          </p:cNvPr>
          <p:cNvSpPr/>
          <p:nvPr/>
        </p:nvSpPr>
        <p:spPr>
          <a:xfrm>
            <a:off x="6280252" y="5907059"/>
            <a:ext cx="2063763" cy="464238"/>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800" dirty="0">
                <a:solidFill>
                  <a:schemeClr val="tx1"/>
                </a:solidFill>
              </a:rPr>
              <a:t>Secretariat for Urban Planning and Sustainable Development</a:t>
            </a:r>
          </a:p>
          <a:p>
            <a:pPr marL="314982" indent="-314982">
              <a:buFont typeface="Arial" panose="020B0604020202020204" pitchFamily="34" charset="0"/>
              <a:buChar char="•"/>
            </a:pPr>
            <a:r>
              <a:rPr lang="en-US" sz="800" dirty="0">
                <a:solidFill>
                  <a:schemeClr val="tx1"/>
                </a:solidFill>
              </a:rPr>
              <a:t>Property department</a:t>
            </a:r>
          </a:p>
        </p:txBody>
      </p:sp>
      <p:sp>
        <p:nvSpPr>
          <p:cNvPr id="81" name="Rectangle 80">
            <a:extLst>
              <a:ext uri="{FF2B5EF4-FFF2-40B4-BE49-F238E27FC236}">
                <a16:creationId xmlns:a16="http://schemas.microsoft.com/office/drawing/2014/main" id="{C7948D65-FAE7-46B5-9405-839F518906BD}"/>
              </a:ext>
            </a:extLst>
          </p:cNvPr>
          <p:cNvSpPr/>
          <p:nvPr/>
        </p:nvSpPr>
        <p:spPr>
          <a:xfrm>
            <a:off x="6286691" y="6732612"/>
            <a:ext cx="2063763" cy="769911"/>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882" dirty="0">
                <a:solidFill>
                  <a:schemeClr val="tx1"/>
                </a:solidFill>
              </a:rPr>
              <a:t>Action 1.1</a:t>
            </a:r>
          </a:p>
          <a:p>
            <a:pPr marL="314982" indent="-314982">
              <a:buFont typeface="Arial" panose="020B0604020202020204" pitchFamily="34" charset="0"/>
              <a:buChar char="•"/>
            </a:pPr>
            <a:r>
              <a:rPr lang="en-US" sz="882" dirty="0">
                <a:solidFill>
                  <a:schemeClr val="tx1"/>
                </a:solidFill>
              </a:rPr>
              <a:t>Action 1.2</a:t>
            </a:r>
          </a:p>
          <a:p>
            <a:pPr marL="314982" indent="-314982">
              <a:buFont typeface="Arial" panose="020B0604020202020204" pitchFamily="34" charset="0"/>
              <a:buChar char="•"/>
            </a:pPr>
            <a:r>
              <a:rPr lang="en-US" sz="882" dirty="0">
                <a:solidFill>
                  <a:schemeClr val="tx1"/>
                </a:solidFill>
              </a:rPr>
              <a:t>Action 1.5</a:t>
            </a:r>
          </a:p>
          <a:p>
            <a:pPr marL="314982" indent="-314982">
              <a:buFont typeface="Arial" panose="020B0604020202020204" pitchFamily="34" charset="0"/>
              <a:buChar char="•"/>
            </a:pPr>
            <a:r>
              <a:rPr lang="en-US" sz="882" dirty="0">
                <a:solidFill>
                  <a:schemeClr val="tx1"/>
                </a:solidFill>
              </a:rPr>
              <a:t>Action 3.5</a:t>
            </a:r>
          </a:p>
        </p:txBody>
      </p:sp>
      <p:sp>
        <p:nvSpPr>
          <p:cNvPr id="14" name="Rectangle 13">
            <a:extLst>
              <a:ext uri="{FF2B5EF4-FFF2-40B4-BE49-F238E27FC236}">
                <a16:creationId xmlns:a16="http://schemas.microsoft.com/office/drawing/2014/main" id="{FD195699-B468-46A6-AD8B-AABC86ED9A53}"/>
              </a:ext>
            </a:extLst>
          </p:cNvPr>
          <p:cNvSpPr/>
          <p:nvPr/>
        </p:nvSpPr>
        <p:spPr>
          <a:xfrm>
            <a:off x="2257860" y="1226742"/>
            <a:ext cx="3889396"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Objectives</a:t>
            </a:r>
            <a:endParaRPr lang="en-GB" sz="1400" b="1" dirty="0"/>
          </a:p>
        </p:txBody>
      </p:sp>
      <p:sp>
        <p:nvSpPr>
          <p:cNvPr id="82" name="Rectangle 81">
            <a:extLst>
              <a:ext uri="{FF2B5EF4-FFF2-40B4-BE49-F238E27FC236}">
                <a16:creationId xmlns:a16="http://schemas.microsoft.com/office/drawing/2014/main" id="{9D6CD0FF-F891-4EF8-AD4A-9BF614391C17}"/>
              </a:ext>
            </a:extLst>
          </p:cNvPr>
          <p:cNvSpPr/>
          <p:nvPr/>
        </p:nvSpPr>
        <p:spPr>
          <a:xfrm>
            <a:off x="2251418" y="4324441"/>
            <a:ext cx="3889398"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Conditions of Success</a:t>
            </a:r>
          </a:p>
        </p:txBody>
      </p:sp>
      <p:sp>
        <p:nvSpPr>
          <p:cNvPr id="83" name="Rectangle 82">
            <a:extLst>
              <a:ext uri="{FF2B5EF4-FFF2-40B4-BE49-F238E27FC236}">
                <a16:creationId xmlns:a16="http://schemas.microsoft.com/office/drawing/2014/main" id="{1942C9F0-773F-4883-A088-582D14AA1A20}"/>
              </a:ext>
            </a:extLst>
          </p:cNvPr>
          <p:cNvSpPr/>
          <p:nvPr/>
        </p:nvSpPr>
        <p:spPr>
          <a:xfrm>
            <a:off x="2251417" y="6643981"/>
            <a:ext cx="3889399"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Necessary Resources</a:t>
            </a:r>
          </a:p>
        </p:txBody>
      </p:sp>
      <p:sp>
        <p:nvSpPr>
          <p:cNvPr id="84" name="Rectangle 83">
            <a:extLst>
              <a:ext uri="{FF2B5EF4-FFF2-40B4-BE49-F238E27FC236}">
                <a16:creationId xmlns:a16="http://schemas.microsoft.com/office/drawing/2014/main" id="{F7B06CC8-0703-4773-BD1F-883439F5D7B5}"/>
              </a:ext>
            </a:extLst>
          </p:cNvPr>
          <p:cNvSpPr/>
          <p:nvPr/>
        </p:nvSpPr>
        <p:spPr>
          <a:xfrm>
            <a:off x="6306009" y="1226742"/>
            <a:ext cx="676017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Activities</a:t>
            </a:r>
          </a:p>
        </p:txBody>
      </p:sp>
      <p:sp>
        <p:nvSpPr>
          <p:cNvPr id="85" name="Rectangle 84">
            <a:extLst>
              <a:ext uri="{FF2B5EF4-FFF2-40B4-BE49-F238E27FC236}">
                <a16:creationId xmlns:a16="http://schemas.microsoft.com/office/drawing/2014/main" id="{762D3838-ED9F-47BA-9D97-15D4FE34E2D3}"/>
              </a:ext>
            </a:extLst>
          </p:cNvPr>
          <p:cNvSpPr/>
          <p:nvPr/>
        </p:nvSpPr>
        <p:spPr>
          <a:xfrm>
            <a:off x="6280252" y="5553346"/>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Project Leader</a:t>
            </a:r>
            <a:endParaRPr lang="en-GB" sz="1400" b="1" dirty="0"/>
          </a:p>
        </p:txBody>
      </p:sp>
      <p:sp>
        <p:nvSpPr>
          <p:cNvPr id="86" name="Rectangle 85">
            <a:extLst>
              <a:ext uri="{FF2B5EF4-FFF2-40B4-BE49-F238E27FC236}">
                <a16:creationId xmlns:a16="http://schemas.microsoft.com/office/drawing/2014/main" id="{C2B9B38F-090A-4444-8E70-9A39C019985F}"/>
              </a:ext>
            </a:extLst>
          </p:cNvPr>
          <p:cNvSpPr/>
          <p:nvPr/>
        </p:nvSpPr>
        <p:spPr>
          <a:xfrm>
            <a:off x="8423390" y="5553346"/>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Potential Partners</a:t>
            </a:r>
          </a:p>
        </p:txBody>
      </p:sp>
      <p:sp>
        <p:nvSpPr>
          <p:cNvPr id="87" name="Rectangle 86">
            <a:extLst>
              <a:ext uri="{FF2B5EF4-FFF2-40B4-BE49-F238E27FC236}">
                <a16:creationId xmlns:a16="http://schemas.microsoft.com/office/drawing/2014/main" id="{EAD2769B-CE17-435B-9256-75B1571B9BF4}"/>
              </a:ext>
            </a:extLst>
          </p:cNvPr>
          <p:cNvSpPr/>
          <p:nvPr/>
        </p:nvSpPr>
        <p:spPr>
          <a:xfrm>
            <a:off x="6286691" y="6375098"/>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Related Actions</a:t>
            </a:r>
          </a:p>
        </p:txBody>
      </p:sp>
      <p:sp>
        <p:nvSpPr>
          <p:cNvPr id="88" name="Rectangle 87">
            <a:extLst>
              <a:ext uri="{FF2B5EF4-FFF2-40B4-BE49-F238E27FC236}">
                <a16:creationId xmlns:a16="http://schemas.microsoft.com/office/drawing/2014/main" id="{772A35F5-3E7C-4E91-87D2-6A0649FFD61B}"/>
              </a:ext>
            </a:extLst>
          </p:cNvPr>
          <p:cNvSpPr/>
          <p:nvPr/>
        </p:nvSpPr>
        <p:spPr>
          <a:xfrm>
            <a:off x="8423389" y="6400073"/>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Evaluation/ Indicators of Success</a:t>
            </a:r>
          </a:p>
        </p:txBody>
      </p:sp>
      <p:sp>
        <p:nvSpPr>
          <p:cNvPr id="89" name="Rectangle 88">
            <a:extLst>
              <a:ext uri="{FF2B5EF4-FFF2-40B4-BE49-F238E27FC236}">
                <a16:creationId xmlns:a16="http://schemas.microsoft.com/office/drawing/2014/main" id="{4D96A546-1940-4586-BAFF-C01BF779265C}"/>
              </a:ext>
            </a:extLst>
          </p:cNvPr>
          <p:cNvSpPr/>
          <p:nvPr/>
        </p:nvSpPr>
        <p:spPr>
          <a:xfrm>
            <a:off x="11002419" y="61606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882" dirty="0">
                <a:solidFill>
                  <a:schemeClr val="tx1"/>
                </a:solidFill>
              </a:rPr>
              <a:t>10 million - 30 million € </a:t>
            </a:r>
          </a:p>
        </p:txBody>
      </p:sp>
      <p:sp>
        <p:nvSpPr>
          <p:cNvPr id="90" name="Rectangle 89">
            <a:extLst>
              <a:ext uri="{FF2B5EF4-FFF2-40B4-BE49-F238E27FC236}">
                <a16:creationId xmlns:a16="http://schemas.microsoft.com/office/drawing/2014/main" id="{FC545539-221B-4CFE-A882-02CD89803C3B}"/>
              </a:ext>
            </a:extLst>
          </p:cNvPr>
          <p:cNvSpPr/>
          <p:nvPr/>
        </p:nvSpPr>
        <p:spPr>
          <a:xfrm>
            <a:off x="11002419" y="26235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Financial Estimate</a:t>
            </a:r>
          </a:p>
        </p:txBody>
      </p:sp>
      <p:pic>
        <p:nvPicPr>
          <p:cNvPr id="24" name="Image 6">
            <a:extLst>
              <a:ext uri="{FF2B5EF4-FFF2-40B4-BE49-F238E27FC236}">
                <a16:creationId xmlns:a16="http://schemas.microsoft.com/office/drawing/2014/main" id="{D3AE2F6D-E177-4C6E-AFD4-D55DDF3EB221}"/>
              </a:ext>
            </a:extLst>
          </p:cNvPr>
          <p:cNvPicPr>
            <a:picLocks noChangeAspect="1"/>
          </p:cNvPicPr>
          <p:nvPr/>
        </p:nvPicPr>
        <p:blipFill>
          <a:blip r:embed="rId3">
            <a:alphaModFix amt="35000"/>
          </a:blip>
          <a:srcRect l="41021" r="41021"/>
          <a:stretch/>
        </p:blipFill>
        <p:spPr>
          <a:xfrm>
            <a:off x="-3" y="491363"/>
            <a:ext cx="1903960" cy="7068312"/>
          </a:xfrm>
          <a:prstGeom prst="rect">
            <a:avLst/>
          </a:prstGeom>
        </p:spPr>
      </p:pic>
    </p:spTree>
    <p:extLst>
      <p:ext uri="{BB962C8B-B14F-4D97-AF65-F5344CB8AC3E}">
        <p14:creationId xmlns:p14="http://schemas.microsoft.com/office/powerpoint/2010/main" val="1833571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238375" y="295269"/>
            <a:ext cx="8601076" cy="878640"/>
          </a:xfrm>
        </p:spPr>
        <p:txBody>
          <a:bodyPr>
            <a:normAutofit/>
          </a:bodyPr>
          <a:lstStyle/>
          <a:p>
            <a:r>
              <a:rPr lang="en-GB" sz="2800" dirty="0">
                <a:solidFill>
                  <a:srgbClr val="C00000"/>
                </a:solidFill>
                <a:cs typeface="Arial" panose="020B0604020202020204" pitchFamily="34" charset="0"/>
              </a:rPr>
              <a:t>1.3 Circular Economy on Construction &amp; Demolition Waste (CDW)</a:t>
            </a: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2FD9C63-DFB5-412B-97A3-4FF76E2E307D}"/>
              </a:ext>
            </a:extLst>
          </p:cNvPr>
          <p:cNvSpPr/>
          <p:nvPr/>
        </p:nvSpPr>
        <p:spPr>
          <a:xfrm>
            <a:off x="2257858" y="6432169"/>
            <a:ext cx="3889400" cy="1026328"/>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10 man-day to follow the execution of the feasibility study </a:t>
            </a:r>
          </a:p>
          <a:p>
            <a:pPr marL="314982" indent="-314982">
              <a:buFont typeface="Arial" panose="020B0604020202020204" pitchFamily="34" charset="0"/>
              <a:buChar char="•"/>
            </a:pPr>
            <a:r>
              <a:rPr lang="en-US" sz="1000" dirty="0">
                <a:solidFill>
                  <a:schemeClr val="tx1"/>
                </a:solidFill>
              </a:rPr>
              <a:t>15 man-day to follow the co-construction process </a:t>
            </a:r>
          </a:p>
          <a:p>
            <a:pPr marL="314982" indent="-314982">
              <a:buFont typeface="Arial" panose="020B0604020202020204" pitchFamily="34" charset="0"/>
              <a:buChar char="•"/>
            </a:pPr>
            <a:r>
              <a:rPr lang="en-US" sz="1000" dirty="0">
                <a:solidFill>
                  <a:schemeClr val="tx1"/>
                </a:solidFill>
              </a:rPr>
              <a:t>15 man-day to follow the implementation of the pilot project</a:t>
            </a:r>
          </a:p>
        </p:txBody>
      </p:sp>
      <p:sp>
        <p:nvSpPr>
          <p:cNvPr id="74" name="Rectangle 73">
            <a:extLst>
              <a:ext uri="{FF2B5EF4-FFF2-40B4-BE49-F238E27FC236}">
                <a16:creationId xmlns:a16="http://schemas.microsoft.com/office/drawing/2014/main" id="{F1805AF5-8708-4982-ACBC-C7F05BAAB81C}"/>
              </a:ext>
            </a:extLst>
          </p:cNvPr>
          <p:cNvSpPr/>
          <p:nvPr/>
        </p:nvSpPr>
        <p:spPr>
          <a:xfrm>
            <a:off x="2257860" y="1580454"/>
            <a:ext cx="3889398" cy="2960294"/>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Wingdings" panose="05000000000000000000" pitchFamily="2" charset="2"/>
              <a:buChar char="Ø"/>
            </a:pPr>
            <a:r>
              <a:rPr lang="en-US" sz="950" u="sng" dirty="0">
                <a:solidFill>
                  <a:schemeClr val="tx1"/>
                </a:solidFill>
              </a:rPr>
              <a:t>Internal to the Capital City:</a:t>
            </a:r>
          </a:p>
          <a:p>
            <a:pPr marL="314982" indent="-314982">
              <a:buFont typeface="Arial" panose="020B0604020202020204" pitchFamily="34" charset="0"/>
              <a:buChar char="•"/>
            </a:pPr>
            <a:r>
              <a:rPr lang="en-US" sz="950" dirty="0">
                <a:solidFill>
                  <a:schemeClr val="tx1"/>
                </a:solidFill>
              </a:rPr>
              <a:t>Initiate a methodology for action on the re-use and valorization of specific types of waste</a:t>
            </a:r>
          </a:p>
          <a:p>
            <a:pPr marL="314982" indent="-314982">
              <a:buFont typeface="Arial" panose="020B0604020202020204" pitchFamily="34" charset="0"/>
              <a:buChar char="•"/>
            </a:pPr>
            <a:r>
              <a:rPr lang="en-US" sz="950" dirty="0">
                <a:solidFill>
                  <a:schemeClr val="tx1"/>
                </a:solidFill>
              </a:rPr>
              <a:t>Initiate a methodology for action for the Living Lab &amp; valorize the resources available </a:t>
            </a:r>
          </a:p>
          <a:p>
            <a:pPr marL="314982" indent="-314982">
              <a:buFont typeface="Arial" panose="020B0604020202020204" pitchFamily="34" charset="0"/>
              <a:buChar char="•"/>
            </a:pPr>
            <a:r>
              <a:rPr lang="en-US" sz="950" dirty="0">
                <a:solidFill>
                  <a:schemeClr val="tx1"/>
                </a:solidFill>
              </a:rPr>
              <a:t>Increase of the knowledge on the built assets of the Capital City </a:t>
            </a:r>
          </a:p>
          <a:p>
            <a:pPr marL="314982" indent="-314982">
              <a:buFont typeface="Arial" panose="020B0604020202020204" pitchFamily="34" charset="0"/>
              <a:buChar char="•"/>
            </a:pPr>
            <a:r>
              <a:rPr lang="en-US" sz="950" dirty="0">
                <a:solidFill>
                  <a:schemeClr val="tx1"/>
                </a:solidFill>
              </a:rPr>
              <a:t>Reduction of the number of illegal dumping sites</a:t>
            </a:r>
          </a:p>
          <a:p>
            <a:pPr marL="314982" indent="-314982">
              <a:buFont typeface="Arial" panose="020B0604020202020204" pitchFamily="34" charset="0"/>
              <a:buChar char="•"/>
            </a:pPr>
            <a:endParaRPr lang="en-US" sz="950" dirty="0">
              <a:solidFill>
                <a:schemeClr val="tx1"/>
              </a:solidFill>
            </a:endParaRPr>
          </a:p>
          <a:p>
            <a:pPr marL="314982" indent="-314982">
              <a:buFont typeface="Wingdings" panose="05000000000000000000" pitchFamily="2" charset="2"/>
              <a:buChar char="Ø"/>
            </a:pPr>
            <a:r>
              <a:rPr lang="en-US" sz="950" u="sng" dirty="0">
                <a:solidFill>
                  <a:schemeClr val="tx1"/>
                </a:solidFill>
              </a:rPr>
              <a:t>For the territory :</a:t>
            </a:r>
          </a:p>
          <a:p>
            <a:pPr marL="314982" indent="-314982">
              <a:buFont typeface="Arial" panose="020B0604020202020204" pitchFamily="34" charset="0"/>
              <a:buChar char="•"/>
            </a:pPr>
            <a:r>
              <a:rPr lang="en-GB" sz="950" dirty="0">
                <a:solidFill>
                  <a:schemeClr val="tx1"/>
                </a:solidFill>
              </a:rPr>
              <a:t>Improving the traceability of waste and materials</a:t>
            </a:r>
          </a:p>
          <a:p>
            <a:pPr marL="314982" indent="-314982">
              <a:buFont typeface="Arial" panose="020B0604020202020204" pitchFamily="34" charset="0"/>
              <a:buChar char="•"/>
            </a:pPr>
            <a:r>
              <a:rPr lang="en-GB" sz="950" dirty="0">
                <a:solidFill>
                  <a:schemeClr val="tx1"/>
                </a:solidFill>
              </a:rPr>
              <a:t>Transforming construction sites into sources of raw materials</a:t>
            </a:r>
            <a:r>
              <a:rPr lang="en-US" sz="950" dirty="0">
                <a:solidFill>
                  <a:schemeClr val="tx1"/>
                </a:solidFill>
              </a:rPr>
              <a:t> </a:t>
            </a:r>
          </a:p>
          <a:p>
            <a:pPr marL="314982" indent="-314982">
              <a:buFont typeface="Arial" panose="020B0604020202020204" pitchFamily="34" charset="0"/>
              <a:buChar char="•"/>
            </a:pPr>
            <a:r>
              <a:rPr lang="en-US" sz="950" dirty="0">
                <a:solidFill>
                  <a:schemeClr val="tx1"/>
                </a:solidFill>
              </a:rPr>
              <a:t>Minimize the costs of transport of materials to construction sites</a:t>
            </a:r>
          </a:p>
          <a:p>
            <a:pPr marL="314982" indent="-314982">
              <a:buFont typeface="Arial" panose="020B0604020202020204" pitchFamily="34" charset="0"/>
              <a:buChar char="•"/>
            </a:pPr>
            <a:r>
              <a:rPr lang="en-GB" sz="950" dirty="0">
                <a:solidFill>
                  <a:schemeClr val="tx1"/>
                </a:solidFill>
              </a:rPr>
              <a:t>Maximise the re-use and recovery of construction, demolition and excavation waste</a:t>
            </a:r>
          </a:p>
          <a:p>
            <a:pPr marL="314982" indent="-314982">
              <a:buFont typeface="Arial" panose="020B0604020202020204" pitchFamily="34" charset="0"/>
              <a:buChar char="•"/>
            </a:pPr>
            <a:r>
              <a:rPr lang="en-GB" sz="950" dirty="0">
                <a:solidFill>
                  <a:schemeClr val="tx1"/>
                </a:solidFill>
              </a:rPr>
              <a:t>Increase the capacity of local businesses to meet the growing demand for materials (especially from a sustainable source)</a:t>
            </a:r>
            <a:endParaRPr lang="en-US" sz="950" dirty="0">
              <a:solidFill>
                <a:schemeClr val="tx1"/>
              </a:solidFill>
            </a:endParaRPr>
          </a:p>
        </p:txBody>
      </p:sp>
      <p:sp>
        <p:nvSpPr>
          <p:cNvPr id="75" name="Rectangle 74">
            <a:extLst>
              <a:ext uri="{FF2B5EF4-FFF2-40B4-BE49-F238E27FC236}">
                <a16:creationId xmlns:a16="http://schemas.microsoft.com/office/drawing/2014/main" id="{42BE199E-1F19-4418-B764-5C7E2EB7E2C1}"/>
              </a:ext>
            </a:extLst>
          </p:cNvPr>
          <p:cNvSpPr/>
          <p:nvPr/>
        </p:nvSpPr>
        <p:spPr>
          <a:xfrm>
            <a:off x="6306008" y="1580454"/>
            <a:ext cx="6760173" cy="4188054"/>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r>
              <a:rPr lang="en-GB" sz="1000" b="1" u="sng" dirty="0">
                <a:solidFill>
                  <a:schemeClr val="tx1"/>
                </a:solidFill>
                <a:latin typeface="Century Gothic" panose="020B0502020202020204" pitchFamily="34" charset="0"/>
              </a:rPr>
              <a:t>Step 1 :</a:t>
            </a:r>
          </a:p>
          <a:p>
            <a:pPr marL="171450" indent="-171450" algn="just">
              <a:lnSpc>
                <a:spcPct val="100000"/>
              </a:lnSpc>
              <a:buFont typeface="Arial" panose="020B0604020202020204" pitchFamily="34" charset="0"/>
              <a:buChar char="•"/>
            </a:pPr>
            <a:r>
              <a:rPr lang="en-GB" sz="1000" dirty="0">
                <a:solidFill>
                  <a:schemeClr val="tx1"/>
                </a:solidFill>
                <a:latin typeface="Century Gothic" panose="020B0502020202020204" pitchFamily="34" charset="0"/>
              </a:rPr>
              <a:t>Feasibility study :</a:t>
            </a:r>
          </a:p>
          <a:p>
            <a:pPr marL="628650" lvl="1" indent="-171450" algn="just">
              <a:buFont typeface="Arial" panose="020B0604020202020204" pitchFamily="34" charset="0"/>
              <a:buChar char="•"/>
            </a:pPr>
            <a:r>
              <a:rPr lang="en-GB" sz="1000" dirty="0">
                <a:solidFill>
                  <a:schemeClr val="tx1"/>
                </a:solidFill>
                <a:latin typeface="Century Gothic" panose="020B0502020202020204" pitchFamily="34" charset="0"/>
              </a:rPr>
              <a:t>Identification, characterisation and mapping of the quantity and quality of waste and surplus materials from construction projects on the territory (e.g.: reusable aggregates, concrete, bricks, cardboard, concrete, metals, mineral wool, wood, etc. on the city’s public and private construction sites)</a:t>
            </a:r>
          </a:p>
          <a:p>
            <a:pPr marL="628650" lvl="1" indent="-171450" algn="just">
              <a:buFont typeface="Arial" panose="020B0604020202020204" pitchFamily="34" charset="0"/>
              <a:buChar char="•"/>
            </a:pPr>
            <a:r>
              <a:rPr lang="en-GB" sz="1000" dirty="0">
                <a:solidFill>
                  <a:schemeClr val="tx1"/>
                </a:solidFill>
                <a:latin typeface="Century Gothic" panose="020B0502020202020204" pitchFamily="34" charset="0"/>
              </a:rPr>
              <a:t>Identification of the potential re-use options on the building sites, of the recovery options towards other building sites, of the creation of recycling facilities </a:t>
            </a:r>
          </a:p>
          <a:p>
            <a:pPr marL="628650" lvl="1" indent="-171450" algn="just">
              <a:buFont typeface="Arial" panose="020B0604020202020204" pitchFamily="34" charset="0"/>
              <a:buChar char="•"/>
            </a:pPr>
            <a:r>
              <a:rPr lang="en-GB" sz="1000" dirty="0">
                <a:solidFill>
                  <a:schemeClr val="tx1"/>
                </a:solidFill>
                <a:latin typeface="Century Gothic" panose="020B0502020202020204" pitchFamily="34" charset="0"/>
              </a:rPr>
              <a:t>Identification of the potential economic outputs &amp; financial valorisation of CDW</a:t>
            </a:r>
          </a:p>
          <a:p>
            <a:pPr marL="171450" indent="-171450" algn="just">
              <a:lnSpc>
                <a:spcPct val="100000"/>
              </a:lnSpc>
              <a:buFont typeface="Arial" panose="020B0604020202020204" pitchFamily="34" charset="0"/>
              <a:buChar char="•"/>
            </a:pPr>
            <a:endParaRPr lang="en-GB" sz="1000" dirty="0">
              <a:solidFill>
                <a:schemeClr val="tx1"/>
              </a:solidFill>
              <a:latin typeface="Century Gothic" panose="020B0502020202020204" pitchFamily="34" charset="0"/>
            </a:endParaRPr>
          </a:p>
          <a:p>
            <a:pPr algn="just">
              <a:lnSpc>
                <a:spcPct val="100000"/>
              </a:lnSpc>
            </a:pPr>
            <a:r>
              <a:rPr lang="en-GB" sz="1000" b="1" u="sng" dirty="0">
                <a:solidFill>
                  <a:schemeClr val="tx1"/>
                </a:solidFill>
                <a:latin typeface="Century Gothic" panose="020B0502020202020204" pitchFamily="34" charset="0"/>
              </a:rPr>
              <a:t>Step 2:</a:t>
            </a:r>
            <a:endParaRPr lang="en-GB" sz="1000" u="sng" dirty="0">
              <a:solidFill>
                <a:schemeClr val="tx1"/>
              </a:solidFill>
              <a:latin typeface="Century Gothic" panose="020B0502020202020204" pitchFamily="34" charset="0"/>
            </a:endParaRPr>
          </a:p>
          <a:p>
            <a:pPr marL="171450" indent="-171450" algn="just">
              <a:lnSpc>
                <a:spcPct val="100000"/>
              </a:lnSpc>
              <a:buFont typeface="Arial" panose="020B0604020202020204" pitchFamily="34" charset="0"/>
              <a:buChar char="•"/>
            </a:pPr>
            <a:r>
              <a:rPr lang="en-GB" sz="1000" dirty="0">
                <a:solidFill>
                  <a:schemeClr val="tx1"/>
                </a:solidFill>
                <a:latin typeface="Century Gothic" panose="020B0502020202020204" pitchFamily="34" charset="0"/>
              </a:rPr>
              <a:t>Bringing together construction industry stakeholders (professionals, municipal actors, universities, users, etc.) in a consultation process within the framework of the living lab. </a:t>
            </a:r>
          </a:p>
          <a:p>
            <a:pPr marL="171450" indent="-171450" algn="just">
              <a:lnSpc>
                <a:spcPct val="100000"/>
              </a:lnSpc>
              <a:buFont typeface="Arial" panose="020B0604020202020204" pitchFamily="34" charset="0"/>
              <a:buChar char="•"/>
            </a:pPr>
            <a:r>
              <a:rPr lang="en-GB" sz="1000" dirty="0">
                <a:solidFill>
                  <a:schemeClr val="tx1"/>
                </a:solidFill>
                <a:latin typeface="Century Gothic" panose="020B0502020202020204" pitchFamily="34" charset="0"/>
              </a:rPr>
              <a:t>Use the Living Lab and its resources, the momentum it has generated and the fostering of cross-sectoral expertise to study the possibilities for action to implement a circular economy pattern for CDW, for example:</a:t>
            </a:r>
          </a:p>
          <a:p>
            <a:pPr marL="628650" lvl="1" indent="-171450" algn="just">
              <a:buFont typeface="Arial" panose="020B0604020202020204" pitchFamily="34" charset="0"/>
              <a:buChar char="•"/>
            </a:pPr>
            <a:r>
              <a:rPr lang="en-GB" sz="1000" dirty="0">
                <a:solidFill>
                  <a:schemeClr val="tx1"/>
                </a:solidFill>
                <a:latin typeface="Century Gothic" panose="020B0502020202020204" pitchFamily="34" charset="0"/>
              </a:rPr>
              <a:t>Charter of conduct for professionals in the construction sector / labelling of the actors in the sector, municipal roadmap for the use of alternative materials on public sites, integrate conditions for the execution and use of materials in public contracts &amp; tendering processes, creation of a company dedicated to the collection of construction waste &amp; its re-use, adaptation of the landfill infrastructure. </a:t>
            </a:r>
          </a:p>
          <a:p>
            <a:pPr marL="171450" indent="-171450" algn="just">
              <a:lnSpc>
                <a:spcPct val="100000"/>
              </a:lnSpc>
              <a:buFont typeface="Arial" panose="020B0604020202020204" pitchFamily="34" charset="0"/>
              <a:buChar char="•"/>
            </a:pPr>
            <a:endParaRPr lang="en-GB" sz="1000" dirty="0">
              <a:solidFill>
                <a:schemeClr val="tx1"/>
              </a:solidFill>
              <a:latin typeface="Century Gothic" panose="020B0502020202020204" pitchFamily="34" charset="0"/>
            </a:endParaRPr>
          </a:p>
          <a:p>
            <a:pPr algn="just">
              <a:lnSpc>
                <a:spcPct val="100000"/>
              </a:lnSpc>
            </a:pPr>
            <a:r>
              <a:rPr lang="en-GB" sz="1000" b="1" u="sng" dirty="0">
                <a:solidFill>
                  <a:schemeClr val="tx1"/>
                </a:solidFill>
                <a:latin typeface="Century Gothic" panose="020B0502020202020204" pitchFamily="34" charset="0"/>
              </a:rPr>
              <a:t>Step 3:</a:t>
            </a:r>
          </a:p>
          <a:p>
            <a:pPr marL="171450" indent="-171450" algn="just">
              <a:lnSpc>
                <a:spcPct val="100000"/>
              </a:lnSpc>
              <a:buFont typeface="Arial" panose="020B0604020202020204" pitchFamily="34" charset="0"/>
              <a:buChar char="•"/>
            </a:pPr>
            <a:r>
              <a:rPr lang="en-GB" sz="1000" dirty="0">
                <a:solidFill>
                  <a:schemeClr val="tx1"/>
                </a:solidFill>
                <a:latin typeface="Century Gothic" panose="020B0502020202020204" pitchFamily="34" charset="0"/>
              </a:rPr>
              <a:t>Lead an experimentation on a given period and in specific areas of the city (pilot project)</a:t>
            </a:r>
            <a:endParaRPr lang="en-US" sz="1000" dirty="0">
              <a:solidFill>
                <a:schemeClr val="tx1"/>
              </a:solidFill>
            </a:endParaRPr>
          </a:p>
        </p:txBody>
      </p:sp>
      <p:sp>
        <p:nvSpPr>
          <p:cNvPr id="76" name="Rectangle 75">
            <a:extLst>
              <a:ext uri="{FF2B5EF4-FFF2-40B4-BE49-F238E27FC236}">
                <a16:creationId xmlns:a16="http://schemas.microsoft.com/office/drawing/2014/main" id="{7EDA94AD-154B-4C68-8DD1-5F239F61EA5C}"/>
              </a:ext>
            </a:extLst>
          </p:cNvPr>
          <p:cNvSpPr/>
          <p:nvPr/>
        </p:nvSpPr>
        <p:spPr>
          <a:xfrm>
            <a:off x="2257858" y="4913644"/>
            <a:ext cx="3889400" cy="1166056"/>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1000" dirty="0">
                <a:solidFill>
                  <a:schemeClr val="tx1"/>
                </a:solidFill>
              </a:rPr>
              <a:t>Strong collaboration from the construction agency and the concerned professionals </a:t>
            </a:r>
          </a:p>
          <a:p>
            <a:pPr marL="314982" indent="-314982">
              <a:buFont typeface="Arial" panose="020B0604020202020204" pitchFamily="34" charset="0"/>
              <a:buChar char="•"/>
            </a:pPr>
            <a:r>
              <a:rPr lang="en-GB" sz="1000" dirty="0">
                <a:solidFill>
                  <a:schemeClr val="tx1"/>
                </a:solidFill>
              </a:rPr>
              <a:t>Specific attention to manage certain flows separately, such as e-waste or lamps</a:t>
            </a:r>
          </a:p>
          <a:p>
            <a:pPr marL="314982" indent="-314982">
              <a:buFont typeface="Arial" panose="020B0604020202020204" pitchFamily="34" charset="0"/>
              <a:buChar char="•"/>
            </a:pPr>
            <a:r>
              <a:rPr lang="en-GB" sz="1000" dirty="0">
                <a:solidFill>
                  <a:schemeClr val="tx1"/>
                </a:solidFill>
              </a:rPr>
              <a:t>Waste that cannot be recovered must be sent to appropriate storage facilities according to its hazardousness</a:t>
            </a:r>
            <a:endParaRPr lang="en-US" sz="1000" dirty="0">
              <a:solidFill>
                <a:schemeClr val="tx1"/>
              </a:solidFill>
            </a:endParaRPr>
          </a:p>
        </p:txBody>
      </p:sp>
      <p:sp>
        <p:nvSpPr>
          <p:cNvPr id="78" name="Rectangle 77">
            <a:extLst>
              <a:ext uri="{FF2B5EF4-FFF2-40B4-BE49-F238E27FC236}">
                <a16:creationId xmlns:a16="http://schemas.microsoft.com/office/drawing/2014/main" id="{31DEE9E1-9009-44FF-9E31-52E05C68BBFD}"/>
              </a:ext>
            </a:extLst>
          </p:cNvPr>
          <p:cNvSpPr/>
          <p:nvPr/>
        </p:nvSpPr>
        <p:spPr>
          <a:xfrm>
            <a:off x="8449147" y="6118755"/>
            <a:ext cx="4617035" cy="496480"/>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880" dirty="0">
                <a:solidFill>
                  <a:schemeClr val="tx1"/>
                </a:solidFill>
              </a:rPr>
              <a:t>Local construction sector businesses</a:t>
            </a:r>
          </a:p>
          <a:p>
            <a:pPr marL="314982" indent="-314982">
              <a:buFont typeface="Arial" panose="020B0604020202020204" pitchFamily="34" charset="0"/>
              <a:buChar char="•"/>
            </a:pPr>
            <a:r>
              <a:rPr lang="en-US" sz="880" dirty="0">
                <a:solidFill>
                  <a:schemeClr val="tx1"/>
                </a:solidFill>
              </a:rPr>
              <a:t>Secretariat for Urban Planning and Sustainable Development</a:t>
            </a:r>
          </a:p>
          <a:p>
            <a:pPr marL="314982" indent="-314982">
              <a:buFont typeface="Arial" panose="020B0604020202020204" pitchFamily="34" charset="0"/>
              <a:buChar char="•"/>
            </a:pPr>
            <a:r>
              <a:rPr lang="en-US" sz="880" dirty="0" err="1">
                <a:solidFill>
                  <a:schemeClr val="tx1"/>
                </a:solidFill>
              </a:rPr>
              <a:t>Cistoca</a:t>
            </a:r>
            <a:r>
              <a:rPr lang="en-US" sz="880" dirty="0">
                <a:solidFill>
                  <a:schemeClr val="tx1"/>
                </a:solidFill>
              </a:rPr>
              <a:t> &amp; </a:t>
            </a:r>
            <a:r>
              <a:rPr lang="en-US" sz="880" dirty="0" err="1">
                <a:solidFill>
                  <a:schemeClr val="tx1"/>
                </a:solidFill>
              </a:rPr>
              <a:t>Deponija</a:t>
            </a:r>
            <a:endParaRPr lang="en-US" sz="880" dirty="0">
              <a:solidFill>
                <a:schemeClr val="tx1"/>
              </a:solidFill>
            </a:endParaRPr>
          </a:p>
        </p:txBody>
      </p:sp>
      <p:sp>
        <p:nvSpPr>
          <p:cNvPr id="79" name="Rectangle 78">
            <a:extLst>
              <a:ext uri="{FF2B5EF4-FFF2-40B4-BE49-F238E27FC236}">
                <a16:creationId xmlns:a16="http://schemas.microsoft.com/office/drawing/2014/main" id="{A19E7762-7D78-43C4-B348-BD995C5FB3C9}"/>
              </a:ext>
            </a:extLst>
          </p:cNvPr>
          <p:cNvSpPr/>
          <p:nvPr/>
        </p:nvSpPr>
        <p:spPr>
          <a:xfrm>
            <a:off x="8449147" y="6968945"/>
            <a:ext cx="4617034" cy="489552"/>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882" dirty="0">
                <a:solidFill>
                  <a:schemeClr val="tx1"/>
                </a:solidFill>
              </a:rPr>
              <a:t>Amount of construction waste re-employed as is in other construction sites/projects</a:t>
            </a:r>
          </a:p>
          <a:p>
            <a:pPr marL="314982" indent="-314982">
              <a:buFont typeface="Arial" panose="020B0604020202020204" pitchFamily="34" charset="0"/>
              <a:buChar char="•"/>
            </a:pPr>
            <a:r>
              <a:rPr lang="en-US" sz="882" dirty="0">
                <a:solidFill>
                  <a:schemeClr val="tx1"/>
                </a:solidFill>
              </a:rPr>
              <a:t>Amount of waste valorized/modified (recycled for instance)</a:t>
            </a:r>
          </a:p>
        </p:txBody>
      </p:sp>
      <p:sp>
        <p:nvSpPr>
          <p:cNvPr id="80" name="Rectangle 79">
            <a:extLst>
              <a:ext uri="{FF2B5EF4-FFF2-40B4-BE49-F238E27FC236}">
                <a16:creationId xmlns:a16="http://schemas.microsoft.com/office/drawing/2014/main" id="{91EA5107-81A8-402A-A793-2E67145722FB}"/>
              </a:ext>
            </a:extLst>
          </p:cNvPr>
          <p:cNvSpPr/>
          <p:nvPr/>
        </p:nvSpPr>
        <p:spPr>
          <a:xfrm>
            <a:off x="6306009" y="611875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882" dirty="0">
                <a:solidFill>
                  <a:schemeClr val="tx1"/>
                </a:solidFill>
              </a:rPr>
              <a:t>Agency for Construction and Development</a:t>
            </a:r>
          </a:p>
          <a:p>
            <a:pPr marL="314982" indent="-314982">
              <a:buFont typeface="Arial" panose="020B0604020202020204" pitchFamily="34" charset="0"/>
              <a:buChar char="•"/>
            </a:pPr>
            <a:r>
              <a:rPr lang="en-US" sz="882" dirty="0">
                <a:solidFill>
                  <a:schemeClr val="tx1"/>
                </a:solidFill>
              </a:rPr>
              <a:t>Living Lab</a:t>
            </a:r>
          </a:p>
        </p:txBody>
      </p:sp>
      <p:sp>
        <p:nvSpPr>
          <p:cNvPr id="81" name="Rectangle 80">
            <a:extLst>
              <a:ext uri="{FF2B5EF4-FFF2-40B4-BE49-F238E27FC236}">
                <a16:creationId xmlns:a16="http://schemas.microsoft.com/office/drawing/2014/main" id="{C7948D65-FAE7-46B5-9405-839F518906BD}"/>
              </a:ext>
            </a:extLst>
          </p:cNvPr>
          <p:cNvSpPr/>
          <p:nvPr/>
        </p:nvSpPr>
        <p:spPr>
          <a:xfrm>
            <a:off x="6306009" y="6968945"/>
            <a:ext cx="2063763" cy="489552"/>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882" dirty="0">
                <a:solidFill>
                  <a:schemeClr val="tx1"/>
                </a:solidFill>
              </a:rPr>
              <a:t>Living Lab – 1.3</a:t>
            </a:r>
          </a:p>
        </p:txBody>
      </p:sp>
      <p:sp>
        <p:nvSpPr>
          <p:cNvPr id="14" name="Rectangle 13">
            <a:extLst>
              <a:ext uri="{FF2B5EF4-FFF2-40B4-BE49-F238E27FC236}">
                <a16:creationId xmlns:a16="http://schemas.microsoft.com/office/drawing/2014/main" id="{FD195699-B468-46A6-AD8B-AABC86ED9A53}"/>
              </a:ext>
            </a:extLst>
          </p:cNvPr>
          <p:cNvSpPr/>
          <p:nvPr/>
        </p:nvSpPr>
        <p:spPr>
          <a:xfrm>
            <a:off x="2257860" y="1226742"/>
            <a:ext cx="3889396"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Objectives</a:t>
            </a:r>
            <a:endParaRPr lang="en-GB" sz="1400" b="1" dirty="0"/>
          </a:p>
        </p:txBody>
      </p:sp>
      <p:sp>
        <p:nvSpPr>
          <p:cNvPr id="82" name="Rectangle 81">
            <a:extLst>
              <a:ext uri="{FF2B5EF4-FFF2-40B4-BE49-F238E27FC236}">
                <a16:creationId xmlns:a16="http://schemas.microsoft.com/office/drawing/2014/main" id="{9D6CD0FF-F891-4EF8-AD4A-9BF614391C17}"/>
              </a:ext>
            </a:extLst>
          </p:cNvPr>
          <p:cNvSpPr/>
          <p:nvPr/>
        </p:nvSpPr>
        <p:spPr>
          <a:xfrm>
            <a:off x="2257858" y="4550340"/>
            <a:ext cx="3889398"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Conditions of Success</a:t>
            </a:r>
          </a:p>
        </p:txBody>
      </p:sp>
      <p:sp>
        <p:nvSpPr>
          <p:cNvPr id="83" name="Rectangle 82">
            <a:extLst>
              <a:ext uri="{FF2B5EF4-FFF2-40B4-BE49-F238E27FC236}">
                <a16:creationId xmlns:a16="http://schemas.microsoft.com/office/drawing/2014/main" id="{1942C9F0-773F-4883-A088-582D14AA1A20}"/>
              </a:ext>
            </a:extLst>
          </p:cNvPr>
          <p:cNvSpPr/>
          <p:nvPr/>
        </p:nvSpPr>
        <p:spPr>
          <a:xfrm>
            <a:off x="2257856" y="6078457"/>
            <a:ext cx="3889399"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Necessary Resources</a:t>
            </a:r>
          </a:p>
        </p:txBody>
      </p:sp>
      <p:sp>
        <p:nvSpPr>
          <p:cNvPr id="84" name="Rectangle 83">
            <a:extLst>
              <a:ext uri="{FF2B5EF4-FFF2-40B4-BE49-F238E27FC236}">
                <a16:creationId xmlns:a16="http://schemas.microsoft.com/office/drawing/2014/main" id="{F7B06CC8-0703-4773-BD1F-883439F5D7B5}"/>
              </a:ext>
            </a:extLst>
          </p:cNvPr>
          <p:cNvSpPr/>
          <p:nvPr/>
        </p:nvSpPr>
        <p:spPr>
          <a:xfrm>
            <a:off x="6306009" y="1226742"/>
            <a:ext cx="676017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Activities</a:t>
            </a:r>
          </a:p>
        </p:txBody>
      </p:sp>
      <p:sp>
        <p:nvSpPr>
          <p:cNvPr id="85" name="Rectangle 84">
            <a:extLst>
              <a:ext uri="{FF2B5EF4-FFF2-40B4-BE49-F238E27FC236}">
                <a16:creationId xmlns:a16="http://schemas.microsoft.com/office/drawing/2014/main" id="{762D3838-ED9F-47BA-9D97-15D4FE34E2D3}"/>
              </a:ext>
            </a:extLst>
          </p:cNvPr>
          <p:cNvSpPr/>
          <p:nvPr/>
        </p:nvSpPr>
        <p:spPr>
          <a:xfrm>
            <a:off x="6306009" y="576504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Project Leader</a:t>
            </a:r>
            <a:endParaRPr lang="en-GB" sz="1400" b="1" dirty="0"/>
          </a:p>
        </p:txBody>
      </p:sp>
      <p:sp>
        <p:nvSpPr>
          <p:cNvPr id="86" name="Rectangle 85">
            <a:extLst>
              <a:ext uri="{FF2B5EF4-FFF2-40B4-BE49-F238E27FC236}">
                <a16:creationId xmlns:a16="http://schemas.microsoft.com/office/drawing/2014/main" id="{C2B9B38F-090A-4444-8E70-9A39C019985F}"/>
              </a:ext>
            </a:extLst>
          </p:cNvPr>
          <p:cNvSpPr/>
          <p:nvPr/>
        </p:nvSpPr>
        <p:spPr>
          <a:xfrm>
            <a:off x="8449147" y="5765043"/>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Potential Partners</a:t>
            </a:r>
          </a:p>
        </p:txBody>
      </p:sp>
      <p:sp>
        <p:nvSpPr>
          <p:cNvPr id="87" name="Rectangle 86">
            <a:extLst>
              <a:ext uri="{FF2B5EF4-FFF2-40B4-BE49-F238E27FC236}">
                <a16:creationId xmlns:a16="http://schemas.microsoft.com/office/drawing/2014/main" id="{EAD2769B-CE17-435B-9256-75B1571B9BF4}"/>
              </a:ext>
            </a:extLst>
          </p:cNvPr>
          <p:cNvSpPr/>
          <p:nvPr/>
        </p:nvSpPr>
        <p:spPr>
          <a:xfrm>
            <a:off x="6306008" y="661523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Related Actions</a:t>
            </a:r>
          </a:p>
        </p:txBody>
      </p:sp>
      <p:sp>
        <p:nvSpPr>
          <p:cNvPr id="88" name="Rectangle 87">
            <a:extLst>
              <a:ext uri="{FF2B5EF4-FFF2-40B4-BE49-F238E27FC236}">
                <a16:creationId xmlns:a16="http://schemas.microsoft.com/office/drawing/2014/main" id="{772A35F5-3E7C-4E91-87D2-6A0649FFD61B}"/>
              </a:ext>
            </a:extLst>
          </p:cNvPr>
          <p:cNvSpPr/>
          <p:nvPr/>
        </p:nvSpPr>
        <p:spPr>
          <a:xfrm>
            <a:off x="8449146" y="6611770"/>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Evaluation/ Indicators of Success</a:t>
            </a:r>
          </a:p>
        </p:txBody>
      </p:sp>
      <p:sp>
        <p:nvSpPr>
          <p:cNvPr id="89" name="Rectangle 88">
            <a:extLst>
              <a:ext uri="{FF2B5EF4-FFF2-40B4-BE49-F238E27FC236}">
                <a16:creationId xmlns:a16="http://schemas.microsoft.com/office/drawing/2014/main" id="{4D96A546-1940-4586-BAFF-C01BF779265C}"/>
              </a:ext>
            </a:extLst>
          </p:cNvPr>
          <p:cNvSpPr/>
          <p:nvPr/>
        </p:nvSpPr>
        <p:spPr>
          <a:xfrm>
            <a:off x="11002419" y="61606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882" dirty="0">
                <a:solidFill>
                  <a:schemeClr val="tx1"/>
                </a:solidFill>
              </a:rPr>
              <a:t>50 k € </a:t>
            </a:r>
          </a:p>
        </p:txBody>
      </p:sp>
      <p:sp>
        <p:nvSpPr>
          <p:cNvPr id="90" name="Rectangle 89">
            <a:extLst>
              <a:ext uri="{FF2B5EF4-FFF2-40B4-BE49-F238E27FC236}">
                <a16:creationId xmlns:a16="http://schemas.microsoft.com/office/drawing/2014/main" id="{FC545539-221B-4CFE-A882-02CD89803C3B}"/>
              </a:ext>
            </a:extLst>
          </p:cNvPr>
          <p:cNvSpPr/>
          <p:nvPr/>
        </p:nvSpPr>
        <p:spPr>
          <a:xfrm>
            <a:off x="11002419" y="26235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Financial Estimate</a:t>
            </a:r>
          </a:p>
        </p:txBody>
      </p:sp>
      <p:pic>
        <p:nvPicPr>
          <p:cNvPr id="24" name="Image 6">
            <a:extLst>
              <a:ext uri="{FF2B5EF4-FFF2-40B4-BE49-F238E27FC236}">
                <a16:creationId xmlns:a16="http://schemas.microsoft.com/office/drawing/2014/main" id="{D3AE2F6D-E177-4C6E-AFD4-D55DDF3EB221}"/>
              </a:ext>
            </a:extLst>
          </p:cNvPr>
          <p:cNvPicPr>
            <a:picLocks noChangeAspect="1"/>
          </p:cNvPicPr>
          <p:nvPr/>
        </p:nvPicPr>
        <p:blipFill>
          <a:blip r:embed="rId3">
            <a:alphaModFix amt="35000"/>
          </a:blip>
          <a:srcRect l="41021" r="41021"/>
          <a:stretch/>
        </p:blipFill>
        <p:spPr>
          <a:xfrm>
            <a:off x="-3" y="491363"/>
            <a:ext cx="1899141" cy="7068312"/>
          </a:xfrm>
          <a:prstGeom prst="rect">
            <a:avLst/>
          </a:prstGeom>
        </p:spPr>
      </p:pic>
    </p:spTree>
    <p:extLst>
      <p:ext uri="{BB962C8B-B14F-4D97-AF65-F5344CB8AC3E}">
        <p14:creationId xmlns:p14="http://schemas.microsoft.com/office/powerpoint/2010/main" val="4044846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238375" y="295269"/>
            <a:ext cx="8601076" cy="878640"/>
          </a:xfrm>
        </p:spPr>
        <p:txBody>
          <a:bodyPr>
            <a:normAutofit/>
          </a:bodyPr>
          <a:lstStyle/>
          <a:p>
            <a:r>
              <a:rPr lang="en-GB" sz="2800" dirty="0">
                <a:solidFill>
                  <a:srgbClr val="C00000"/>
                </a:solidFill>
                <a:cs typeface="Arial" panose="020B0604020202020204" pitchFamily="34" charset="0"/>
              </a:rPr>
              <a:t>1.4 Green Areas On Rooftops and Promotion of Biodiversity</a:t>
            </a: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2FD9C63-DFB5-412B-97A3-4FF76E2E307D}"/>
              </a:ext>
            </a:extLst>
          </p:cNvPr>
          <p:cNvSpPr/>
          <p:nvPr/>
        </p:nvSpPr>
        <p:spPr>
          <a:xfrm>
            <a:off x="2256126" y="6418313"/>
            <a:ext cx="3889400" cy="104235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endParaRPr lang="en-US" sz="1000" dirty="0">
              <a:solidFill>
                <a:schemeClr val="tx1"/>
              </a:solidFill>
            </a:endParaRPr>
          </a:p>
          <a:p>
            <a:pPr marL="314982" indent="-314982">
              <a:buFont typeface="Arial" panose="020B0604020202020204" pitchFamily="34" charset="0"/>
              <a:buChar char="•"/>
            </a:pPr>
            <a:endParaRPr lang="en-US" sz="1000" dirty="0">
              <a:solidFill>
                <a:schemeClr val="tx1"/>
              </a:solidFill>
            </a:endParaRPr>
          </a:p>
          <a:p>
            <a:pPr marL="314982" indent="-314982">
              <a:buFont typeface="Arial" panose="020B0604020202020204" pitchFamily="34" charset="0"/>
              <a:buChar char="•"/>
            </a:pPr>
            <a:endParaRPr lang="en-US" sz="1000" dirty="0">
              <a:solidFill>
                <a:schemeClr val="tx1"/>
              </a:solidFill>
            </a:endParaRPr>
          </a:p>
          <a:p>
            <a:pPr marL="314982" indent="-314982">
              <a:buFont typeface="Arial" panose="020B0604020202020204" pitchFamily="34" charset="0"/>
              <a:buChar char="•"/>
            </a:pPr>
            <a:r>
              <a:rPr lang="en-US" sz="1000" dirty="0">
                <a:solidFill>
                  <a:schemeClr val="tx1"/>
                </a:solidFill>
              </a:rPr>
              <a:t>Dozens of days of EFT</a:t>
            </a:r>
          </a:p>
        </p:txBody>
      </p:sp>
      <p:sp>
        <p:nvSpPr>
          <p:cNvPr id="74" name="Rectangle 73">
            <a:extLst>
              <a:ext uri="{FF2B5EF4-FFF2-40B4-BE49-F238E27FC236}">
                <a16:creationId xmlns:a16="http://schemas.microsoft.com/office/drawing/2014/main" id="{F1805AF5-8708-4982-ACBC-C7F05BAAB81C}"/>
              </a:ext>
            </a:extLst>
          </p:cNvPr>
          <p:cNvSpPr/>
          <p:nvPr/>
        </p:nvSpPr>
        <p:spPr>
          <a:xfrm>
            <a:off x="2257860" y="1580453"/>
            <a:ext cx="3889398" cy="2780261"/>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Wingdings" panose="05000000000000000000" pitchFamily="2" charset="2"/>
              <a:buChar char="Ø"/>
            </a:pPr>
            <a:r>
              <a:rPr lang="en-US" sz="1000" u="sng" dirty="0">
                <a:solidFill>
                  <a:schemeClr val="tx1"/>
                </a:solidFill>
              </a:rPr>
              <a:t>Internal to the Capital City</a:t>
            </a:r>
          </a:p>
          <a:p>
            <a:pPr marL="171450" indent="-171450">
              <a:buFont typeface="Arial" panose="020B0604020202020204" pitchFamily="34" charset="0"/>
              <a:buChar char="•"/>
            </a:pPr>
            <a:r>
              <a:rPr lang="en-US" sz="1000" dirty="0">
                <a:solidFill>
                  <a:schemeClr val="tx1"/>
                </a:solidFill>
              </a:rPr>
              <a:t>Take advantage of urban density in promoting biodiversity on rooftops</a:t>
            </a:r>
          </a:p>
          <a:p>
            <a:pPr marL="171450" indent="-171450">
              <a:buFont typeface="Arial" panose="020B0604020202020204" pitchFamily="34" charset="0"/>
              <a:buChar char="•"/>
            </a:pPr>
            <a:r>
              <a:rPr lang="en-US" sz="1000" dirty="0">
                <a:solidFill>
                  <a:schemeClr val="tx1"/>
                </a:solidFill>
              </a:rPr>
              <a:t>Strengthen the new positioning of the Capital City as a facilitator rather than executor </a:t>
            </a:r>
          </a:p>
          <a:p>
            <a:pPr marL="772182" lvl="1" indent="-314982">
              <a:buFont typeface="Wingdings" panose="05000000000000000000" pitchFamily="2" charset="2"/>
              <a:buChar char="Ø"/>
            </a:pPr>
            <a:endParaRPr lang="en-US" sz="1000" dirty="0">
              <a:solidFill>
                <a:schemeClr val="tx1"/>
              </a:solidFill>
            </a:endParaRPr>
          </a:p>
          <a:p>
            <a:pPr marL="314982" indent="-314982">
              <a:buFont typeface="Wingdings" panose="05000000000000000000" pitchFamily="2" charset="2"/>
              <a:buChar char="Ø"/>
            </a:pPr>
            <a:r>
              <a:rPr lang="en-US" sz="1000" u="sng" dirty="0">
                <a:solidFill>
                  <a:schemeClr val="tx1"/>
                </a:solidFill>
              </a:rPr>
              <a:t>For the territory</a:t>
            </a:r>
          </a:p>
          <a:p>
            <a:pPr marL="171450" indent="-171450">
              <a:buFont typeface="Arial" panose="020B0604020202020204" pitchFamily="34" charset="0"/>
              <a:buChar char="•"/>
            </a:pPr>
            <a:r>
              <a:rPr lang="en-US" sz="1000" dirty="0">
                <a:solidFill>
                  <a:schemeClr val="tx1"/>
                </a:solidFill>
              </a:rPr>
              <a:t>Fight against heat islands</a:t>
            </a:r>
          </a:p>
          <a:p>
            <a:pPr marL="171450" indent="-171450">
              <a:buFont typeface="Arial" panose="020B0604020202020204" pitchFamily="34" charset="0"/>
              <a:buChar char="•"/>
            </a:pPr>
            <a:r>
              <a:rPr lang="en-US" sz="1000" dirty="0">
                <a:solidFill>
                  <a:schemeClr val="tx1"/>
                </a:solidFill>
              </a:rPr>
              <a:t>Emulation of innovative ecosystem</a:t>
            </a:r>
          </a:p>
          <a:p>
            <a:pPr lvl="1"/>
            <a:endParaRPr lang="en-US" sz="1000" dirty="0">
              <a:solidFill>
                <a:schemeClr val="tx1"/>
              </a:solidFill>
            </a:endParaRPr>
          </a:p>
          <a:p>
            <a:pPr marL="772182" lvl="1" indent="-314982">
              <a:buFont typeface="Wingdings" panose="05000000000000000000" pitchFamily="2" charset="2"/>
              <a:buChar char="Ø"/>
            </a:pPr>
            <a:endParaRPr lang="en-US" sz="1000" dirty="0">
              <a:solidFill>
                <a:schemeClr val="tx1"/>
              </a:solidFill>
            </a:endParaRPr>
          </a:p>
          <a:p>
            <a:pPr marL="772182" lvl="1" indent="-314982">
              <a:buFont typeface="Wingdings" panose="05000000000000000000" pitchFamily="2" charset="2"/>
              <a:buChar char="Ø"/>
            </a:pPr>
            <a:endParaRPr lang="en-US" sz="1000" dirty="0">
              <a:solidFill>
                <a:schemeClr val="tx1"/>
              </a:solidFill>
            </a:endParaRPr>
          </a:p>
        </p:txBody>
      </p:sp>
      <p:sp>
        <p:nvSpPr>
          <p:cNvPr id="75" name="Rectangle 74">
            <a:extLst>
              <a:ext uri="{FF2B5EF4-FFF2-40B4-BE49-F238E27FC236}">
                <a16:creationId xmlns:a16="http://schemas.microsoft.com/office/drawing/2014/main" id="{42BE199E-1F19-4418-B764-5C7E2EB7E2C1}"/>
              </a:ext>
            </a:extLst>
          </p:cNvPr>
          <p:cNvSpPr/>
          <p:nvPr/>
        </p:nvSpPr>
        <p:spPr>
          <a:xfrm>
            <a:off x="6306008" y="1580454"/>
            <a:ext cx="6760173" cy="4188054"/>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Step1 </a:t>
            </a:r>
          </a:p>
          <a:p>
            <a:pPr marL="314982" indent="-314982">
              <a:buFont typeface="Arial" panose="020B0604020202020204" pitchFamily="34" charset="0"/>
              <a:buChar char="•"/>
            </a:pPr>
            <a:r>
              <a:rPr lang="en-US" sz="1000" dirty="0">
                <a:solidFill>
                  <a:schemeClr val="tx1"/>
                </a:solidFill>
              </a:rPr>
              <a:t>Organize a workshop bringing together the various relevant Capital City secretariats to define the main expectations regarding this action </a:t>
            </a:r>
          </a:p>
          <a:p>
            <a:pPr marL="772182" lvl="1" indent="-314982">
              <a:buFont typeface="Arial" panose="020B0604020202020204" pitchFamily="34" charset="0"/>
              <a:buChar char="•"/>
            </a:pPr>
            <a:r>
              <a:rPr lang="en-US" sz="1000" dirty="0">
                <a:solidFill>
                  <a:schemeClr val="tx1"/>
                </a:solidFill>
              </a:rPr>
              <a:t>Allotment of roofs, urban farming, pedagogic approach, etc. </a:t>
            </a:r>
          </a:p>
          <a:p>
            <a:pPr marL="314982" indent="-314982">
              <a:buFont typeface="Arial" panose="020B0604020202020204" pitchFamily="34" charset="0"/>
              <a:buChar char="•"/>
            </a:pPr>
            <a:r>
              <a:rPr lang="en-US" sz="1000" dirty="0">
                <a:solidFill>
                  <a:schemeClr val="tx1"/>
                </a:solidFill>
              </a:rPr>
              <a:t>Launch a </a:t>
            </a:r>
            <a:r>
              <a:rPr lang="en-GB" sz="1000" dirty="0">
                <a:solidFill>
                  <a:schemeClr val="tx1"/>
                </a:solidFill>
              </a:rPr>
              <a:t>Call for expression of interest dedicated to rooftop availability</a:t>
            </a:r>
          </a:p>
          <a:p>
            <a:pPr marL="772182" lvl="1" indent="-314982">
              <a:buFont typeface="Arial" panose="020B0604020202020204" pitchFamily="34" charset="0"/>
              <a:buChar char="•"/>
            </a:pPr>
            <a:r>
              <a:rPr lang="en-GB" sz="1000" dirty="0">
                <a:solidFill>
                  <a:schemeClr val="tx1"/>
                </a:solidFill>
              </a:rPr>
              <a:t>1) to private and public buildings owners that would be interested to turn their rooftops into green rooftops (</a:t>
            </a:r>
            <a:r>
              <a:rPr lang="en-US" sz="1000" dirty="0">
                <a:solidFill>
                  <a:schemeClr val="tx1"/>
                </a:solidFill>
              </a:rPr>
              <a:t>Define incentives to make it attractive)</a:t>
            </a:r>
          </a:p>
          <a:p>
            <a:pPr marL="314982" indent="-314982">
              <a:buFont typeface="Arial" panose="020B0604020202020204" pitchFamily="34" charset="0"/>
              <a:buChar char="•"/>
            </a:pPr>
            <a:endParaRPr lang="en-US" sz="1000" dirty="0">
              <a:solidFill>
                <a:schemeClr val="tx1"/>
              </a:solidFill>
            </a:endParaRPr>
          </a:p>
          <a:p>
            <a:r>
              <a:rPr lang="en-US" sz="1000" b="1" dirty="0">
                <a:solidFill>
                  <a:schemeClr val="tx1"/>
                </a:solidFill>
              </a:rPr>
              <a:t>Step 2 </a:t>
            </a:r>
          </a:p>
          <a:p>
            <a:pPr marL="314982" indent="-314982">
              <a:buFont typeface="Arial" panose="020B0604020202020204" pitchFamily="34" charset="0"/>
              <a:buChar char="•"/>
            </a:pPr>
            <a:r>
              <a:rPr lang="en-GB" sz="1000" dirty="0">
                <a:solidFill>
                  <a:schemeClr val="tx1"/>
                </a:solidFill>
              </a:rPr>
              <a:t>Launch a feasibility study on the suggested rooftops </a:t>
            </a:r>
          </a:p>
          <a:p>
            <a:pPr marL="772182" lvl="1" indent="-314982">
              <a:buFont typeface="Arial" panose="020B0604020202020204" pitchFamily="34" charset="0"/>
              <a:buChar char="•"/>
            </a:pPr>
            <a:r>
              <a:rPr lang="en-GB" sz="1000" dirty="0">
                <a:solidFill>
                  <a:schemeClr val="tx1"/>
                </a:solidFill>
              </a:rPr>
              <a:t>For example according to their possibility of hosting intensive or extensive green rooftops </a:t>
            </a:r>
          </a:p>
          <a:p>
            <a:pPr marL="772182" lvl="1" indent="-314982">
              <a:buFont typeface="Arial" panose="020B0604020202020204" pitchFamily="34" charset="0"/>
              <a:buChar char="•"/>
            </a:pPr>
            <a:r>
              <a:rPr lang="en-GB" sz="1000" dirty="0">
                <a:solidFill>
                  <a:schemeClr val="tx1"/>
                </a:solidFill>
              </a:rPr>
              <a:t>Define the technical feasibility of said rooftops (amount of solid that can be installed, etc)</a:t>
            </a:r>
          </a:p>
          <a:p>
            <a:endParaRPr lang="en-GB" sz="1000" b="1" dirty="0">
              <a:solidFill>
                <a:schemeClr val="tx1"/>
              </a:solidFill>
            </a:endParaRPr>
          </a:p>
          <a:p>
            <a:r>
              <a:rPr lang="en-GB" sz="1000" b="1" dirty="0">
                <a:solidFill>
                  <a:schemeClr val="tx1"/>
                </a:solidFill>
              </a:rPr>
              <a:t>Step 3</a:t>
            </a:r>
          </a:p>
          <a:p>
            <a:pPr marL="171450" indent="-171450">
              <a:buFont typeface="Arial" panose="020B0604020202020204" pitchFamily="34" charset="0"/>
              <a:buChar char="•"/>
            </a:pPr>
            <a:r>
              <a:rPr lang="en-GB" sz="1000" dirty="0">
                <a:solidFill>
                  <a:schemeClr val="tx1"/>
                </a:solidFill>
              </a:rPr>
              <a:t>Launch a call for proposal/project</a:t>
            </a:r>
          </a:p>
          <a:p>
            <a:pPr marL="772182" lvl="1" indent="-314982">
              <a:buFont typeface="Arial" panose="020B0604020202020204" pitchFamily="34" charset="0"/>
              <a:buChar char="•"/>
            </a:pPr>
            <a:r>
              <a:rPr lang="en-GB" sz="1000" dirty="0">
                <a:solidFill>
                  <a:schemeClr val="tx1"/>
                </a:solidFill>
              </a:rPr>
              <a:t>Start-up/civil society groups that would be interested to develop innovative projects gathering digital dimension and biodiversity protection on rooftops</a:t>
            </a:r>
          </a:p>
          <a:p>
            <a:pPr marL="314982" indent="-314982">
              <a:buFont typeface="Arial" panose="020B0604020202020204" pitchFamily="34" charset="0"/>
              <a:buChar char="•"/>
            </a:pPr>
            <a:r>
              <a:rPr lang="en-GB" sz="1000" dirty="0">
                <a:solidFill>
                  <a:schemeClr val="tx1"/>
                </a:solidFill>
              </a:rPr>
              <a:t>Set up a jury to select the most relevant and realistic projects submitted</a:t>
            </a:r>
          </a:p>
          <a:p>
            <a:pPr marL="772182" lvl="1" indent="-314982">
              <a:buFont typeface="Arial" panose="020B0604020202020204" pitchFamily="34" charset="0"/>
              <a:buChar char="•"/>
            </a:pPr>
            <a:r>
              <a:rPr lang="en-GB" sz="1000" dirty="0">
                <a:solidFill>
                  <a:schemeClr val="tx1"/>
                </a:solidFill>
              </a:rPr>
              <a:t>Include academics in the jury and offer the possibility </a:t>
            </a:r>
          </a:p>
          <a:p>
            <a:pPr marL="772182" lvl="1" indent="-314982">
              <a:buFont typeface="Arial" panose="020B0604020202020204" pitchFamily="34" charset="0"/>
              <a:buChar char="•"/>
            </a:pPr>
            <a:r>
              <a:rPr lang="en-GB" sz="1000" dirty="0">
                <a:solidFill>
                  <a:schemeClr val="tx1"/>
                </a:solidFill>
              </a:rPr>
              <a:t>Define a number of projects that will be supported by the Capital City (Between 2 and 4) </a:t>
            </a:r>
          </a:p>
          <a:p>
            <a:r>
              <a:rPr lang="en-GB" sz="1000" dirty="0">
                <a:solidFill>
                  <a:schemeClr val="tx1"/>
                </a:solidFill>
              </a:rPr>
              <a:t> </a:t>
            </a:r>
          </a:p>
          <a:p>
            <a:r>
              <a:rPr lang="en-GB" sz="1000" b="1" dirty="0">
                <a:solidFill>
                  <a:schemeClr val="tx1"/>
                </a:solidFill>
              </a:rPr>
              <a:t>Step 4</a:t>
            </a:r>
          </a:p>
          <a:p>
            <a:pPr marL="314982" indent="-314982">
              <a:buFont typeface="Arial" panose="020B0604020202020204" pitchFamily="34" charset="0"/>
              <a:buChar char="•"/>
            </a:pPr>
            <a:r>
              <a:rPr lang="en-US" sz="1000" dirty="0">
                <a:solidFill>
                  <a:schemeClr val="tx1"/>
                </a:solidFill>
              </a:rPr>
              <a:t>Provide a legal framework for these experimentations</a:t>
            </a:r>
          </a:p>
          <a:p>
            <a:pPr marL="314982" indent="-314982">
              <a:buFont typeface="Arial" panose="020B0604020202020204" pitchFamily="34" charset="0"/>
              <a:buChar char="•"/>
            </a:pPr>
            <a:r>
              <a:rPr lang="en-US" sz="1000" dirty="0">
                <a:solidFill>
                  <a:schemeClr val="tx1"/>
                </a:solidFill>
              </a:rPr>
              <a:t>According to the indicators of success set up launch a tender procedure to scale-up the best ideas</a:t>
            </a:r>
            <a:endParaRPr lang="en-GB" sz="1000" dirty="0">
              <a:solidFill>
                <a:schemeClr val="tx1"/>
              </a:solidFill>
            </a:endParaRPr>
          </a:p>
        </p:txBody>
      </p:sp>
      <p:sp>
        <p:nvSpPr>
          <p:cNvPr id="76" name="Rectangle 75">
            <a:extLst>
              <a:ext uri="{FF2B5EF4-FFF2-40B4-BE49-F238E27FC236}">
                <a16:creationId xmlns:a16="http://schemas.microsoft.com/office/drawing/2014/main" id="{7EDA94AD-154B-4C68-8DD1-5F239F61EA5C}"/>
              </a:ext>
            </a:extLst>
          </p:cNvPr>
          <p:cNvSpPr/>
          <p:nvPr/>
        </p:nvSpPr>
        <p:spPr>
          <a:xfrm>
            <a:off x="2257858" y="4431323"/>
            <a:ext cx="3889400" cy="1821436"/>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Large communication using other channels than the official ones to reach the largest audience possible </a:t>
            </a:r>
          </a:p>
          <a:p>
            <a:pPr marL="314982" indent="-314982">
              <a:buFont typeface="Arial" panose="020B0604020202020204" pitchFamily="34" charset="0"/>
              <a:buChar char="•"/>
            </a:pPr>
            <a:r>
              <a:rPr lang="en-US" sz="1000" dirty="0">
                <a:solidFill>
                  <a:schemeClr val="tx1"/>
                </a:solidFill>
              </a:rPr>
              <a:t>Remain open to proposals </a:t>
            </a:r>
          </a:p>
          <a:p>
            <a:pPr marL="314982" indent="-314982">
              <a:buFont typeface="Arial" panose="020B0604020202020204" pitchFamily="34" charset="0"/>
              <a:buChar char="•"/>
            </a:pPr>
            <a:r>
              <a:rPr lang="en-US" sz="1000" dirty="0">
                <a:solidFill>
                  <a:schemeClr val="tx1"/>
                </a:solidFill>
              </a:rPr>
              <a:t>Anticipate the legal framework conditions</a:t>
            </a:r>
          </a:p>
        </p:txBody>
      </p:sp>
      <p:sp>
        <p:nvSpPr>
          <p:cNvPr id="78" name="Rectangle 77">
            <a:extLst>
              <a:ext uri="{FF2B5EF4-FFF2-40B4-BE49-F238E27FC236}">
                <a16:creationId xmlns:a16="http://schemas.microsoft.com/office/drawing/2014/main" id="{31DEE9E1-9009-44FF-9E31-52E05C68BBFD}"/>
              </a:ext>
            </a:extLst>
          </p:cNvPr>
          <p:cNvSpPr/>
          <p:nvPr/>
        </p:nvSpPr>
        <p:spPr>
          <a:xfrm>
            <a:off x="8449147" y="6118755"/>
            <a:ext cx="4617035" cy="548604"/>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Civil society, academics, schools </a:t>
            </a:r>
          </a:p>
        </p:txBody>
      </p:sp>
      <p:sp>
        <p:nvSpPr>
          <p:cNvPr id="79" name="Rectangle 78">
            <a:extLst>
              <a:ext uri="{FF2B5EF4-FFF2-40B4-BE49-F238E27FC236}">
                <a16:creationId xmlns:a16="http://schemas.microsoft.com/office/drawing/2014/main" id="{A19E7762-7D78-43C4-B348-BD995C5FB3C9}"/>
              </a:ext>
            </a:extLst>
          </p:cNvPr>
          <p:cNvSpPr/>
          <p:nvPr/>
        </p:nvSpPr>
        <p:spPr>
          <a:xfrm>
            <a:off x="8449147" y="6968944"/>
            <a:ext cx="4617034" cy="551008"/>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1000" dirty="0">
                <a:solidFill>
                  <a:schemeClr val="tx1"/>
                </a:solidFill>
              </a:rPr>
              <a:t>Number of projects submitted</a:t>
            </a:r>
          </a:p>
          <a:p>
            <a:pPr marL="314982" indent="-314982">
              <a:buFont typeface="Arial" panose="020B0604020202020204" pitchFamily="34" charset="0"/>
              <a:buChar char="•"/>
            </a:pPr>
            <a:r>
              <a:rPr lang="en-US" sz="1000" dirty="0">
                <a:solidFill>
                  <a:schemeClr val="tx1"/>
                </a:solidFill>
              </a:rPr>
              <a:t>Positive impacts on biodiversity </a:t>
            </a:r>
          </a:p>
          <a:p>
            <a:pPr marL="314982" indent="-314982">
              <a:buFont typeface="Arial" panose="020B0604020202020204" pitchFamily="34" charset="0"/>
              <a:buChar char="•"/>
            </a:pPr>
            <a:r>
              <a:rPr lang="en-US" sz="1000" dirty="0">
                <a:solidFill>
                  <a:schemeClr val="tx1"/>
                </a:solidFill>
              </a:rPr>
              <a:t>Sustainability of at least one project on a long term perspective </a:t>
            </a:r>
          </a:p>
        </p:txBody>
      </p:sp>
      <p:sp>
        <p:nvSpPr>
          <p:cNvPr id="80" name="Rectangle 79">
            <a:extLst>
              <a:ext uri="{FF2B5EF4-FFF2-40B4-BE49-F238E27FC236}">
                <a16:creationId xmlns:a16="http://schemas.microsoft.com/office/drawing/2014/main" id="{91EA5107-81A8-402A-A793-2E67145722FB}"/>
              </a:ext>
            </a:extLst>
          </p:cNvPr>
          <p:cNvSpPr/>
          <p:nvPr/>
        </p:nvSpPr>
        <p:spPr>
          <a:xfrm>
            <a:off x="6306009" y="6118755"/>
            <a:ext cx="2063763" cy="548603"/>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1000" dirty="0">
                <a:solidFill>
                  <a:schemeClr val="tx1"/>
                </a:solidFill>
              </a:rPr>
              <a:t>Secretariat for Urban Planning and Sustainable Development</a:t>
            </a:r>
          </a:p>
        </p:txBody>
      </p:sp>
      <p:sp>
        <p:nvSpPr>
          <p:cNvPr id="81" name="Rectangle 80">
            <a:extLst>
              <a:ext uri="{FF2B5EF4-FFF2-40B4-BE49-F238E27FC236}">
                <a16:creationId xmlns:a16="http://schemas.microsoft.com/office/drawing/2014/main" id="{C7948D65-FAE7-46B5-9405-839F518906BD}"/>
              </a:ext>
            </a:extLst>
          </p:cNvPr>
          <p:cNvSpPr/>
          <p:nvPr/>
        </p:nvSpPr>
        <p:spPr>
          <a:xfrm>
            <a:off x="6306009" y="6968945"/>
            <a:ext cx="2063763" cy="491728"/>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882" dirty="0">
                <a:solidFill>
                  <a:schemeClr val="tx1"/>
                </a:solidFill>
              </a:rPr>
              <a:t>NA</a:t>
            </a:r>
          </a:p>
        </p:txBody>
      </p:sp>
      <p:sp>
        <p:nvSpPr>
          <p:cNvPr id="14" name="Rectangle 13">
            <a:extLst>
              <a:ext uri="{FF2B5EF4-FFF2-40B4-BE49-F238E27FC236}">
                <a16:creationId xmlns:a16="http://schemas.microsoft.com/office/drawing/2014/main" id="{FD195699-B468-46A6-AD8B-AABC86ED9A53}"/>
              </a:ext>
            </a:extLst>
          </p:cNvPr>
          <p:cNvSpPr/>
          <p:nvPr/>
        </p:nvSpPr>
        <p:spPr>
          <a:xfrm>
            <a:off x="2257860" y="1226742"/>
            <a:ext cx="3889396"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Objectives</a:t>
            </a:r>
            <a:endParaRPr lang="en-GB" sz="1400" b="1" dirty="0"/>
          </a:p>
        </p:txBody>
      </p:sp>
      <p:sp>
        <p:nvSpPr>
          <p:cNvPr id="82" name="Rectangle 81">
            <a:extLst>
              <a:ext uri="{FF2B5EF4-FFF2-40B4-BE49-F238E27FC236}">
                <a16:creationId xmlns:a16="http://schemas.microsoft.com/office/drawing/2014/main" id="{9D6CD0FF-F891-4EF8-AD4A-9BF614391C17}"/>
              </a:ext>
            </a:extLst>
          </p:cNvPr>
          <p:cNvSpPr/>
          <p:nvPr/>
        </p:nvSpPr>
        <p:spPr>
          <a:xfrm>
            <a:off x="2257858" y="4088127"/>
            <a:ext cx="3889398"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Conditions of success</a:t>
            </a:r>
          </a:p>
        </p:txBody>
      </p:sp>
      <p:sp>
        <p:nvSpPr>
          <p:cNvPr id="83" name="Rectangle 82">
            <a:extLst>
              <a:ext uri="{FF2B5EF4-FFF2-40B4-BE49-F238E27FC236}">
                <a16:creationId xmlns:a16="http://schemas.microsoft.com/office/drawing/2014/main" id="{1942C9F0-773F-4883-A088-582D14AA1A20}"/>
              </a:ext>
            </a:extLst>
          </p:cNvPr>
          <p:cNvSpPr/>
          <p:nvPr/>
        </p:nvSpPr>
        <p:spPr>
          <a:xfrm>
            <a:off x="2257856" y="6078457"/>
            <a:ext cx="3889399"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Necessary resources</a:t>
            </a:r>
          </a:p>
        </p:txBody>
      </p:sp>
      <p:sp>
        <p:nvSpPr>
          <p:cNvPr id="84" name="Rectangle 83">
            <a:extLst>
              <a:ext uri="{FF2B5EF4-FFF2-40B4-BE49-F238E27FC236}">
                <a16:creationId xmlns:a16="http://schemas.microsoft.com/office/drawing/2014/main" id="{F7B06CC8-0703-4773-BD1F-883439F5D7B5}"/>
              </a:ext>
            </a:extLst>
          </p:cNvPr>
          <p:cNvSpPr/>
          <p:nvPr/>
        </p:nvSpPr>
        <p:spPr>
          <a:xfrm>
            <a:off x="6306009" y="1226742"/>
            <a:ext cx="676017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t>Activities</a:t>
            </a:r>
            <a:endParaRPr lang="en-GB" sz="1400" b="1" dirty="0"/>
          </a:p>
        </p:txBody>
      </p:sp>
      <p:sp>
        <p:nvSpPr>
          <p:cNvPr id="85" name="Rectangle 84">
            <a:extLst>
              <a:ext uri="{FF2B5EF4-FFF2-40B4-BE49-F238E27FC236}">
                <a16:creationId xmlns:a16="http://schemas.microsoft.com/office/drawing/2014/main" id="{762D3838-ED9F-47BA-9D97-15D4FE34E2D3}"/>
              </a:ext>
            </a:extLst>
          </p:cNvPr>
          <p:cNvSpPr/>
          <p:nvPr/>
        </p:nvSpPr>
        <p:spPr>
          <a:xfrm>
            <a:off x="6306009" y="576504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Project leader</a:t>
            </a:r>
            <a:endParaRPr lang="en-GB" sz="1400" b="1" dirty="0"/>
          </a:p>
        </p:txBody>
      </p:sp>
      <p:sp>
        <p:nvSpPr>
          <p:cNvPr id="86" name="Rectangle 85">
            <a:extLst>
              <a:ext uri="{FF2B5EF4-FFF2-40B4-BE49-F238E27FC236}">
                <a16:creationId xmlns:a16="http://schemas.microsoft.com/office/drawing/2014/main" id="{C2B9B38F-090A-4444-8E70-9A39C019985F}"/>
              </a:ext>
            </a:extLst>
          </p:cNvPr>
          <p:cNvSpPr/>
          <p:nvPr/>
        </p:nvSpPr>
        <p:spPr>
          <a:xfrm>
            <a:off x="8449147" y="5765043"/>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Potential partner</a:t>
            </a:r>
          </a:p>
        </p:txBody>
      </p:sp>
      <p:sp>
        <p:nvSpPr>
          <p:cNvPr id="87" name="Rectangle 86">
            <a:extLst>
              <a:ext uri="{FF2B5EF4-FFF2-40B4-BE49-F238E27FC236}">
                <a16:creationId xmlns:a16="http://schemas.microsoft.com/office/drawing/2014/main" id="{EAD2769B-CE17-435B-9256-75B1571B9BF4}"/>
              </a:ext>
            </a:extLst>
          </p:cNvPr>
          <p:cNvSpPr/>
          <p:nvPr/>
        </p:nvSpPr>
        <p:spPr>
          <a:xfrm>
            <a:off x="6306008" y="661523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Related actions</a:t>
            </a:r>
          </a:p>
        </p:txBody>
      </p:sp>
      <p:sp>
        <p:nvSpPr>
          <p:cNvPr id="88" name="Rectangle 87">
            <a:extLst>
              <a:ext uri="{FF2B5EF4-FFF2-40B4-BE49-F238E27FC236}">
                <a16:creationId xmlns:a16="http://schemas.microsoft.com/office/drawing/2014/main" id="{772A35F5-3E7C-4E91-87D2-6A0649FFD61B}"/>
              </a:ext>
            </a:extLst>
          </p:cNvPr>
          <p:cNvSpPr/>
          <p:nvPr/>
        </p:nvSpPr>
        <p:spPr>
          <a:xfrm>
            <a:off x="8449146" y="6611770"/>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Evaluation/ Indicators of success</a:t>
            </a:r>
          </a:p>
        </p:txBody>
      </p:sp>
      <p:sp>
        <p:nvSpPr>
          <p:cNvPr id="89" name="Rectangle 88">
            <a:extLst>
              <a:ext uri="{FF2B5EF4-FFF2-40B4-BE49-F238E27FC236}">
                <a16:creationId xmlns:a16="http://schemas.microsoft.com/office/drawing/2014/main" id="{4D96A546-1940-4586-BAFF-C01BF779265C}"/>
              </a:ext>
            </a:extLst>
          </p:cNvPr>
          <p:cNvSpPr/>
          <p:nvPr/>
        </p:nvSpPr>
        <p:spPr>
          <a:xfrm>
            <a:off x="11002419" y="61606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882" dirty="0">
                <a:solidFill>
                  <a:schemeClr val="tx1"/>
                </a:solidFill>
              </a:rPr>
              <a:t>40 k € - 100 k € </a:t>
            </a:r>
          </a:p>
        </p:txBody>
      </p:sp>
      <p:sp>
        <p:nvSpPr>
          <p:cNvPr id="90" name="Rectangle 89">
            <a:extLst>
              <a:ext uri="{FF2B5EF4-FFF2-40B4-BE49-F238E27FC236}">
                <a16:creationId xmlns:a16="http://schemas.microsoft.com/office/drawing/2014/main" id="{FC545539-221B-4CFE-A882-02CD89803C3B}"/>
              </a:ext>
            </a:extLst>
          </p:cNvPr>
          <p:cNvSpPr/>
          <p:nvPr/>
        </p:nvSpPr>
        <p:spPr>
          <a:xfrm>
            <a:off x="11002419" y="26235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Financial estimate</a:t>
            </a:r>
          </a:p>
        </p:txBody>
      </p:sp>
      <p:pic>
        <p:nvPicPr>
          <p:cNvPr id="24" name="Image 6">
            <a:extLst>
              <a:ext uri="{FF2B5EF4-FFF2-40B4-BE49-F238E27FC236}">
                <a16:creationId xmlns:a16="http://schemas.microsoft.com/office/drawing/2014/main" id="{D3AE2F6D-E177-4C6E-AFD4-D55DDF3EB221}"/>
              </a:ext>
            </a:extLst>
          </p:cNvPr>
          <p:cNvPicPr>
            <a:picLocks noChangeAspect="1"/>
          </p:cNvPicPr>
          <p:nvPr/>
        </p:nvPicPr>
        <p:blipFill>
          <a:blip r:embed="rId3">
            <a:alphaModFix amt="35000"/>
          </a:blip>
          <a:srcRect l="41021" r="41021"/>
          <a:stretch/>
        </p:blipFill>
        <p:spPr>
          <a:xfrm>
            <a:off x="-3" y="491363"/>
            <a:ext cx="1903960" cy="7068312"/>
          </a:xfrm>
          <a:prstGeom prst="rect">
            <a:avLst/>
          </a:prstGeom>
        </p:spPr>
      </p:pic>
    </p:spTree>
    <p:extLst>
      <p:ext uri="{BB962C8B-B14F-4D97-AF65-F5344CB8AC3E}">
        <p14:creationId xmlns:p14="http://schemas.microsoft.com/office/powerpoint/2010/main" val="2604850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238375" y="295269"/>
            <a:ext cx="8601076" cy="878640"/>
          </a:xfrm>
        </p:spPr>
        <p:txBody>
          <a:bodyPr>
            <a:normAutofit/>
          </a:bodyPr>
          <a:lstStyle/>
          <a:p>
            <a:r>
              <a:rPr lang="en-GB" sz="2800" dirty="0">
                <a:solidFill>
                  <a:srgbClr val="C00000"/>
                </a:solidFill>
                <a:cs typeface="Arial" panose="020B0604020202020204" pitchFamily="34" charset="0"/>
              </a:rPr>
              <a:t>1.5 Creation of the Digital Twin Of The City</a:t>
            </a: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2FD9C63-DFB5-412B-97A3-4FF76E2E307D}"/>
              </a:ext>
            </a:extLst>
          </p:cNvPr>
          <p:cNvSpPr/>
          <p:nvPr/>
        </p:nvSpPr>
        <p:spPr>
          <a:xfrm>
            <a:off x="2257858" y="6432169"/>
            <a:ext cx="3889400" cy="943322"/>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chemeClr val="tx1"/>
                </a:solidFill>
              </a:rPr>
              <a:t>1/3 FTE for animation</a:t>
            </a:r>
          </a:p>
          <a:p>
            <a:pPr marL="171450" indent="-171450">
              <a:buFont typeface="Arial" panose="020B0604020202020204" pitchFamily="34" charset="0"/>
              <a:buChar char="•"/>
            </a:pPr>
            <a:r>
              <a:rPr lang="en-US" sz="1000" dirty="0">
                <a:solidFill>
                  <a:schemeClr val="tx1"/>
                </a:solidFill>
              </a:rPr>
              <a:t>1/3 FTE for data treatment </a:t>
            </a:r>
          </a:p>
        </p:txBody>
      </p:sp>
      <p:sp>
        <p:nvSpPr>
          <p:cNvPr id="74" name="Rectangle 73">
            <a:extLst>
              <a:ext uri="{FF2B5EF4-FFF2-40B4-BE49-F238E27FC236}">
                <a16:creationId xmlns:a16="http://schemas.microsoft.com/office/drawing/2014/main" id="{F1805AF5-8708-4982-ACBC-C7F05BAAB81C}"/>
              </a:ext>
            </a:extLst>
          </p:cNvPr>
          <p:cNvSpPr/>
          <p:nvPr/>
        </p:nvSpPr>
        <p:spPr>
          <a:xfrm>
            <a:off x="2257860" y="1580454"/>
            <a:ext cx="3889398" cy="2516102"/>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Wingdings" panose="05000000000000000000" pitchFamily="2" charset="2"/>
              <a:buChar char="Ø"/>
            </a:pPr>
            <a:r>
              <a:rPr lang="en-US" sz="1000" u="sng" dirty="0">
                <a:solidFill>
                  <a:schemeClr val="tx1"/>
                </a:solidFill>
              </a:rPr>
              <a:t>Internal to the Capital City</a:t>
            </a:r>
          </a:p>
          <a:p>
            <a:pPr marL="171450" indent="-171450">
              <a:buFont typeface="Arial" panose="020B0604020202020204" pitchFamily="34" charset="0"/>
              <a:buChar char="•"/>
            </a:pPr>
            <a:r>
              <a:rPr lang="en-US" sz="1000" dirty="0">
                <a:solidFill>
                  <a:schemeClr val="tx1"/>
                </a:solidFill>
              </a:rPr>
              <a:t>Manage urban services</a:t>
            </a:r>
          </a:p>
          <a:p>
            <a:pPr marL="171450" indent="-171450">
              <a:buFont typeface="Arial" panose="020B0604020202020204" pitchFamily="34" charset="0"/>
              <a:buChar char="•"/>
            </a:pPr>
            <a:r>
              <a:rPr lang="en-US" sz="1000" dirty="0">
                <a:solidFill>
                  <a:schemeClr val="tx1"/>
                </a:solidFill>
              </a:rPr>
              <a:t>Facilitate decision making for the city policy-makers </a:t>
            </a:r>
          </a:p>
          <a:p>
            <a:pPr lvl="1"/>
            <a:endParaRPr lang="en-US" sz="1000" dirty="0">
              <a:solidFill>
                <a:schemeClr val="tx1"/>
              </a:solidFill>
            </a:endParaRPr>
          </a:p>
          <a:p>
            <a:pPr marL="314982" indent="-314982">
              <a:buFont typeface="Wingdings" panose="05000000000000000000" pitchFamily="2" charset="2"/>
              <a:buChar char="Ø"/>
            </a:pPr>
            <a:r>
              <a:rPr lang="en-US" sz="1000" u="sng" dirty="0">
                <a:solidFill>
                  <a:schemeClr val="tx1"/>
                </a:solidFill>
              </a:rPr>
              <a:t>For the territory</a:t>
            </a:r>
          </a:p>
          <a:p>
            <a:pPr marL="171450" indent="-171450">
              <a:buFont typeface="Arial" panose="020B0604020202020204" pitchFamily="34" charset="0"/>
              <a:buChar char="•"/>
            </a:pPr>
            <a:r>
              <a:rPr lang="en-US" sz="1000" dirty="0">
                <a:solidFill>
                  <a:schemeClr val="tx1"/>
                </a:solidFill>
              </a:rPr>
              <a:t>Constitute the intangible heritage of Podgorica territory, its "digital twin", which can be shared with all public and private actors interested in the use of the territory's data</a:t>
            </a:r>
          </a:p>
          <a:p>
            <a:pPr marL="171450" indent="-171450">
              <a:buFont typeface="Arial" panose="020B0604020202020204" pitchFamily="34" charset="0"/>
              <a:buChar char="•"/>
            </a:pPr>
            <a:r>
              <a:rPr lang="en-US" sz="1000" dirty="0">
                <a:solidFill>
                  <a:schemeClr val="tx1"/>
                </a:solidFill>
              </a:rPr>
              <a:t>Develop new uses and digital urban services</a:t>
            </a:r>
          </a:p>
          <a:p>
            <a:pPr marL="171450" indent="-171450">
              <a:buFont typeface="Arial" panose="020B0604020202020204" pitchFamily="34" charset="0"/>
              <a:buChar char="•"/>
            </a:pPr>
            <a:r>
              <a:rPr lang="en-US" sz="1000" dirty="0">
                <a:solidFill>
                  <a:schemeClr val="tx1"/>
                </a:solidFill>
              </a:rPr>
              <a:t>Facilitate decision making by the actors of the territory</a:t>
            </a:r>
          </a:p>
          <a:p>
            <a:pPr marL="171450" indent="-171450">
              <a:buFont typeface="Arial" panose="020B0604020202020204" pitchFamily="34" charset="0"/>
              <a:buChar char="•"/>
            </a:pPr>
            <a:r>
              <a:rPr lang="en-US" sz="1000" dirty="0">
                <a:solidFill>
                  <a:schemeClr val="tx1"/>
                </a:solidFill>
              </a:rPr>
              <a:t>Develop the attractiveness of the territory</a:t>
            </a:r>
          </a:p>
        </p:txBody>
      </p:sp>
      <p:sp>
        <p:nvSpPr>
          <p:cNvPr id="75" name="Rectangle 74">
            <a:extLst>
              <a:ext uri="{FF2B5EF4-FFF2-40B4-BE49-F238E27FC236}">
                <a16:creationId xmlns:a16="http://schemas.microsoft.com/office/drawing/2014/main" id="{42BE199E-1F19-4418-B764-5C7E2EB7E2C1}"/>
              </a:ext>
            </a:extLst>
          </p:cNvPr>
          <p:cNvSpPr/>
          <p:nvPr/>
        </p:nvSpPr>
        <p:spPr>
          <a:xfrm>
            <a:off x="6306008" y="1559671"/>
            <a:ext cx="6760173" cy="3856178"/>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00" b="1" dirty="0">
                <a:solidFill>
                  <a:schemeClr val="tx1"/>
                </a:solidFill>
              </a:rPr>
              <a:t>Step1</a:t>
            </a:r>
          </a:p>
          <a:p>
            <a:pPr marL="314982" indent="-314982">
              <a:buFont typeface="Arial" panose="020B0604020202020204" pitchFamily="34" charset="0"/>
              <a:buChar char="•"/>
            </a:pPr>
            <a:r>
              <a:rPr lang="en-US" sz="900" dirty="0">
                <a:solidFill>
                  <a:schemeClr val="tx1"/>
                </a:solidFill>
              </a:rPr>
              <a:t>Build upon the BIM/CIM protocol and experiments to go further in digitizing the city territory </a:t>
            </a:r>
          </a:p>
          <a:p>
            <a:pPr marL="772182" lvl="1" indent="-314982">
              <a:buFont typeface="Arial" panose="020B0604020202020204" pitchFamily="34" charset="0"/>
              <a:buChar char="•"/>
            </a:pPr>
            <a:r>
              <a:rPr lang="en-US" sz="900" dirty="0">
                <a:solidFill>
                  <a:schemeClr val="tx1"/>
                </a:solidFill>
              </a:rPr>
              <a:t>Capitalize on the return of experience of BIM/CIM experiments to better grasp the stakes of digital twin and elaborate its precise objectives</a:t>
            </a:r>
          </a:p>
          <a:p>
            <a:pPr marL="772182" lvl="1" indent="-314982">
              <a:buFont typeface="Arial" panose="020B0604020202020204" pitchFamily="34" charset="0"/>
              <a:buChar char="•"/>
            </a:pPr>
            <a:r>
              <a:rPr lang="en-GB" sz="900" dirty="0">
                <a:solidFill>
                  <a:schemeClr val="tx1"/>
                </a:solidFill>
              </a:rPr>
              <a:t>Define the main uses expected by the Capital City’s secretariats regarding the digital twin using the BIM protocol feedback</a:t>
            </a:r>
          </a:p>
          <a:p>
            <a:pPr marL="314982" indent="-314982">
              <a:buFont typeface="Arial" panose="020B0604020202020204" pitchFamily="34" charset="0"/>
              <a:buChar char="•"/>
            </a:pPr>
            <a:r>
              <a:rPr lang="en-GB" sz="900" dirty="0">
                <a:solidFill>
                  <a:schemeClr val="tx1"/>
                </a:solidFill>
              </a:rPr>
              <a:t>Identify the relevant data sets to collect to feed the platform according to the prioritized expected uses </a:t>
            </a:r>
          </a:p>
          <a:p>
            <a:pPr marL="772182" lvl="1" indent="-314982">
              <a:buFont typeface="Arial" panose="020B0604020202020204" pitchFamily="34" charset="0"/>
              <a:buChar char="•"/>
            </a:pPr>
            <a:r>
              <a:rPr lang="en-GB" sz="900" dirty="0">
                <a:solidFill>
                  <a:schemeClr val="tx1"/>
                </a:solidFill>
              </a:rPr>
              <a:t>Engage exchanges with private, academic and public territorial partners (public institutions, subordinate institutions), on semi-open or closed data that could be shared between them in order to feed the digital twin of the city</a:t>
            </a:r>
          </a:p>
          <a:p>
            <a:pPr marL="1229382" lvl="2" indent="-314982">
              <a:buFont typeface="Arial" panose="020B0604020202020204" pitchFamily="34" charset="0"/>
              <a:buChar char="•"/>
            </a:pPr>
            <a:r>
              <a:rPr lang="en-GB" sz="900" dirty="0">
                <a:solidFill>
                  <a:schemeClr val="tx1"/>
                </a:solidFill>
              </a:rPr>
              <a:t>Institute substantive reflections on the elaboration of a Territorial Information System to facilitate data exchange processes</a:t>
            </a:r>
          </a:p>
          <a:p>
            <a:pPr marL="772182" lvl="1" indent="-314982">
              <a:buFont typeface="Arial" panose="020B0604020202020204" pitchFamily="34" charset="0"/>
              <a:buChar char="•"/>
            </a:pPr>
            <a:r>
              <a:rPr lang="en-US" sz="900" dirty="0">
                <a:solidFill>
                  <a:schemeClr val="tx1"/>
                </a:solidFill>
              </a:rPr>
              <a:t>Finalize the EDMS within the Capital City to make sure to be able to feed the digital twin when needed</a:t>
            </a:r>
          </a:p>
          <a:p>
            <a:pPr marL="772182" lvl="1" indent="-314982">
              <a:buFont typeface="Arial" panose="020B0604020202020204" pitchFamily="34" charset="0"/>
              <a:buChar char="•"/>
            </a:pPr>
            <a:r>
              <a:rPr lang="en-US" sz="900" dirty="0">
                <a:solidFill>
                  <a:schemeClr val="tx1"/>
                </a:solidFill>
              </a:rPr>
              <a:t>Build </a:t>
            </a:r>
            <a:r>
              <a:rPr lang="en-GB" sz="900" dirty="0">
                <a:solidFill>
                  <a:schemeClr val="tx1"/>
                </a:solidFill>
              </a:rPr>
              <a:t>a Territorial Information System to manage </a:t>
            </a:r>
            <a:r>
              <a:rPr lang="fr-FR" sz="900" dirty="0">
                <a:solidFill>
                  <a:schemeClr val="tx1"/>
                </a:solidFill>
              </a:rPr>
              <a:t>the new data </a:t>
            </a:r>
            <a:r>
              <a:rPr lang="en-US" sz="900" dirty="0">
                <a:solidFill>
                  <a:schemeClr val="tx1"/>
                </a:solidFill>
              </a:rPr>
              <a:t>collected</a:t>
            </a:r>
          </a:p>
          <a:p>
            <a:pPr marL="772182" lvl="1" indent="-314982">
              <a:buFont typeface="Arial" panose="020B0604020202020204" pitchFamily="34" charset="0"/>
              <a:buChar char="•"/>
            </a:pPr>
            <a:r>
              <a:rPr lang="en-GB" sz="900" dirty="0">
                <a:solidFill>
                  <a:schemeClr val="tx1"/>
                </a:solidFill>
              </a:rPr>
              <a:t>Deploy relevant sensors within the public space and networks according to the needs of data identified  </a:t>
            </a:r>
          </a:p>
          <a:p>
            <a:pPr marL="772182" lvl="1" indent="-314982">
              <a:buFont typeface="Arial" panose="020B0604020202020204" pitchFamily="34" charset="0"/>
              <a:buChar char="•"/>
            </a:pPr>
            <a:endParaRPr lang="en-GB" sz="900" dirty="0">
              <a:solidFill>
                <a:schemeClr val="tx1"/>
              </a:solidFill>
            </a:endParaRPr>
          </a:p>
          <a:p>
            <a:pPr marL="314982" indent="-314982">
              <a:buFont typeface="Arial" panose="020B0604020202020204" pitchFamily="34" charset="0"/>
              <a:buChar char="•"/>
            </a:pPr>
            <a:endParaRPr lang="en-GB" sz="900" dirty="0">
              <a:solidFill>
                <a:schemeClr val="tx1"/>
              </a:solidFill>
            </a:endParaRPr>
          </a:p>
          <a:p>
            <a:r>
              <a:rPr lang="en-GB" sz="900" b="1" dirty="0">
                <a:solidFill>
                  <a:schemeClr val="tx1"/>
                </a:solidFill>
              </a:rPr>
              <a:t>Step 2: </a:t>
            </a:r>
            <a:endParaRPr lang="en-US" sz="900" dirty="0">
              <a:solidFill>
                <a:schemeClr val="tx1"/>
              </a:solidFill>
            </a:endParaRPr>
          </a:p>
          <a:p>
            <a:pPr marL="171450" indent="-171450">
              <a:buFont typeface="Arial" panose="020B0604020202020204" pitchFamily="34" charset="0"/>
              <a:buChar char="•"/>
            </a:pPr>
            <a:r>
              <a:rPr lang="en-US" sz="900" dirty="0">
                <a:solidFill>
                  <a:schemeClr val="tx1"/>
                </a:solidFill>
              </a:rPr>
              <a:t>Define the first urban services that this platform will manage (doubt removal, urban security, traffic flow management, etc.).</a:t>
            </a:r>
          </a:p>
          <a:p>
            <a:pPr marL="171450" indent="-171450">
              <a:buFont typeface="Arial" panose="020B0604020202020204" pitchFamily="34" charset="0"/>
              <a:buChar char="•"/>
            </a:pPr>
            <a:r>
              <a:rPr lang="en-US" sz="900" dirty="0">
                <a:solidFill>
                  <a:schemeClr val="tx1"/>
                </a:solidFill>
              </a:rPr>
              <a:t>Analyze the condition of interoperability with existing or future ortho-photos </a:t>
            </a:r>
          </a:p>
          <a:p>
            <a:pPr marL="171450" indent="-171450">
              <a:buFont typeface="Arial" panose="020B0604020202020204" pitchFamily="34" charset="0"/>
              <a:buChar char="•"/>
            </a:pPr>
            <a:r>
              <a:rPr lang="en-US" sz="900" dirty="0">
                <a:solidFill>
                  <a:schemeClr val="tx1"/>
                </a:solidFill>
              </a:rPr>
              <a:t>Launch a call for tenders to map some urban territory of Capital City Podgorica, for example using LIDAR (Light Detection And Ranging) </a:t>
            </a:r>
          </a:p>
          <a:p>
            <a:pPr marL="171450" indent="-171450">
              <a:buFont typeface="Arial" panose="020B0604020202020204" pitchFamily="34" charset="0"/>
              <a:buChar char="•"/>
            </a:pPr>
            <a:r>
              <a:rPr lang="en-US" sz="900" dirty="0">
                <a:solidFill>
                  <a:schemeClr val="tx1"/>
                </a:solidFill>
              </a:rPr>
              <a:t>Incorporate the information collected in the GIS of the city in order to have a geo-referenced 3D model of the urban environment up to date </a:t>
            </a:r>
          </a:p>
          <a:p>
            <a:pPr marL="171450" indent="-171450">
              <a:buFont typeface="Arial" panose="020B0604020202020204" pitchFamily="34" charset="0"/>
              <a:buChar char="•"/>
            </a:pPr>
            <a:r>
              <a:rPr lang="en-US" sz="900" dirty="0">
                <a:solidFill>
                  <a:schemeClr val="tx1"/>
                </a:solidFill>
              </a:rPr>
              <a:t>Hire a data treatment specialist </a:t>
            </a:r>
          </a:p>
          <a:p>
            <a:pPr marL="171450" indent="-171450">
              <a:buFont typeface="Arial" panose="020B0604020202020204" pitchFamily="34" charset="0"/>
              <a:buChar char="•"/>
            </a:pPr>
            <a:r>
              <a:rPr lang="en-US" sz="900" dirty="0">
                <a:solidFill>
                  <a:schemeClr val="tx1"/>
                </a:solidFill>
              </a:rPr>
              <a:t>Ensure the update of the digital twin with accurate and/or real time data sets to make it a unique repository</a:t>
            </a:r>
          </a:p>
        </p:txBody>
      </p:sp>
      <p:sp>
        <p:nvSpPr>
          <p:cNvPr id="76" name="Rectangle 75">
            <a:extLst>
              <a:ext uri="{FF2B5EF4-FFF2-40B4-BE49-F238E27FC236}">
                <a16:creationId xmlns:a16="http://schemas.microsoft.com/office/drawing/2014/main" id="{7EDA94AD-154B-4C68-8DD1-5F239F61EA5C}"/>
              </a:ext>
            </a:extLst>
          </p:cNvPr>
          <p:cNvSpPr/>
          <p:nvPr/>
        </p:nvSpPr>
        <p:spPr>
          <a:xfrm>
            <a:off x="2257858" y="4431323"/>
            <a:ext cx="3889400" cy="1648377"/>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882" dirty="0">
                <a:solidFill>
                  <a:schemeClr val="tx1"/>
                </a:solidFill>
              </a:rPr>
              <a:t>The realization of the digital twin platform supposes a good articulation with the GIS and EDM allowing a fluid management of data as well as the use of the Large-scale geographic repository data. </a:t>
            </a:r>
          </a:p>
          <a:p>
            <a:pPr marL="171450" indent="-171450">
              <a:buFont typeface="Arial" panose="020B0604020202020204" pitchFamily="34" charset="0"/>
              <a:buChar char="•"/>
            </a:pPr>
            <a:r>
              <a:rPr lang="en-US" sz="882" dirty="0">
                <a:solidFill>
                  <a:schemeClr val="tx1"/>
                </a:solidFill>
              </a:rPr>
              <a:t>The implementation of a project development method to involve all the public and private stakeholders (architects, programmers, urban planners, network managers, economic development stakeholders, transport and mobility stakeholders, urban furniture managers, etc.)</a:t>
            </a:r>
          </a:p>
          <a:p>
            <a:pPr marL="171450" indent="-171450">
              <a:buFont typeface="Arial" panose="020B0604020202020204" pitchFamily="34" charset="0"/>
              <a:buChar char="•"/>
            </a:pPr>
            <a:r>
              <a:rPr lang="en-US" sz="882" dirty="0">
                <a:solidFill>
                  <a:schemeClr val="tx1"/>
                </a:solidFill>
              </a:rPr>
              <a:t>The animation and governance of the project (organization, charter, development of the project)</a:t>
            </a:r>
          </a:p>
          <a:p>
            <a:endParaRPr lang="en-US" sz="882" dirty="0">
              <a:solidFill>
                <a:schemeClr val="tx1"/>
              </a:solidFill>
            </a:endParaRPr>
          </a:p>
          <a:p>
            <a:pPr marL="314982" indent="-314982">
              <a:buFont typeface="Arial" panose="020B0604020202020204" pitchFamily="34" charset="0"/>
              <a:buChar char="•"/>
            </a:pPr>
            <a:endParaRPr lang="en-US" sz="882" dirty="0">
              <a:solidFill>
                <a:schemeClr val="tx1"/>
              </a:solidFill>
            </a:endParaRPr>
          </a:p>
        </p:txBody>
      </p:sp>
      <p:sp>
        <p:nvSpPr>
          <p:cNvPr id="78" name="Rectangle 77">
            <a:extLst>
              <a:ext uri="{FF2B5EF4-FFF2-40B4-BE49-F238E27FC236}">
                <a16:creationId xmlns:a16="http://schemas.microsoft.com/office/drawing/2014/main" id="{31DEE9E1-9009-44FF-9E31-52E05C68BBFD}"/>
              </a:ext>
            </a:extLst>
          </p:cNvPr>
          <p:cNvSpPr/>
          <p:nvPr/>
        </p:nvSpPr>
        <p:spPr>
          <a:xfrm>
            <a:off x="8435293" y="5776001"/>
            <a:ext cx="4635248" cy="651962"/>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882" dirty="0">
                <a:solidFill>
                  <a:schemeClr val="tx1"/>
                </a:solidFill>
              </a:rPr>
              <a:t>Agency for Construction and Development (</a:t>
            </a:r>
            <a:r>
              <a:rPr lang="en-US" sz="882" dirty="0" err="1">
                <a:solidFill>
                  <a:schemeClr val="tx1"/>
                </a:solidFill>
              </a:rPr>
              <a:t>Agencija</a:t>
            </a:r>
            <a:r>
              <a:rPr lang="en-US" sz="882" dirty="0">
                <a:solidFill>
                  <a:schemeClr val="tx1"/>
                </a:solidFill>
              </a:rPr>
              <a:t> </a:t>
            </a:r>
            <a:r>
              <a:rPr lang="en-US" sz="882" dirty="0" err="1">
                <a:solidFill>
                  <a:schemeClr val="tx1"/>
                </a:solidFill>
              </a:rPr>
              <a:t>za</a:t>
            </a:r>
            <a:r>
              <a:rPr lang="en-US" sz="882" dirty="0">
                <a:solidFill>
                  <a:schemeClr val="tx1"/>
                </a:solidFill>
              </a:rPr>
              <a:t> </a:t>
            </a:r>
            <a:r>
              <a:rPr lang="en-US" sz="882" dirty="0" err="1">
                <a:solidFill>
                  <a:schemeClr val="tx1"/>
                </a:solidFill>
              </a:rPr>
              <a:t>izgradnju</a:t>
            </a:r>
            <a:r>
              <a:rPr lang="en-US" sz="882" dirty="0">
                <a:solidFill>
                  <a:schemeClr val="tx1"/>
                </a:solidFill>
              </a:rPr>
              <a:t> </a:t>
            </a:r>
            <a:r>
              <a:rPr lang="en-US" sz="882" dirty="0" err="1">
                <a:solidFill>
                  <a:schemeClr val="tx1"/>
                </a:solidFill>
              </a:rPr>
              <a:t>Irazvoj</a:t>
            </a:r>
            <a:r>
              <a:rPr lang="en-US" sz="882" dirty="0">
                <a:solidFill>
                  <a:schemeClr val="tx1"/>
                </a:solidFill>
              </a:rPr>
              <a:t> </a:t>
            </a:r>
            <a:r>
              <a:rPr lang="en-US" sz="882" dirty="0" err="1">
                <a:solidFill>
                  <a:schemeClr val="tx1"/>
                </a:solidFill>
              </a:rPr>
              <a:t>Podgorice</a:t>
            </a:r>
            <a:r>
              <a:rPr lang="en-US" sz="882" dirty="0">
                <a:solidFill>
                  <a:schemeClr val="tx1"/>
                </a:solidFill>
              </a:rPr>
              <a:t> </a:t>
            </a:r>
            <a:r>
              <a:rPr lang="en-US" sz="882" dirty="0" err="1">
                <a:solidFill>
                  <a:schemeClr val="tx1"/>
                </a:solidFill>
              </a:rPr>
              <a:t>d.o.o</a:t>
            </a:r>
            <a:r>
              <a:rPr lang="en-US" sz="882" dirty="0">
                <a:solidFill>
                  <a:schemeClr val="tx1"/>
                </a:solidFill>
              </a:rPr>
              <a:t>)</a:t>
            </a:r>
          </a:p>
          <a:p>
            <a:pPr marL="314982" indent="-314982">
              <a:buFont typeface="Arial" panose="020B0604020202020204" pitchFamily="34" charset="0"/>
              <a:buChar char="•"/>
            </a:pPr>
            <a:r>
              <a:rPr lang="en-US" sz="882" dirty="0">
                <a:solidFill>
                  <a:schemeClr val="tx1"/>
                </a:solidFill>
              </a:rPr>
              <a:t>Housing Agency (</a:t>
            </a:r>
            <a:r>
              <a:rPr lang="en-US" sz="882" dirty="0" err="1">
                <a:solidFill>
                  <a:schemeClr val="tx1"/>
                </a:solidFill>
              </a:rPr>
              <a:t>Agencija</a:t>
            </a:r>
            <a:r>
              <a:rPr lang="en-US" sz="882" dirty="0">
                <a:solidFill>
                  <a:schemeClr val="tx1"/>
                </a:solidFill>
              </a:rPr>
              <a:t> </a:t>
            </a:r>
            <a:r>
              <a:rPr lang="en-US" sz="882" dirty="0" err="1">
                <a:solidFill>
                  <a:schemeClr val="tx1"/>
                </a:solidFill>
              </a:rPr>
              <a:t>za</a:t>
            </a:r>
            <a:r>
              <a:rPr lang="en-US" sz="882" dirty="0">
                <a:solidFill>
                  <a:schemeClr val="tx1"/>
                </a:solidFill>
              </a:rPr>
              <a:t> </a:t>
            </a:r>
            <a:r>
              <a:rPr lang="en-US" sz="882" dirty="0" err="1">
                <a:solidFill>
                  <a:schemeClr val="tx1"/>
                </a:solidFill>
              </a:rPr>
              <a:t>stanovanje</a:t>
            </a:r>
            <a:r>
              <a:rPr lang="en-US" sz="882" dirty="0">
                <a:solidFill>
                  <a:schemeClr val="tx1"/>
                </a:solidFill>
              </a:rPr>
              <a:t> </a:t>
            </a:r>
            <a:r>
              <a:rPr lang="en-US" sz="882" dirty="0" err="1">
                <a:solidFill>
                  <a:schemeClr val="tx1"/>
                </a:solidFill>
              </a:rPr>
              <a:t>d.o.o</a:t>
            </a:r>
            <a:r>
              <a:rPr lang="en-US" sz="882" dirty="0">
                <a:solidFill>
                  <a:schemeClr val="tx1"/>
                </a:solidFill>
              </a:rPr>
              <a:t>. Podgorica)</a:t>
            </a:r>
          </a:p>
          <a:p>
            <a:pPr marL="314982" indent="-314982">
              <a:buFont typeface="Arial" panose="020B0604020202020204" pitchFamily="34" charset="0"/>
              <a:buChar char="•"/>
            </a:pPr>
            <a:r>
              <a:rPr lang="en-US" sz="882" dirty="0" err="1">
                <a:solidFill>
                  <a:schemeClr val="tx1"/>
                </a:solidFill>
              </a:rPr>
              <a:t>Protperty</a:t>
            </a:r>
            <a:r>
              <a:rPr lang="en-US" sz="882" dirty="0">
                <a:solidFill>
                  <a:schemeClr val="tx1"/>
                </a:solidFill>
              </a:rPr>
              <a:t> </a:t>
            </a:r>
          </a:p>
        </p:txBody>
      </p:sp>
      <p:sp>
        <p:nvSpPr>
          <p:cNvPr id="79" name="Rectangle 78">
            <a:extLst>
              <a:ext uri="{FF2B5EF4-FFF2-40B4-BE49-F238E27FC236}">
                <a16:creationId xmlns:a16="http://schemas.microsoft.com/office/drawing/2014/main" id="{A19E7762-7D78-43C4-B348-BD995C5FB3C9}"/>
              </a:ext>
            </a:extLst>
          </p:cNvPr>
          <p:cNvSpPr/>
          <p:nvPr/>
        </p:nvSpPr>
        <p:spPr>
          <a:xfrm>
            <a:off x="8435293" y="6788115"/>
            <a:ext cx="4635248" cy="592417"/>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882" dirty="0">
                <a:solidFill>
                  <a:schemeClr val="tx1"/>
                </a:solidFill>
              </a:rPr>
              <a:t>Number of structures providing data sets </a:t>
            </a:r>
          </a:p>
          <a:p>
            <a:pPr marL="314982" indent="-314982">
              <a:buFont typeface="Arial" panose="020B0604020202020204" pitchFamily="34" charset="0"/>
              <a:buChar char="•"/>
            </a:pPr>
            <a:r>
              <a:rPr lang="en-US" sz="882" dirty="0">
                <a:solidFill>
                  <a:schemeClr val="tx1"/>
                </a:solidFill>
              </a:rPr>
              <a:t>Number of real-time data sets integrated into the digital twin</a:t>
            </a:r>
          </a:p>
          <a:p>
            <a:pPr marL="314982" indent="-314982">
              <a:buFont typeface="Arial" panose="020B0604020202020204" pitchFamily="34" charset="0"/>
              <a:buChar char="•"/>
            </a:pPr>
            <a:r>
              <a:rPr lang="en-US" sz="882" dirty="0">
                <a:solidFill>
                  <a:schemeClr val="tx1"/>
                </a:solidFill>
              </a:rPr>
              <a:t>New uses developed in terms of evaluation and simulation of public policies</a:t>
            </a:r>
          </a:p>
        </p:txBody>
      </p:sp>
      <p:sp>
        <p:nvSpPr>
          <p:cNvPr id="80" name="Rectangle 79">
            <a:extLst>
              <a:ext uri="{FF2B5EF4-FFF2-40B4-BE49-F238E27FC236}">
                <a16:creationId xmlns:a16="http://schemas.microsoft.com/office/drawing/2014/main" id="{91EA5107-81A8-402A-A793-2E67145722FB}"/>
              </a:ext>
            </a:extLst>
          </p:cNvPr>
          <p:cNvSpPr/>
          <p:nvPr/>
        </p:nvSpPr>
        <p:spPr>
          <a:xfrm>
            <a:off x="6304272" y="5769561"/>
            <a:ext cx="2063763" cy="779346"/>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Secretariat for Urban Planning and Sustainable Development</a:t>
            </a:r>
          </a:p>
        </p:txBody>
      </p:sp>
      <p:sp>
        <p:nvSpPr>
          <p:cNvPr id="81" name="Rectangle 80">
            <a:extLst>
              <a:ext uri="{FF2B5EF4-FFF2-40B4-BE49-F238E27FC236}">
                <a16:creationId xmlns:a16="http://schemas.microsoft.com/office/drawing/2014/main" id="{C7948D65-FAE7-46B5-9405-839F518906BD}"/>
              </a:ext>
            </a:extLst>
          </p:cNvPr>
          <p:cNvSpPr/>
          <p:nvPr/>
        </p:nvSpPr>
        <p:spPr>
          <a:xfrm>
            <a:off x="6306525" y="6880491"/>
            <a:ext cx="2063763" cy="495000"/>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882" dirty="0">
                <a:solidFill>
                  <a:schemeClr val="tx1"/>
                </a:solidFill>
              </a:rPr>
              <a:t>Action 1.1</a:t>
            </a:r>
          </a:p>
          <a:p>
            <a:pPr marL="314982" indent="-314982">
              <a:buFont typeface="Arial" panose="020B0604020202020204" pitchFamily="34" charset="0"/>
              <a:buChar char="•"/>
            </a:pPr>
            <a:r>
              <a:rPr lang="en-US" sz="882" dirty="0">
                <a:solidFill>
                  <a:schemeClr val="tx1"/>
                </a:solidFill>
              </a:rPr>
              <a:t>Action 3.5</a:t>
            </a:r>
          </a:p>
          <a:p>
            <a:pPr marL="314982" indent="-314982">
              <a:buFont typeface="Arial" panose="020B0604020202020204" pitchFamily="34" charset="0"/>
              <a:buChar char="•"/>
            </a:pPr>
            <a:endParaRPr lang="en-US" sz="882" dirty="0">
              <a:solidFill>
                <a:schemeClr val="tx1"/>
              </a:solidFill>
            </a:endParaRPr>
          </a:p>
        </p:txBody>
      </p:sp>
      <p:sp>
        <p:nvSpPr>
          <p:cNvPr id="14" name="Rectangle 13">
            <a:extLst>
              <a:ext uri="{FF2B5EF4-FFF2-40B4-BE49-F238E27FC236}">
                <a16:creationId xmlns:a16="http://schemas.microsoft.com/office/drawing/2014/main" id="{FD195699-B468-46A6-AD8B-AABC86ED9A53}"/>
              </a:ext>
            </a:extLst>
          </p:cNvPr>
          <p:cNvSpPr/>
          <p:nvPr/>
        </p:nvSpPr>
        <p:spPr>
          <a:xfrm>
            <a:off x="2257860" y="1226742"/>
            <a:ext cx="3889396"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Objectives</a:t>
            </a:r>
            <a:endParaRPr lang="en-GB" sz="1400" b="1" dirty="0"/>
          </a:p>
        </p:txBody>
      </p:sp>
      <p:sp>
        <p:nvSpPr>
          <p:cNvPr id="82" name="Rectangle 81">
            <a:extLst>
              <a:ext uri="{FF2B5EF4-FFF2-40B4-BE49-F238E27FC236}">
                <a16:creationId xmlns:a16="http://schemas.microsoft.com/office/drawing/2014/main" id="{9D6CD0FF-F891-4EF8-AD4A-9BF614391C17}"/>
              </a:ext>
            </a:extLst>
          </p:cNvPr>
          <p:cNvSpPr/>
          <p:nvPr/>
        </p:nvSpPr>
        <p:spPr>
          <a:xfrm>
            <a:off x="2257858" y="4088127"/>
            <a:ext cx="3889398"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Conditions of Success</a:t>
            </a:r>
          </a:p>
        </p:txBody>
      </p:sp>
      <p:sp>
        <p:nvSpPr>
          <p:cNvPr id="83" name="Rectangle 82">
            <a:extLst>
              <a:ext uri="{FF2B5EF4-FFF2-40B4-BE49-F238E27FC236}">
                <a16:creationId xmlns:a16="http://schemas.microsoft.com/office/drawing/2014/main" id="{1942C9F0-773F-4883-A088-582D14AA1A20}"/>
              </a:ext>
            </a:extLst>
          </p:cNvPr>
          <p:cNvSpPr/>
          <p:nvPr/>
        </p:nvSpPr>
        <p:spPr>
          <a:xfrm>
            <a:off x="2257856" y="6078457"/>
            <a:ext cx="3889399"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Necessary Resources</a:t>
            </a:r>
          </a:p>
        </p:txBody>
      </p:sp>
      <p:sp>
        <p:nvSpPr>
          <p:cNvPr id="84" name="Rectangle 83">
            <a:extLst>
              <a:ext uri="{FF2B5EF4-FFF2-40B4-BE49-F238E27FC236}">
                <a16:creationId xmlns:a16="http://schemas.microsoft.com/office/drawing/2014/main" id="{F7B06CC8-0703-4773-BD1F-883439F5D7B5}"/>
              </a:ext>
            </a:extLst>
          </p:cNvPr>
          <p:cNvSpPr/>
          <p:nvPr/>
        </p:nvSpPr>
        <p:spPr>
          <a:xfrm>
            <a:off x="6306009" y="1226742"/>
            <a:ext cx="676017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t>Activities</a:t>
            </a:r>
            <a:endParaRPr lang="en-GB" sz="1400" b="1" dirty="0"/>
          </a:p>
        </p:txBody>
      </p:sp>
      <p:sp>
        <p:nvSpPr>
          <p:cNvPr id="85" name="Rectangle 84">
            <a:extLst>
              <a:ext uri="{FF2B5EF4-FFF2-40B4-BE49-F238E27FC236}">
                <a16:creationId xmlns:a16="http://schemas.microsoft.com/office/drawing/2014/main" id="{762D3838-ED9F-47BA-9D97-15D4FE34E2D3}"/>
              </a:ext>
            </a:extLst>
          </p:cNvPr>
          <p:cNvSpPr/>
          <p:nvPr/>
        </p:nvSpPr>
        <p:spPr>
          <a:xfrm>
            <a:off x="6304272" y="5415849"/>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Project Leader</a:t>
            </a:r>
            <a:endParaRPr lang="en-GB" sz="1400" b="1" dirty="0"/>
          </a:p>
        </p:txBody>
      </p:sp>
      <p:sp>
        <p:nvSpPr>
          <p:cNvPr id="86" name="Rectangle 85">
            <a:extLst>
              <a:ext uri="{FF2B5EF4-FFF2-40B4-BE49-F238E27FC236}">
                <a16:creationId xmlns:a16="http://schemas.microsoft.com/office/drawing/2014/main" id="{C2B9B38F-090A-4444-8E70-9A39C019985F}"/>
              </a:ext>
            </a:extLst>
          </p:cNvPr>
          <p:cNvSpPr/>
          <p:nvPr/>
        </p:nvSpPr>
        <p:spPr>
          <a:xfrm>
            <a:off x="8435293" y="5422289"/>
            <a:ext cx="4630888"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Potential Partners</a:t>
            </a:r>
          </a:p>
        </p:txBody>
      </p:sp>
      <p:sp>
        <p:nvSpPr>
          <p:cNvPr id="87" name="Rectangle 86">
            <a:extLst>
              <a:ext uri="{FF2B5EF4-FFF2-40B4-BE49-F238E27FC236}">
                <a16:creationId xmlns:a16="http://schemas.microsoft.com/office/drawing/2014/main" id="{EAD2769B-CE17-435B-9256-75B1571B9BF4}"/>
              </a:ext>
            </a:extLst>
          </p:cNvPr>
          <p:cNvSpPr/>
          <p:nvPr/>
        </p:nvSpPr>
        <p:spPr>
          <a:xfrm>
            <a:off x="6306008" y="6542467"/>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Related Actions</a:t>
            </a:r>
          </a:p>
        </p:txBody>
      </p:sp>
      <p:sp>
        <p:nvSpPr>
          <p:cNvPr id="88" name="Rectangle 87">
            <a:extLst>
              <a:ext uri="{FF2B5EF4-FFF2-40B4-BE49-F238E27FC236}">
                <a16:creationId xmlns:a16="http://schemas.microsoft.com/office/drawing/2014/main" id="{772A35F5-3E7C-4E91-87D2-6A0649FFD61B}"/>
              </a:ext>
            </a:extLst>
          </p:cNvPr>
          <p:cNvSpPr/>
          <p:nvPr/>
        </p:nvSpPr>
        <p:spPr>
          <a:xfrm>
            <a:off x="8435293" y="6427963"/>
            <a:ext cx="4630888"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Evaluation/ Indicators of Success</a:t>
            </a:r>
          </a:p>
        </p:txBody>
      </p:sp>
      <p:sp>
        <p:nvSpPr>
          <p:cNvPr id="89" name="Rectangle 88">
            <a:extLst>
              <a:ext uri="{FF2B5EF4-FFF2-40B4-BE49-F238E27FC236}">
                <a16:creationId xmlns:a16="http://schemas.microsoft.com/office/drawing/2014/main" id="{4D96A546-1940-4586-BAFF-C01BF779265C}"/>
              </a:ext>
            </a:extLst>
          </p:cNvPr>
          <p:cNvSpPr/>
          <p:nvPr/>
        </p:nvSpPr>
        <p:spPr>
          <a:xfrm>
            <a:off x="11002419" y="61606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882" dirty="0">
                <a:solidFill>
                  <a:schemeClr val="tx1"/>
                </a:solidFill>
              </a:rPr>
              <a:t>150 k € - 400 k €</a:t>
            </a:r>
          </a:p>
        </p:txBody>
      </p:sp>
      <p:sp>
        <p:nvSpPr>
          <p:cNvPr id="90" name="Rectangle 89">
            <a:extLst>
              <a:ext uri="{FF2B5EF4-FFF2-40B4-BE49-F238E27FC236}">
                <a16:creationId xmlns:a16="http://schemas.microsoft.com/office/drawing/2014/main" id="{FC545539-221B-4CFE-A882-02CD89803C3B}"/>
              </a:ext>
            </a:extLst>
          </p:cNvPr>
          <p:cNvSpPr/>
          <p:nvPr/>
        </p:nvSpPr>
        <p:spPr>
          <a:xfrm>
            <a:off x="11002419" y="26235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Financial Estimate</a:t>
            </a:r>
          </a:p>
        </p:txBody>
      </p:sp>
      <p:pic>
        <p:nvPicPr>
          <p:cNvPr id="24" name="Image 6">
            <a:extLst>
              <a:ext uri="{FF2B5EF4-FFF2-40B4-BE49-F238E27FC236}">
                <a16:creationId xmlns:a16="http://schemas.microsoft.com/office/drawing/2014/main" id="{D3AE2F6D-E177-4C6E-AFD4-D55DDF3EB221}"/>
              </a:ext>
            </a:extLst>
          </p:cNvPr>
          <p:cNvPicPr>
            <a:picLocks noChangeAspect="1"/>
          </p:cNvPicPr>
          <p:nvPr/>
        </p:nvPicPr>
        <p:blipFill>
          <a:blip r:embed="rId3">
            <a:alphaModFix amt="35000"/>
          </a:blip>
          <a:srcRect l="41021" r="41021"/>
          <a:stretch/>
        </p:blipFill>
        <p:spPr>
          <a:xfrm>
            <a:off x="-3" y="491363"/>
            <a:ext cx="1903960" cy="7068312"/>
          </a:xfrm>
          <a:prstGeom prst="rect">
            <a:avLst/>
          </a:prstGeom>
        </p:spPr>
      </p:pic>
    </p:spTree>
    <p:extLst>
      <p:ext uri="{BB962C8B-B14F-4D97-AF65-F5344CB8AC3E}">
        <p14:creationId xmlns:p14="http://schemas.microsoft.com/office/powerpoint/2010/main" val="3199967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093961" y="207587"/>
            <a:ext cx="9745614" cy="740635"/>
          </a:xfrm>
        </p:spPr>
        <p:txBody>
          <a:bodyPr>
            <a:normAutofit/>
          </a:bodyPr>
          <a:lstStyle/>
          <a:p>
            <a:r>
              <a:rPr lang="en-GB" sz="3600" noProof="0" dirty="0">
                <a:solidFill>
                  <a:srgbClr val="C00D0E"/>
                </a:solidFill>
                <a:latin typeface="Century Gothic" panose="020B0502020202020204" pitchFamily="34" charset="0"/>
              </a:rPr>
              <a:t>Foreword of Mayor Vuković</a:t>
            </a: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space réservé du contenu 2">
            <a:extLst>
              <a:ext uri="{FF2B5EF4-FFF2-40B4-BE49-F238E27FC236}">
                <a16:creationId xmlns:a16="http://schemas.microsoft.com/office/drawing/2014/main" id="{1FD4AF99-E8E6-462D-ABEB-7C110A85F747}"/>
              </a:ext>
            </a:extLst>
          </p:cNvPr>
          <p:cNvSpPr txBox="1">
            <a:spLocks/>
          </p:cNvSpPr>
          <p:nvPr/>
        </p:nvSpPr>
        <p:spPr>
          <a:xfrm>
            <a:off x="2302933" y="1196484"/>
            <a:ext cx="7128000" cy="6048000"/>
          </a:xfrm>
          <a:prstGeom prst="roundRect">
            <a:avLst/>
          </a:prstGeom>
          <a:solidFill>
            <a:schemeClr val="bg1">
              <a:lumMod val="95000"/>
            </a:schemeClr>
          </a:solidFill>
          <a:ln>
            <a:noFill/>
          </a:ln>
        </p:spPr>
        <p:txBody>
          <a:bodyPr vert="horz" lIns="104299" tIns="52150" rIns="104299" bIns="5215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15000"/>
              </a:lnSpc>
              <a:spcBef>
                <a:spcPts val="600"/>
              </a:spcBef>
              <a:spcAft>
                <a:spcPts val="600"/>
              </a:spcAft>
              <a:buNone/>
            </a:pPr>
            <a:r>
              <a:rPr lang="en-GB" sz="1050" dirty="0">
                <a:effectLst/>
                <a:latin typeface="Century Gothic" panose="020B0502020202020204" pitchFamily="34" charset="0"/>
                <a:ea typeface="Arial" panose="020B0604020202020204" pitchFamily="34" charset="0"/>
                <a:cs typeface="Times New Roman" panose="02020603050405020304" pitchFamily="18" charset="0"/>
              </a:rPr>
              <a:t>Since we took office, the Capital City’s administration and myself have been committed to the innovative transformation and </a:t>
            </a:r>
            <a:r>
              <a:rPr lang="en-GB" sz="1050" b="1" dirty="0">
                <a:solidFill>
                  <a:srgbClr val="66AEC9"/>
                </a:solidFill>
                <a:effectLst/>
                <a:latin typeface="Century Gothic" panose="020B0502020202020204" pitchFamily="34" charset="0"/>
                <a:ea typeface="Arial" panose="020B0604020202020204" pitchFamily="34" charset="0"/>
                <a:cs typeface="Times New Roman" panose="02020603050405020304" pitchFamily="18" charset="0"/>
              </a:rPr>
              <a:t>modernisation of our city - which goes hand in hand with the EU accession process of our country</a:t>
            </a:r>
            <a:r>
              <a:rPr lang="en-GB" sz="1050" dirty="0">
                <a:effectLst/>
                <a:latin typeface="Century Gothic" panose="020B0502020202020204" pitchFamily="34" charset="0"/>
                <a:ea typeface="Arial" panose="020B0604020202020204" pitchFamily="34" charset="0"/>
                <a:cs typeface="Times New Roman" panose="02020603050405020304" pitchFamily="18" charset="0"/>
              </a:rPr>
              <a:t>. We have focused our efforts on bringing </a:t>
            </a:r>
            <a:r>
              <a:rPr lang="en-GB" sz="1050" b="1" dirty="0">
                <a:solidFill>
                  <a:srgbClr val="66AEC9"/>
                </a:solidFill>
                <a:effectLst/>
                <a:latin typeface="Century Gothic" panose="020B0502020202020204" pitchFamily="34" charset="0"/>
                <a:ea typeface="Arial" panose="020B0604020202020204" pitchFamily="34" charset="0"/>
                <a:cs typeface="Times New Roman" panose="02020603050405020304" pitchFamily="18" charset="0"/>
              </a:rPr>
              <a:t>citizens closer to their city</a:t>
            </a:r>
            <a:r>
              <a:rPr lang="en-GB" sz="1050" dirty="0">
                <a:effectLst/>
                <a:latin typeface="Century Gothic" panose="020B0502020202020204" pitchFamily="34" charset="0"/>
                <a:ea typeface="Arial" panose="020B0604020202020204" pitchFamily="34" charset="0"/>
                <a:cs typeface="Times New Roman" panose="02020603050405020304" pitchFamily="18" charset="0"/>
              </a:rPr>
              <a:t>, and on </a:t>
            </a:r>
            <a:r>
              <a:rPr lang="en-GB" sz="1050" b="1" dirty="0">
                <a:solidFill>
                  <a:srgbClr val="66AEC9"/>
                </a:solidFill>
                <a:effectLst/>
                <a:latin typeface="Century Gothic" panose="020B0502020202020204" pitchFamily="34" charset="0"/>
                <a:ea typeface="Arial" panose="020B0604020202020204" pitchFamily="34" charset="0"/>
                <a:cs typeface="Times New Roman" panose="02020603050405020304" pitchFamily="18" charset="0"/>
              </a:rPr>
              <a:t>improving their living environment</a:t>
            </a:r>
            <a:r>
              <a:rPr lang="en-GB" sz="1050" dirty="0">
                <a:effectLst/>
                <a:latin typeface="Century Gothic" panose="020B0502020202020204" pitchFamily="34" charset="0"/>
                <a:ea typeface="Arial" panose="020B0604020202020204" pitchFamily="34" charset="0"/>
                <a:cs typeface="Times New Roman" panose="02020603050405020304" pitchFamily="18" charset="0"/>
              </a:rPr>
              <a:t>. Today, in the context of the sanitary crisis, we must use all the means at our disposal not to slow down this dynamic and to keep unleashing the potential of our territory. The Smart City and its digital tools can be a formidable accelerator to achieve this, provided that it is accessible to all and sustainable</a:t>
            </a:r>
            <a:r>
              <a:rPr lang="en-GB" sz="1050" dirty="0">
                <a:latin typeface="Century Gothic" panose="020B0502020202020204" pitchFamily="34" charset="0"/>
                <a:ea typeface="Arial" panose="020B0604020202020204" pitchFamily="34" charset="0"/>
                <a:cs typeface="Times New Roman" panose="02020603050405020304" pitchFamily="18" charset="0"/>
              </a:rPr>
              <a:t>.</a:t>
            </a:r>
          </a:p>
          <a:p>
            <a:pPr marL="0" indent="0" algn="just">
              <a:lnSpc>
                <a:spcPct val="115000"/>
              </a:lnSpc>
              <a:spcBef>
                <a:spcPts val="600"/>
              </a:spcBef>
              <a:spcAft>
                <a:spcPts val="600"/>
              </a:spcAft>
              <a:buNone/>
            </a:pPr>
            <a:r>
              <a:rPr lang="en-GB" sz="1050" dirty="0">
                <a:effectLst/>
                <a:latin typeface="Century Gothic" panose="020B0502020202020204" pitchFamily="34" charset="0"/>
                <a:ea typeface="Arial" panose="020B0604020202020204" pitchFamily="34" charset="0"/>
                <a:cs typeface="Times New Roman" panose="02020603050405020304" pitchFamily="18" charset="0"/>
              </a:rPr>
              <a:t>Capital City Podgorica has been engaged in the digital transformation of its territory for several years, exploring </a:t>
            </a:r>
            <a:r>
              <a:rPr lang="en-GB" sz="1050" b="1" dirty="0">
                <a:solidFill>
                  <a:srgbClr val="66AEC9"/>
                </a:solidFill>
                <a:effectLst/>
                <a:latin typeface="Century Gothic" panose="020B0502020202020204" pitchFamily="34" charset="0"/>
                <a:ea typeface="Arial" panose="020B0604020202020204" pitchFamily="34" charset="0"/>
                <a:cs typeface="Times New Roman" panose="02020603050405020304" pitchFamily="18" charset="0"/>
              </a:rPr>
              <a:t>innovative technological solutions to provide better services to the community</a:t>
            </a:r>
            <a:r>
              <a:rPr lang="en-GB" sz="1050" dirty="0">
                <a:effectLst/>
                <a:latin typeface="Century Gothic" panose="020B0502020202020204" pitchFamily="34" charset="0"/>
                <a:ea typeface="Arial" panose="020B0604020202020204" pitchFamily="34" charset="0"/>
                <a:cs typeface="Times New Roman" panose="02020603050405020304" pitchFamily="18" charset="0"/>
              </a:rPr>
              <a:t>. To do so, the Capital City and our public enterprises have deployed smart initiatives on our networks which have improved our services’ efficiency. We have also developed a large number of online applications that make life easier for the population in the field of mobility, access to services, environmental protection. </a:t>
            </a:r>
          </a:p>
          <a:p>
            <a:pPr marL="0" indent="0" algn="just">
              <a:lnSpc>
                <a:spcPct val="115000"/>
              </a:lnSpc>
              <a:spcBef>
                <a:spcPts val="600"/>
              </a:spcBef>
              <a:spcAft>
                <a:spcPts val="600"/>
              </a:spcAft>
              <a:buNone/>
            </a:pPr>
            <a:r>
              <a:rPr lang="en-GB" sz="1050" dirty="0">
                <a:effectLst/>
                <a:latin typeface="Century Gothic" panose="020B0502020202020204" pitchFamily="34" charset="0"/>
                <a:ea typeface="Arial" panose="020B0604020202020204" pitchFamily="34" charset="0"/>
                <a:cs typeface="Times New Roman" panose="02020603050405020304" pitchFamily="18" charset="0"/>
              </a:rPr>
              <a:t>We also want to </a:t>
            </a:r>
            <a:r>
              <a:rPr lang="en-GB" sz="1050" b="1" dirty="0">
                <a:solidFill>
                  <a:srgbClr val="66AEC9"/>
                </a:solidFill>
                <a:latin typeface="Century Gothic" panose="020B0502020202020204" pitchFamily="34" charset="0"/>
                <a:ea typeface="Arial" panose="020B0604020202020204" pitchFamily="34" charset="0"/>
                <a:cs typeface="Times New Roman" panose="02020603050405020304" pitchFamily="18" charset="0"/>
              </a:rPr>
              <a:t>communicate</a:t>
            </a:r>
            <a:r>
              <a:rPr lang="en-GB" sz="1050" b="1" dirty="0">
                <a:solidFill>
                  <a:srgbClr val="66AEC9"/>
                </a:solidFill>
                <a:effectLst/>
                <a:latin typeface="Century Gothic" panose="020B0502020202020204" pitchFamily="34" charset="0"/>
                <a:ea typeface="Arial" panose="020B0604020202020204" pitchFamily="34" charset="0"/>
                <a:cs typeface="Times New Roman" panose="02020603050405020304" pitchFamily="18" charset="0"/>
              </a:rPr>
              <a:t> directly with all of our citizens, in innovative ways</a:t>
            </a:r>
            <a:r>
              <a:rPr lang="en-GB" sz="1050" dirty="0">
                <a:effectLst/>
                <a:latin typeface="Century Gothic" panose="020B0502020202020204" pitchFamily="34" charset="0"/>
                <a:ea typeface="Arial" panose="020B0604020202020204" pitchFamily="34" charset="0"/>
                <a:cs typeface="Times New Roman" panose="02020603050405020304" pitchFamily="18" charset="0"/>
              </a:rPr>
              <a:t>. To do so, we have initiated an internal digital transformation, notably through the acquisition of new working tools. We have also made it easier for citizens to consult the Capital City's administrative procedures online.</a:t>
            </a:r>
          </a:p>
          <a:p>
            <a:pPr marL="0" indent="0" algn="just">
              <a:lnSpc>
                <a:spcPct val="115000"/>
              </a:lnSpc>
              <a:spcBef>
                <a:spcPts val="600"/>
              </a:spcBef>
              <a:spcAft>
                <a:spcPts val="600"/>
              </a:spcAft>
              <a:buNone/>
            </a:pPr>
            <a:r>
              <a:rPr lang="en-GB" sz="1050" dirty="0">
                <a:effectLst/>
                <a:latin typeface="Century Gothic" panose="020B0502020202020204" pitchFamily="34" charset="0"/>
                <a:ea typeface="Arial" panose="020B0604020202020204" pitchFamily="34" charset="0"/>
                <a:cs typeface="Times New Roman" panose="02020603050405020304" pitchFamily="18" charset="0"/>
              </a:rPr>
              <a:t>We are now standing at a </a:t>
            </a:r>
            <a:r>
              <a:rPr lang="en-GB" sz="1050" b="1" dirty="0">
                <a:solidFill>
                  <a:srgbClr val="66AEC9"/>
                </a:solidFill>
                <a:effectLst/>
                <a:latin typeface="Century Gothic" panose="020B0502020202020204" pitchFamily="34" charset="0"/>
                <a:ea typeface="Arial" panose="020B0604020202020204" pitchFamily="34" charset="0"/>
                <a:cs typeface="Times New Roman" panose="02020603050405020304" pitchFamily="18" charset="0"/>
              </a:rPr>
              <a:t>turning point between the multiple initiatives that we have carried out, and the need to give them a framework of action</a:t>
            </a:r>
            <a:r>
              <a:rPr lang="en-GB" sz="1050" dirty="0">
                <a:effectLst/>
                <a:latin typeface="Century Gothic" panose="020B0502020202020204" pitchFamily="34" charset="0"/>
                <a:ea typeface="Arial" panose="020B0604020202020204" pitchFamily="34" charset="0"/>
                <a:cs typeface="Times New Roman" panose="02020603050405020304" pitchFamily="18" charset="0"/>
              </a:rPr>
              <a:t>, a harmonious “</a:t>
            </a:r>
            <a:r>
              <a:rPr lang="en-GB" sz="1050" i="1" dirty="0">
                <a:effectLst/>
                <a:latin typeface="Century Gothic" panose="020B0502020202020204" pitchFamily="34" charset="0"/>
                <a:ea typeface="Arial" panose="020B0604020202020204" pitchFamily="34" charset="0"/>
                <a:cs typeface="Times New Roman" panose="02020603050405020304" pitchFamily="18" charset="0"/>
              </a:rPr>
              <a:t>raison d’être</a:t>
            </a:r>
            <a:r>
              <a:rPr lang="en-GB" sz="1050" dirty="0">
                <a:effectLst/>
                <a:latin typeface="Century Gothic" panose="020B0502020202020204" pitchFamily="34" charset="0"/>
                <a:ea typeface="Arial" panose="020B0604020202020204" pitchFamily="34" charset="0"/>
                <a:cs typeface="Times New Roman" panose="02020603050405020304" pitchFamily="18" charset="0"/>
              </a:rPr>
              <a:t>”. This notion of harmony is even more important in the context of Podgorica’s preserved environment and lifestyle. Our Digital City Action Plan will thus help to be a </a:t>
            </a:r>
            <a:r>
              <a:rPr lang="en-GB" sz="1050" b="1" dirty="0">
                <a:solidFill>
                  <a:srgbClr val="66AEC9"/>
                </a:solidFill>
                <a:effectLst/>
                <a:latin typeface="Century Gothic" panose="020B0502020202020204" pitchFamily="34" charset="0"/>
                <a:ea typeface="Arial" panose="020B0604020202020204" pitchFamily="34" charset="0"/>
                <a:cs typeface="Times New Roman" panose="02020603050405020304" pitchFamily="18" charset="0"/>
              </a:rPr>
              <a:t>catalyser for the preservation of our city’s environment and long-term development</a:t>
            </a:r>
            <a:r>
              <a:rPr lang="en-GB" sz="1050" dirty="0">
                <a:effectLst/>
                <a:latin typeface="Century Gothic" panose="020B0502020202020204" pitchFamily="34" charset="0"/>
                <a:ea typeface="Arial" panose="020B0604020202020204" pitchFamily="34" charset="0"/>
                <a:cs typeface="Times New Roman" panose="02020603050405020304" pitchFamily="18" charset="0"/>
              </a:rPr>
              <a:t>. </a:t>
            </a:r>
          </a:p>
          <a:p>
            <a:pPr marL="0" indent="0" algn="just">
              <a:lnSpc>
                <a:spcPct val="115000"/>
              </a:lnSpc>
              <a:spcBef>
                <a:spcPts val="600"/>
              </a:spcBef>
              <a:spcAft>
                <a:spcPts val="600"/>
              </a:spcAft>
              <a:buNone/>
            </a:pPr>
            <a:r>
              <a:rPr lang="en-GB" sz="1050" dirty="0">
                <a:effectLst/>
                <a:latin typeface="Century Gothic" panose="020B0502020202020204" pitchFamily="34" charset="0"/>
                <a:ea typeface="Arial" panose="020B0604020202020204" pitchFamily="34" charset="0"/>
                <a:cs typeface="Times New Roman" panose="02020603050405020304" pitchFamily="18" charset="0"/>
              </a:rPr>
              <a:t>The </a:t>
            </a:r>
            <a:r>
              <a:rPr lang="en-GB" sz="1050" b="1" dirty="0">
                <a:solidFill>
                  <a:srgbClr val="66AEC9"/>
                </a:solidFill>
                <a:effectLst/>
                <a:latin typeface="Century Gothic" panose="020B0502020202020204" pitchFamily="34" charset="0"/>
                <a:ea typeface="Arial" panose="020B0604020202020204" pitchFamily="34" charset="0"/>
                <a:cs typeface="Times New Roman" panose="02020603050405020304" pitchFamily="18" charset="0"/>
              </a:rPr>
              <a:t>policy and course of action proposed here constitute an important milestone</a:t>
            </a:r>
            <a:r>
              <a:rPr lang="en-GB" sz="1050" dirty="0">
                <a:effectLst/>
                <a:latin typeface="Century Gothic" panose="020B0502020202020204" pitchFamily="34" charset="0"/>
                <a:ea typeface="Arial" panose="020B0604020202020204" pitchFamily="34" charset="0"/>
                <a:cs typeface="Times New Roman" panose="02020603050405020304" pitchFamily="18" charset="0"/>
              </a:rPr>
              <a:t> in this effort, and this work has been guided by our values. This realistic and concrete action plan is thus faithful to our ambitions, and I look forward to its implementation. We hope that this DCAP will serve as a model countrywide. </a:t>
            </a:r>
          </a:p>
          <a:p>
            <a:pPr marL="0" indent="0" algn="just">
              <a:lnSpc>
                <a:spcPct val="115000"/>
              </a:lnSpc>
              <a:spcBef>
                <a:spcPts val="600"/>
              </a:spcBef>
              <a:spcAft>
                <a:spcPts val="600"/>
              </a:spcAft>
              <a:buNone/>
            </a:pPr>
            <a:endParaRPr lang="en-GB" sz="1050" dirty="0">
              <a:effectLst/>
              <a:latin typeface="Century Gothic" panose="020B0502020202020204" pitchFamily="34" charset="0"/>
              <a:ea typeface="Arial" panose="020B06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5DC5C80B-F114-4038-BEB3-41A86C07C1CF}"/>
              </a:ext>
            </a:extLst>
          </p:cNvPr>
          <p:cNvSpPr txBox="1"/>
          <p:nvPr/>
        </p:nvSpPr>
        <p:spPr>
          <a:xfrm>
            <a:off x="10037730" y="5632666"/>
            <a:ext cx="2581156" cy="461665"/>
          </a:xfrm>
          <a:prstGeom prst="rect">
            <a:avLst/>
          </a:prstGeom>
          <a:noFill/>
        </p:spPr>
        <p:txBody>
          <a:bodyPr wrap="none" rtlCol="0">
            <a:spAutoFit/>
          </a:bodyPr>
          <a:lstStyle/>
          <a:p>
            <a:pPr algn="ctr"/>
            <a:r>
              <a:rPr lang="fr-FR" sz="1200" b="1" dirty="0"/>
              <a:t>Ivan Vuković</a:t>
            </a:r>
          </a:p>
          <a:p>
            <a:pPr algn="ctr"/>
            <a:r>
              <a:rPr lang="fr-FR" sz="1200" b="1" dirty="0"/>
              <a:t>Mayor of Capital City Podgorica</a:t>
            </a:r>
            <a:endParaRPr lang="en-GB" sz="1200" b="1" dirty="0"/>
          </a:p>
        </p:txBody>
      </p:sp>
      <p:pic>
        <p:nvPicPr>
          <p:cNvPr id="9" name="Image 16">
            <a:extLst>
              <a:ext uri="{FF2B5EF4-FFF2-40B4-BE49-F238E27FC236}">
                <a16:creationId xmlns:a16="http://schemas.microsoft.com/office/drawing/2014/main" id="{A1F05F1C-4A73-464B-856B-84A127469A3E}"/>
              </a:ext>
            </a:extLst>
          </p:cNvPr>
          <p:cNvPicPr>
            <a:picLocks noChangeAspect="1"/>
          </p:cNvPicPr>
          <p:nvPr/>
        </p:nvPicPr>
        <p:blipFill>
          <a:blip r:embed="rId3">
            <a:alphaModFix amt="50000"/>
          </a:blip>
          <a:srcRect l="40120" r="40120"/>
          <a:stretch/>
        </p:blipFill>
        <p:spPr>
          <a:xfrm>
            <a:off x="0" y="333375"/>
            <a:ext cx="1903956" cy="7226299"/>
          </a:xfrm>
          <a:prstGeom prst="rect">
            <a:avLst/>
          </a:prstGeom>
        </p:spPr>
      </p:pic>
      <p:sp>
        <p:nvSpPr>
          <p:cNvPr id="7" name="TextBox 4">
            <a:extLst>
              <a:ext uri="{FF2B5EF4-FFF2-40B4-BE49-F238E27FC236}">
                <a16:creationId xmlns:a16="http://schemas.microsoft.com/office/drawing/2014/main" id="{B62D9164-A8A9-4777-9DF8-55F866869D68}"/>
              </a:ext>
            </a:extLst>
          </p:cNvPr>
          <p:cNvSpPr txBox="1"/>
          <p:nvPr/>
        </p:nvSpPr>
        <p:spPr>
          <a:xfrm rot="1041357">
            <a:off x="9966173" y="582582"/>
            <a:ext cx="3308684"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highlight>
                  <a:srgbClr val="FFFF00"/>
                </a:highlight>
              </a:rPr>
              <a:t>Proposal of foreword – tentative version</a:t>
            </a:r>
          </a:p>
        </p:txBody>
      </p:sp>
      <p:pic>
        <p:nvPicPr>
          <p:cNvPr id="5" name="Picture 4" descr="A person in a suit with his arms crossed&#10;&#10;Description automatically generated with medium confidence">
            <a:extLst>
              <a:ext uri="{FF2B5EF4-FFF2-40B4-BE49-F238E27FC236}">
                <a16:creationId xmlns:a16="http://schemas.microsoft.com/office/drawing/2014/main" id="{970C78C3-E287-43F9-9445-923A55A15340}"/>
              </a:ext>
            </a:extLst>
          </p:cNvPr>
          <p:cNvPicPr>
            <a:picLocks noChangeAspect="1"/>
          </p:cNvPicPr>
          <p:nvPr/>
        </p:nvPicPr>
        <p:blipFill>
          <a:blip r:embed="rId4"/>
          <a:stretch>
            <a:fillRect/>
          </a:stretch>
        </p:blipFill>
        <p:spPr>
          <a:xfrm>
            <a:off x="10104477" y="1767045"/>
            <a:ext cx="2447663" cy="3670761"/>
          </a:xfrm>
          <a:prstGeom prst="rect">
            <a:avLst/>
          </a:prstGeom>
        </p:spPr>
      </p:pic>
    </p:spTree>
    <p:extLst>
      <p:ext uri="{BB962C8B-B14F-4D97-AF65-F5344CB8AC3E}">
        <p14:creationId xmlns:p14="http://schemas.microsoft.com/office/powerpoint/2010/main" val="4227202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2E7D8B8C-2C80-40F1-A0A7-9315A2873E65}"/>
              </a:ext>
            </a:extLst>
          </p:cNvPr>
          <p:cNvPicPr>
            <a:picLocks noChangeAspect="1"/>
          </p:cNvPicPr>
          <p:nvPr/>
        </p:nvPicPr>
        <p:blipFill>
          <a:blip r:embed="rId3">
            <a:alphaModFix amt="35000"/>
          </a:blip>
          <a:srcRect l="41021" r="41021"/>
          <a:stretch/>
        </p:blipFill>
        <p:spPr>
          <a:xfrm>
            <a:off x="-3" y="491363"/>
            <a:ext cx="1903960" cy="7068312"/>
          </a:xfrm>
          <a:prstGeom prst="rect">
            <a:avLst/>
          </a:prstGeom>
        </p:spPr>
      </p:pic>
      <p:sp>
        <p:nvSpPr>
          <p:cNvPr id="8" name="Rectangle 7">
            <a:extLst>
              <a:ext uri="{FF2B5EF4-FFF2-40B4-BE49-F238E27FC236}">
                <a16:creationId xmlns:a16="http://schemas.microsoft.com/office/drawing/2014/main" id="{E5AC429A-1F5D-4D82-890B-8C0A50C37D2E}"/>
              </a:ext>
            </a:extLst>
          </p:cNvPr>
          <p:cNvSpPr/>
          <p:nvPr/>
        </p:nvSpPr>
        <p:spPr>
          <a:xfrm>
            <a:off x="2006278" y="1552893"/>
            <a:ext cx="7724775" cy="2126741"/>
          </a:xfrm>
          <a:prstGeom prst="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dirty="0"/>
          </a:p>
        </p:txBody>
      </p:sp>
      <p:sp>
        <p:nvSpPr>
          <p:cNvPr id="72" name="Titre 1">
            <a:extLst>
              <a:ext uri="{FF2B5EF4-FFF2-40B4-BE49-F238E27FC236}">
                <a16:creationId xmlns:a16="http://schemas.microsoft.com/office/drawing/2014/main" id="{9E9431AA-AE4C-4F8B-A0C8-C1659C5EF5A4}"/>
              </a:ext>
            </a:extLst>
          </p:cNvPr>
          <p:cNvSpPr>
            <a:spLocks noGrp="1"/>
          </p:cNvSpPr>
          <p:nvPr>
            <p:ph type="title"/>
          </p:nvPr>
        </p:nvSpPr>
        <p:spPr>
          <a:xfrm>
            <a:off x="2349794" y="1648046"/>
            <a:ext cx="9828808" cy="994670"/>
          </a:xfrm>
        </p:spPr>
        <p:txBody>
          <a:bodyPr>
            <a:normAutofit fontScale="90000"/>
          </a:bodyPr>
          <a:lstStyle/>
          <a:p>
            <a:r>
              <a:rPr lang="en-GB" sz="3600" noProof="0" dirty="0">
                <a:solidFill>
                  <a:srgbClr val="C00D0E"/>
                </a:solidFill>
              </a:rPr>
              <a:t>Strategic Objective 2</a:t>
            </a:r>
            <a:r>
              <a:rPr lang="en-GB" sz="3600" dirty="0">
                <a:solidFill>
                  <a:srgbClr val="C00D0E"/>
                </a:solidFill>
              </a:rPr>
              <a:t>: Making the City Enjoyable</a:t>
            </a:r>
            <a:endParaRPr lang="en-GB" sz="3600" noProof="0" dirty="0">
              <a:solidFill>
                <a:srgbClr val="C00D0E"/>
              </a:solidFill>
              <a:latin typeface="Century Gothic" panose="020B0502020202020204" pitchFamily="34" charset="0"/>
            </a:endParaRPr>
          </a:p>
        </p:txBody>
      </p:sp>
      <p:sp>
        <p:nvSpPr>
          <p:cNvPr id="78" name="ZoneTexte 77">
            <a:extLst>
              <a:ext uri="{FF2B5EF4-FFF2-40B4-BE49-F238E27FC236}">
                <a16:creationId xmlns:a16="http://schemas.microsoft.com/office/drawing/2014/main" id="{335B4CE1-B425-4600-BEFB-CBF749D1CB87}"/>
              </a:ext>
            </a:extLst>
          </p:cNvPr>
          <p:cNvSpPr txBox="1"/>
          <p:nvPr/>
        </p:nvSpPr>
        <p:spPr>
          <a:xfrm>
            <a:off x="2794505" y="2791843"/>
            <a:ext cx="9472548" cy="3139321"/>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b="1" dirty="0">
                <a:solidFill>
                  <a:srgbClr val="66AEC9"/>
                </a:solidFill>
                <a:cs typeface="Arial" panose="020B0604020202020204" pitchFamily="34" charset="0"/>
              </a:rPr>
              <a:t>2.1 Citizens Consultation Platform</a:t>
            </a:r>
          </a:p>
          <a:p>
            <a:r>
              <a:rPr lang="en-GB" b="1" dirty="0">
                <a:solidFill>
                  <a:srgbClr val="66AEC9"/>
                </a:solidFill>
                <a:cs typeface="Arial" panose="020B0604020202020204" pitchFamily="34" charset="0"/>
              </a:rPr>
              <a:t>2.2 “Super App” and Extension of Online Services</a:t>
            </a:r>
          </a:p>
          <a:p>
            <a:r>
              <a:rPr lang="en-US" b="1" dirty="0">
                <a:solidFill>
                  <a:srgbClr val="66AEC9"/>
                </a:solidFill>
                <a:cs typeface="Arial" panose="020B0604020202020204" pitchFamily="34" charset="0"/>
              </a:rPr>
              <a:t>2.3 </a:t>
            </a:r>
            <a:r>
              <a:rPr lang="en-GB" b="1" dirty="0">
                <a:solidFill>
                  <a:srgbClr val="66AEC9"/>
                </a:solidFill>
                <a:cs typeface="Arial" panose="020B0604020202020204" pitchFamily="34" charset="0"/>
              </a:rPr>
              <a:t>Enrichment and Strengthening of the “Super App” </a:t>
            </a:r>
          </a:p>
          <a:p>
            <a:r>
              <a:rPr lang="en-US" b="1" dirty="0">
                <a:solidFill>
                  <a:srgbClr val="66AEC9"/>
                </a:solidFill>
                <a:cs typeface="Arial" panose="020B0604020202020204" pitchFamily="34" charset="0"/>
              </a:rPr>
              <a:t>2.4 </a:t>
            </a:r>
            <a:r>
              <a:rPr lang="en-GB" b="1" dirty="0">
                <a:solidFill>
                  <a:srgbClr val="66AEC9"/>
                </a:solidFill>
                <a:cs typeface="Arial" panose="020B0604020202020204" pitchFamily="34" charset="0"/>
              </a:rPr>
              <a:t>Promotion of a Citizen-Suggested Cultural Programming</a:t>
            </a:r>
            <a:endParaRPr lang="en-US" b="1" dirty="0">
              <a:solidFill>
                <a:srgbClr val="66AEC9"/>
              </a:solidFill>
              <a:cs typeface="Arial" panose="020B0604020202020204" pitchFamily="34" charset="0"/>
            </a:endParaRPr>
          </a:p>
          <a:p>
            <a:r>
              <a:rPr lang="en-US" b="1" dirty="0">
                <a:solidFill>
                  <a:srgbClr val="66AEC9"/>
                </a:solidFill>
                <a:cs typeface="Arial" panose="020B0604020202020204" pitchFamily="34" charset="0"/>
              </a:rPr>
              <a:t>2.5 Developing Modelling Tools for Monitoring the Environmental Impact of Public Decisions</a:t>
            </a:r>
          </a:p>
          <a:p>
            <a:endParaRPr lang="en-US" sz="1800" b="1" dirty="0">
              <a:solidFill>
                <a:srgbClr val="66AEC9"/>
              </a:solidFill>
              <a:latin typeface="Arial" panose="020B0604020202020204" pitchFamily="34" charset="0"/>
              <a:cs typeface="Arial" panose="020B0604020202020204" pitchFamily="34" charset="0"/>
            </a:endParaRPr>
          </a:p>
          <a:p>
            <a:endParaRPr lang="en-US" sz="1800" b="1" dirty="0">
              <a:solidFill>
                <a:srgbClr val="66AEC9"/>
              </a:solidFill>
            </a:endParaRPr>
          </a:p>
          <a:p>
            <a:endParaRPr lang="en-US" sz="1800" b="1" dirty="0">
              <a:solidFill>
                <a:srgbClr val="66AEC9"/>
              </a:solidFill>
            </a:endParaRPr>
          </a:p>
          <a:p>
            <a:endParaRPr lang="en-US" b="1" dirty="0">
              <a:solidFill>
                <a:srgbClr val="66AEC9"/>
              </a:solidFill>
              <a:cs typeface="Arial" panose="020B0604020202020204" pitchFamily="34" charset="0"/>
            </a:endParaRPr>
          </a:p>
          <a:p>
            <a:endParaRPr lang="en-US" b="1" dirty="0">
              <a:solidFill>
                <a:srgbClr val="66AEC9"/>
              </a:solidFill>
              <a:cs typeface="Arial" panose="020B0604020202020204" pitchFamily="34" charset="0"/>
            </a:endParaRPr>
          </a:p>
        </p:txBody>
      </p:sp>
    </p:spTree>
    <p:extLst>
      <p:ext uri="{BB962C8B-B14F-4D97-AF65-F5344CB8AC3E}">
        <p14:creationId xmlns:p14="http://schemas.microsoft.com/office/powerpoint/2010/main" val="437025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238375" y="295269"/>
            <a:ext cx="8601076" cy="878640"/>
          </a:xfrm>
        </p:spPr>
        <p:txBody>
          <a:bodyPr>
            <a:noAutofit/>
          </a:bodyPr>
          <a:lstStyle/>
          <a:p>
            <a:r>
              <a:rPr lang="en-GB" sz="2800" dirty="0">
                <a:solidFill>
                  <a:srgbClr val="C00000"/>
                </a:solidFill>
                <a:cs typeface="Arial" panose="020B0604020202020204" pitchFamily="34" charset="0"/>
              </a:rPr>
              <a:t>2.1 Citizen Consultation Platform</a:t>
            </a: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2FD9C63-DFB5-412B-97A3-4FF76E2E307D}"/>
              </a:ext>
            </a:extLst>
          </p:cNvPr>
          <p:cNvSpPr/>
          <p:nvPr/>
        </p:nvSpPr>
        <p:spPr>
          <a:xfrm>
            <a:off x="2257858" y="6423740"/>
            <a:ext cx="3889400" cy="951751"/>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Ø"/>
            </a:pPr>
            <a:r>
              <a:rPr lang="en-US" sz="900" u="sng" dirty="0">
                <a:solidFill>
                  <a:schemeClr val="tx1"/>
                </a:solidFill>
              </a:rPr>
              <a:t>Preparation of the project:</a:t>
            </a:r>
          </a:p>
          <a:p>
            <a:pPr marL="314982" indent="-314982">
              <a:buFont typeface="Arial" panose="020B0604020202020204" pitchFamily="34" charset="0"/>
              <a:buChar char="•"/>
            </a:pPr>
            <a:r>
              <a:rPr lang="en-US" sz="900" dirty="0">
                <a:solidFill>
                  <a:schemeClr val="tx1"/>
                </a:solidFill>
              </a:rPr>
              <a:t>½ FTE in the CIS department</a:t>
            </a:r>
          </a:p>
          <a:p>
            <a:pPr marL="314982" indent="-314982">
              <a:buFont typeface="Arial" panose="020B0604020202020204" pitchFamily="34" charset="0"/>
              <a:buChar char="•"/>
            </a:pPr>
            <a:r>
              <a:rPr lang="en-US" sz="900" dirty="0">
                <a:solidFill>
                  <a:schemeClr val="tx1"/>
                </a:solidFill>
              </a:rPr>
              <a:t>¼ FTE in the communication department </a:t>
            </a:r>
          </a:p>
          <a:p>
            <a:pPr marL="314982" indent="-314982">
              <a:buFont typeface="Arial" panose="020B0604020202020204" pitchFamily="34" charset="0"/>
              <a:buChar char="•"/>
            </a:pPr>
            <a:endParaRPr lang="en-US" sz="900" dirty="0">
              <a:solidFill>
                <a:schemeClr val="tx1"/>
              </a:solidFill>
            </a:endParaRPr>
          </a:p>
          <a:p>
            <a:pPr marL="171450" indent="-171450">
              <a:buFont typeface="Wingdings" panose="05000000000000000000" pitchFamily="2" charset="2"/>
              <a:buChar char="Ø"/>
            </a:pPr>
            <a:r>
              <a:rPr lang="en-US" sz="900" u="sng" dirty="0">
                <a:solidFill>
                  <a:schemeClr val="tx1"/>
                </a:solidFill>
              </a:rPr>
              <a:t>Running of the project</a:t>
            </a:r>
          </a:p>
          <a:p>
            <a:pPr marL="314982" indent="-314982">
              <a:buFont typeface="Arial" panose="020B0604020202020204" pitchFamily="34" charset="0"/>
              <a:buChar char="•"/>
            </a:pPr>
            <a:r>
              <a:rPr lang="en-US" sz="900" dirty="0">
                <a:solidFill>
                  <a:schemeClr val="tx1"/>
                </a:solidFill>
              </a:rPr>
              <a:t>1 FTE CIS dpt </a:t>
            </a:r>
          </a:p>
        </p:txBody>
      </p:sp>
      <p:sp>
        <p:nvSpPr>
          <p:cNvPr id="74" name="Rectangle 73">
            <a:extLst>
              <a:ext uri="{FF2B5EF4-FFF2-40B4-BE49-F238E27FC236}">
                <a16:creationId xmlns:a16="http://schemas.microsoft.com/office/drawing/2014/main" id="{F1805AF5-8708-4982-ACBC-C7F05BAAB81C}"/>
              </a:ext>
            </a:extLst>
          </p:cNvPr>
          <p:cNvSpPr/>
          <p:nvPr/>
        </p:nvSpPr>
        <p:spPr>
          <a:xfrm>
            <a:off x="2257860" y="1580454"/>
            <a:ext cx="3889398" cy="2516102"/>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Wingdings" panose="05000000000000000000" pitchFamily="2" charset="2"/>
              <a:buChar char="Ø"/>
            </a:pPr>
            <a:r>
              <a:rPr lang="en-US" sz="900" u="sng" dirty="0">
                <a:solidFill>
                  <a:schemeClr val="tx1"/>
                </a:solidFill>
              </a:rPr>
              <a:t>Internal to the Capital City</a:t>
            </a:r>
          </a:p>
          <a:p>
            <a:pPr marL="171450" indent="-171450">
              <a:buFont typeface="Arial" panose="020B0604020202020204" pitchFamily="34" charset="0"/>
              <a:buChar char="•"/>
            </a:pPr>
            <a:r>
              <a:rPr lang="en-US" sz="900" dirty="0">
                <a:solidFill>
                  <a:schemeClr val="tx1"/>
                </a:solidFill>
              </a:rPr>
              <a:t>Engage with more citizens through new communication &amp; consultation tools </a:t>
            </a:r>
          </a:p>
          <a:p>
            <a:pPr marL="171450" indent="-171450">
              <a:buFont typeface="Arial" panose="020B0604020202020204" pitchFamily="34" charset="0"/>
              <a:buChar char="•"/>
            </a:pPr>
            <a:r>
              <a:rPr lang="en-US" sz="900" dirty="0">
                <a:solidFill>
                  <a:schemeClr val="tx1"/>
                </a:solidFill>
              </a:rPr>
              <a:t>Manage citizen suggestions and moderate debates</a:t>
            </a:r>
          </a:p>
          <a:p>
            <a:pPr marL="171450" indent="-171450">
              <a:buFont typeface="Arial" panose="020B0604020202020204" pitchFamily="34" charset="0"/>
              <a:buChar char="•"/>
            </a:pPr>
            <a:r>
              <a:rPr lang="en-US" sz="900" dirty="0">
                <a:solidFill>
                  <a:schemeClr val="tx1"/>
                </a:solidFill>
              </a:rPr>
              <a:t>Improve the decision-making processes by including local inputs</a:t>
            </a:r>
          </a:p>
          <a:p>
            <a:pPr marL="171450" indent="-171450">
              <a:buFont typeface="Arial" panose="020B0604020202020204" pitchFamily="34" charset="0"/>
              <a:buChar char="•"/>
            </a:pPr>
            <a:r>
              <a:rPr lang="en-US" sz="900" dirty="0">
                <a:solidFill>
                  <a:schemeClr val="tx1"/>
                </a:solidFill>
              </a:rPr>
              <a:t>Increase citizen support to public decisions</a:t>
            </a:r>
          </a:p>
          <a:p>
            <a:pPr marL="171450" indent="-171450">
              <a:buFont typeface="Arial" panose="020B0604020202020204" pitchFamily="34" charset="0"/>
              <a:buChar char="•"/>
            </a:pPr>
            <a:endParaRPr lang="en-US" sz="900" dirty="0">
              <a:solidFill>
                <a:schemeClr val="tx1"/>
              </a:solidFill>
            </a:endParaRPr>
          </a:p>
          <a:p>
            <a:pPr marL="314982" indent="-314982">
              <a:buFont typeface="Wingdings" panose="05000000000000000000" pitchFamily="2" charset="2"/>
              <a:buChar char="Ø"/>
            </a:pPr>
            <a:r>
              <a:rPr lang="en-US" sz="900" u="sng" dirty="0">
                <a:solidFill>
                  <a:schemeClr val="tx1"/>
                </a:solidFill>
              </a:rPr>
              <a:t>For the territory</a:t>
            </a:r>
          </a:p>
          <a:p>
            <a:pPr marL="171450" indent="-171450">
              <a:buFont typeface="Arial" panose="020B0604020202020204" pitchFamily="34" charset="0"/>
              <a:buChar char="•"/>
            </a:pPr>
            <a:r>
              <a:rPr lang="en-US" sz="900" dirty="0">
                <a:solidFill>
                  <a:schemeClr val="tx1"/>
                </a:solidFill>
              </a:rPr>
              <a:t>Gain information &amp; knowledge on the actions of the Capital City</a:t>
            </a:r>
          </a:p>
          <a:p>
            <a:pPr marL="171450" indent="-171450">
              <a:buFont typeface="Arial" panose="020B0604020202020204" pitchFamily="34" charset="0"/>
              <a:buChar char="•"/>
            </a:pPr>
            <a:r>
              <a:rPr lang="en-US" sz="900" dirty="0">
                <a:solidFill>
                  <a:schemeClr val="tx1"/>
                </a:solidFill>
              </a:rPr>
              <a:t>Debate on essential matters for the citizens and give opinion on public projects</a:t>
            </a:r>
          </a:p>
          <a:p>
            <a:pPr marL="171450" indent="-171450">
              <a:buFont typeface="Arial" panose="020B0604020202020204" pitchFamily="34" charset="0"/>
              <a:buChar char="•"/>
            </a:pPr>
            <a:r>
              <a:rPr lang="en-US" sz="900" dirty="0">
                <a:solidFill>
                  <a:schemeClr val="tx1"/>
                </a:solidFill>
              </a:rPr>
              <a:t>Create some link &amp; reduce the gap with public-decision makers</a:t>
            </a:r>
          </a:p>
        </p:txBody>
      </p:sp>
      <p:sp>
        <p:nvSpPr>
          <p:cNvPr id="75" name="Rectangle 74">
            <a:extLst>
              <a:ext uri="{FF2B5EF4-FFF2-40B4-BE49-F238E27FC236}">
                <a16:creationId xmlns:a16="http://schemas.microsoft.com/office/drawing/2014/main" id="{42BE199E-1F19-4418-B764-5C7E2EB7E2C1}"/>
              </a:ext>
            </a:extLst>
          </p:cNvPr>
          <p:cNvSpPr/>
          <p:nvPr/>
        </p:nvSpPr>
        <p:spPr>
          <a:xfrm>
            <a:off x="6306008" y="1580454"/>
            <a:ext cx="6760173" cy="4181126"/>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rPr>
              <a:t>Step 1</a:t>
            </a:r>
          </a:p>
          <a:p>
            <a:pPr marL="171450" indent="-171450">
              <a:buFont typeface="Arial" panose="020B0604020202020204" pitchFamily="34" charset="0"/>
              <a:buChar char="•"/>
            </a:pPr>
            <a:r>
              <a:rPr lang="en-US" sz="900" dirty="0">
                <a:solidFill>
                  <a:schemeClr val="tx1"/>
                </a:solidFill>
              </a:rPr>
              <a:t>Set the conditions for the acquisition of a license of use of an online citizen-participation platform, by defining:</a:t>
            </a:r>
          </a:p>
          <a:p>
            <a:pPr marL="628650" lvl="1" indent="-171450">
              <a:buFont typeface="Arial" panose="020B0604020202020204" pitchFamily="34" charset="0"/>
              <a:buChar char="•"/>
            </a:pPr>
            <a:r>
              <a:rPr lang="en-US" sz="900" dirty="0">
                <a:solidFill>
                  <a:schemeClr val="tx1"/>
                </a:solidFill>
              </a:rPr>
              <a:t>The objectives (inform citizens, gather feedback on given projects, gather ideas &amp; citizen opinions, co-construct projects, etc.) </a:t>
            </a:r>
          </a:p>
          <a:p>
            <a:pPr marL="628650" lvl="1" indent="-171450">
              <a:buFont typeface="Arial" panose="020B0604020202020204" pitchFamily="34" charset="0"/>
              <a:buChar char="•"/>
            </a:pPr>
            <a:r>
              <a:rPr lang="en-US" sz="900" dirty="0">
                <a:solidFill>
                  <a:schemeClr val="tx1"/>
                </a:solidFill>
              </a:rPr>
              <a:t>The degree of citizen involvement wished (from the providing of information, the gathering of opinion on a finished project, the degree of integration of citizen inputs &amp; the conservation or not of the final decision power on a given consultation)</a:t>
            </a:r>
          </a:p>
          <a:p>
            <a:pPr marL="628650" lvl="1" indent="-171450">
              <a:buFont typeface="Arial" panose="020B0604020202020204" pitchFamily="34" charset="0"/>
              <a:buChar char="•"/>
            </a:pPr>
            <a:r>
              <a:rPr lang="en-US" sz="900" dirty="0">
                <a:solidFill>
                  <a:schemeClr val="tx1"/>
                </a:solidFill>
              </a:rPr>
              <a:t>The public &amp; participants targeted (maintaining inclusivity and representativity)</a:t>
            </a:r>
          </a:p>
          <a:p>
            <a:pPr marL="628650" lvl="1" indent="-171450">
              <a:buFont typeface="Arial" panose="020B0604020202020204" pitchFamily="34" charset="0"/>
              <a:buChar char="•"/>
            </a:pPr>
            <a:r>
              <a:rPr lang="en-US" sz="900" dirty="0">
                <a:solidFill>
                  <a:schemeClr val="tx1"/>
                </a:solidFill>
              </a:rPr>
              <a:t>The potential implementation calendar</a:t>
            </a:r>
          </a:p>
          <a:p>
            <a:pPr marL="628650" lvl="1" indent="-171450">
              <a:buFont typeface="Arial" panose="020B0604020202020204" pitchFamily="34" charset="0"/>
              <a:buChar char="•"/>
            </a:pPr>
            <a:r>
              <a:rPr lang="en-US" sz="900" dirty="0">
                <a:solidFill>
                  <a:schemeClr val="tx1"/>
                </a:solidFill>
              </a:rPr>
              <a:t>The communication methods (to involve the citizens, to share the results, etc.)</a:t>
            </a:r>
          </a:p>
          <a:p>
            <a:pPr marL="628650" lvl="1" indent="-171450">
              <a:buFont typeface="Arial" panose="020B0604020202020204" pitchFamily="34" charset="0"/>
              <a:buChar char="•"/>
            </a:pPr>
            <a:r>
              <a:rPr lang="en-US" sz="900" dirty="0">
                <a:solidFill>
                  <a:schemeClr val="tx1"/>
                </a:solidFill>
              </a:rPr>
              <a:t>The preferred modalities (thematic consultations, call for  project proposals, etc.)</a:t>
            </a:r>
          </a:p>
          <a:p>
            <a:pPr marL="628650" lvl="1" indent="-171450">
              <a:buFont typeface="Arial" panose="020B0604020202020204" pitchFamily="34" charset="0"/>
              <a:buChar char="•"/>
            </a:pPr>
            <a:endParaRPr lang="en-US" sz="900" dirty="0">
              <a:solidFill>
                <a:schemeClr val="tx1"/>
              </a:solidFill>
            </a:endParaRPr>
          </a:p>
          <a:p>
            <a:r>
              <a:rPr lang="en-US" sz="900" b="1" dirty="0">
                <a:solidFill>
                  <a:schemeClr val="tx1"/>
                </a:solidFill>
              </a:rPr>
              <a:t>Step 2 </a:t>
            </a:r>
          </a:p>
          <a:p>
            <a:pPr marL="171450" indent="-171450">
              <a:buFont typeface="Arial" panose="020B0604020202020204" pitchFamily="34" charset="0"/>
              <a:buChar char="•"/>
            </a:pPr>
            <a:r>
              <a:rPr lang="en-US" sz="900" dirty="0">
                <a:solidFill>
                  <a:schemeClr val="tx1"/>
                </a:solidFill>
              </a:rPr>
              <a:t>Define the key wished elements of the future platform, in terms of technical specification (dashboards, dedicates spaces, etc.) and the modalities of citizen-consultation (participative budget, concertation, election, etc.) </a:t>
            </a:r>
          </a:p>
          <a:p>
            <a:pPr marL="171450" indent="-171450">
              <a:buFont typeface="Arial" panose="020B0604020202020204" pitchFamily="34" charset="0"/>
              <a:buChar char="•"/>
            </a:pPr>
            <a:r>
              <a:rPr lang="en-US" sz="900" dirty="0">
                <a:solidFill>
                  <a:schemeClr val="tx1"/>
                </a:solidFill>
              </a:rPr>
              <a:t>Make a call for proposal for the acquisition of a license of utilization of such a platform over one or more years, which corresponds best to the municipal wishes </a:t>
            </a:r>
          </a:p>
          <a:p>
            <a:pPr marL="171450" indent="-171450">
              <a:buFont typeface="Arial" panose="020B0604020202020204" pitchFamily="34" charset="0"/>
              <a:buChar char="•"/>
            </a:pPr>
            <a:endParaRPr lang="en-US" sz="900" dirty="0">
              <a:solidFill>
                <a:schemeClr val="tx1"/>
              </a:solidFill>
            </a:endParaRPr>
          </a:p>
          <a:p>
            <a:r>
              <a:rPr lang="en-US" sz="900" b="1" dirty="0">
                <a:solidFill>
                  <a:schemeClr val="tx1"/>
                </a:solidFill>
              </a:rPr>
              <a:t>Step 3</a:t>
            </a:r>
          </a:p>
          <a:p>
            <a:pPr marL="171450" indent="-171450">
              <a:buFont typeface="Arial" panose="020B0604020202020204" pitchFamily="34" charset="0"/>
              <a:buChar char="•"/>
            </a:pPr>
            <a:r>
              <a:rPr lang="en-US" sz="900" dirty="0">
                <a:solidFill>
                  <a:schemeClr val="tx1"/>
                </a:solidFill>
              </a:rPr>
              <a:t>Set the internal organization for the implementation of such a platform: </a:t>
            </a:r>
            <a:r>
              <a:rPr lang="en-GB" sz="900" dirty="0">
                <a:solidFill>
                  <a:schemeClr val="tx1"/>
                </a:solidFill>
              </a:rPr>
              <a:t>the objective being to avoid creating a deceptive effect following the citizens' contributions</a:t>
            </a:r>
            <a:endParaRPr lang="en-US" sz="900" dirty="0">
              <a:solidFill>
                <a:schemeClr val="tx1"/>
              </a:solidFill>
            </a:endParaRPr>
          </a:p>
          <a:p>
            <a:pPr marL="628650" lvl="1" indent="-171450">
              <a:buFont typeface="Arial" panose="020B0604020202020204" pitchFamily="34" charset="0"/>
              <a:buChar char="•"/>
            </a:pPr>
            <a:r>
              <a:rPr lang="en-US" sz="900" dirty="0">
                <a:solidFill>
                  <a:schemeClr val="tx1"/>
                </a:solidFill>
              </a:rPr>
              <a:t>The implementation of an internal workflow  which will allow to respond in the best way possible to the citizens proposals/solicitations (collaboration between CIS and secretariats/operators notably)</a:t>
            </a:r>
          </a:p>
          <a:p>
            <a:pPr marL="1085850" lvl="2" indent="-171450">
              <a:buFont typeface="Arial" panose="020B0604020202020204" pitchFamily="34" charset="0"/>
              <a:buChar char="•"/>
            </a:pPr>
            <a:r>
              <a:rPr lang="en-US" sz="900" dirty="0">
                <a:solidFill>
                  <a:schemeClr val="tx1"/>
                </a:solidFill>
              </a:rPr>
              <a:t>The data management and analysis in order to valorize their contributions </a:t>
            </a:r>
          </a:p>
          <a:p>
            <a:pPr marL="628650" lvl="1" indent="-171450">
              <a:buFont typeface="Arial" panose="020B0604020202020204" pitchFamily="34" charset="0"/>
              <a:buChar char="•"/>
            </a:pPr>
            <a:r>
              <a:rPr lang="en-US" sz="900" dirty="0">
                <a:solidFill>
                  <a:schemeClr val="tx1"/>
                </a:solidFill>
              </a:rPr>
              <a:t>The management and animation of the platform (collaboration between CIS and communication team)</a:t>
            </a:r>
          </a:p>
          <a:p>
            <a:pPr marL="628650" lvl="1" indent="-171450">
              <a:buFont typeface="Arial" panose="020B0604020202020204" pitchFamily="34" charset="0"/>
              <a:buChar char="•"/>
            </a:pPr>
            <a:r>
              <a:rPr lang="en-US" sz="900" dirty="0">
                <a:solidFill>
                  <a:schemeClr val="tx1"/>
                </a:solidFill>
              </a:rPr>
              <a:t>Definition of a communication plan: methods of engaging with citizens through other non digital channels</a:t>
            </a:r>
          </a:p>
          <a:p>
            <a:pPr marL="171450" indent="-171450">
              <a:buFont typeface="Arial" panose="020B0604020202020204" pitchFamily="34" charset="0"/>
              <a:buChar char="•"/>
            </a:pPr>
            <a:endParaRPr lang="en-US" sz="900" dirty="0">
              <a:solidFill>
                <a:schemeClr val="tx1"/>
              </a:solidFill>
            </a:endParaRPr>
          </a:p>
          <a:p>
            <a:r>
              <a:rPr lang="en-US" sz="900" b="1" dirty="0">
                <a:solidFill>
                  <a:schemeClr val="tx1"/>
                </a:solidFill>
              </a:rPr>
              <a:t>Step 4</a:t>
            </a:r>
          </a:p>
          <a:p>
            <a:pPr marL="171450" indent="-171450">
              <a:buFont typeface="Arial" panose="020B0604020202020204" pitchFamily="34" charset="0"/>
              <a:buChar char="•"/>
            </a:pPr>
            <a:r>
              <a:rPr lang="en-US" sz="900" dirty="0">
                <a:solidFill>
                  <a:schemeClr val="tx1"/>
                </a:solidFill>
              </a:rPr>
              <a:t>Project implementation and citizen-engagement processes, notably thanks to the implementation of the communication plan (through online, offline &amp; traditional methods)</a:t>
            </a:r>
          </a:p>
        </p:txBody>
      </p:sp>
      <p:sp>
        <p:nvSpPr>
          <p:cNvPr id="76" name="Rectangle 75">
            <a:extLst>
              <a:ext uri="{FF2B5EF4-FFF2-40B4-BE49-F238E27FC236}">
                <a16:creationId xmlns:a16="http://schemas.microsoft.com/office/drawing/2014/main" id="{7EDA94AD-154B-4C68-8DD1-5F239F61EA5C}"/>
              </a:ext>
            </a:extLst>
          </p:cNvPr>
          <p:cNvSpPr/>
          <p:nvPr/>
        </p:nvSpPr>
        <p:spPr>
          <a:xfrm>
            <a:off x="2257858" y="4441839"/>
            <a:ext cx="3889400" cy="1637861"/>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GB" sz="900" dirty="0">
                <a:solidFill>
                  <a:schemeClr val="tx1"/>
                </a:solidFill>
              </a:rPr>
              <a:t>Carry out a real introspection/evaluation of the objectives of the acquisition of a citizen consultation platform which are constitutive to the definition of the consultation modalities and the technical specifications determined later
Provide regular and up to date feedback to participants to ensure that they support to the process &amp; reward their participation</a:t>
            </a:r>
          </a:p>
          <a:p>
            <a:pPr marL="314982" indent="-314982">
              <a:buFont typeface="Arial" panose="020B0604020202020204" pitchFamily="34" charset="0"/>
              <a:buChar char="•"/>
            </a:pPr>
            <a:r>
              <a:rPr lang="en-GB" sz="900" dirty="0">
                <a:solidFill>
                  <a:schemeClr val="tx1"/>
                </a:solidFill>
              </a:rPr>
              <a:t>Consult the population throughout all of the political cycle (not just once projects have been implemented)</a:t>
            </a:r>
            <a:endParaRPr lang="en-US" sz="900" dirty="0">
              <a:solidFill>
                <a:schemeClr val="tx1"/>
              </a:solidFill>
            </a:endParaRPr>
          </a:p>
        </p:txBody>
      </p:sp>
      <p:sp>
        <p:nvSpPr>
          <p:cNvPr id="78" name="Rectangle 77">
            <a:extLst>
              <a:ext uri="{FF2B5EF4-FFF2-40B4-BE49-F238E27FC236}">
                <a16:creationId xmlns:a16="http://schemas.microsoft.com/office/drawing/2014/main" id="{31DEE9E1-9009-44FF-9E31-52E05C68BBFD}"/>
              </a:ext>
            </a:extLst>
          </p:cNvPr>
          <p:cNvSpPr/>
          <p:nvPr/>
        </p:nvSpPr>
        <p:spPr>
          <a:xfrm>
            <a:off x="8449147" y="6118755"/>
            <a:ext cx="4617035" cy="496480"/>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900" dirty="0">
                <a:solidFill>
                  <a:schemeClr val="tx1"/>
                </a:solidFill>
              </a:rPr>
              <a:t>Cabinet of the Mayor</a:t>
            </a:r>
          </a:p>
          <a:p>
            <a:pPr marL="314982" indent="-314982">
              <a:buFont typeface="Arial" panose="020B0604020202020204" pitchFamily="34" charset="0"/>
              <a:buChar char="•"/>
            </a:pPr>
            <a:r>
              <a:rPr lang="en-US" sz="900" dirty="0">
                <a:solidFill>
                  <a:schemeClr val="tx1"/>
                </a:solidFill>
              </a:rPr>
              <a:t>NGOs promoting citizen participation</a:t>
            </a:r>
          </a:p>
        </p:txBody>
      </p:sp>
      <p:sp>
        <p:nvSpPr>
          <p:cNvPr id="79" name="Rectangle 78">
            <a:extLst>
              <a:ext uri="{FF2B5EF4-FFF2-40B4-BE49-F238E27FC236}">
                <a16:creationId xmlns:a16="http://schemas.microsoft.com/office/drawing/2014/main" id="{A19E7762-7D78-43C4-B348-BD995C5FB3C9}"/>
              </a:ext>
            </a:extLst>
          </p:cNvPr>
          <p:cNvSpPr/>
          <p:nvPr/>
        </p:nvSpPr>
        <p:spPr>
          <a:xfrm>
            <a:off x="8449147" y="6968945"/>
            <a:ext cx="4617034" cy="406546"/>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900" dirty="0">
                <a:solidFill>
                  <a:schemeClr val="tx1"/>
                </a:solidFill>
              </a:rPr>
              <a:t>Number consultations of the platform</a:t>
            </a:r>
          </a:p>
          <a:p>
            <a:pPr marL="314982" indent="-314982">
              <a:buFont typeface="Arial" panose="020B0604020202020204" pitchFamily="34" charset="0"/>
              <a:buChar char="•"/>
            </a:pPr>
            <a:r>
              <a:rPr lang="en-US" sz="900" dirty="0">
                <a:solidFill>
                  <a:schemeClr val="tx1"/>
                </a:solidFill>
              </a:rPr>
              <a:t>Number of participation on a given consultation </a:t>
            </a:r>
          </a:p>
        </p:txBody>
      </p:sp>
      <p:sp>
        <p:nvSpPr>
          <p:cNvPr id="80" name="Rectangle 79">
            <a:extLst>
              <a:ext uri="{FF2B5EF4-FFF2-40B4-BE49-F238E27FC236}">
                <a16:creationId xmlns:a16="http://schemas.microsoft.com/office/drawing/2014/main" id="{91EA5107-81A8-402A-A793-2E67145722FB}"/>
              </a:ext>
            </a:extLst>
          </p:cNvPr>
          <p:cNvSpPr/>
          <p:nvPr/>
        </p:nvSpPr>
        <p:spPr>
          <a:xfrm>
            <a:off x="6306009" y="611875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900" dirty="0">
                <a:solidFill>
                  <a:schemeClr val="tx1"/>
                </a:solidFill>
              </a:rPr>
              <a:t>CIS department</a:t>
            </a:r>
          </a:p>
          <a:p>
            <a:pPr marL="314982" indent="-314982">
              <a:buFont typeface="Arial" panose="020B0604020202020204" pitchFamily="34" charset="0"/>
              <a:buChar char="•"/>
            </a:pPr>
            <a:r>
              <a:rPr lang="en-US" sz="900" dirty="0">
                <a:solidFill>
                  <a:schemeClr val="tx1"/>
                </a:solidFill>
              </a:rPr>
              <a:t>City Manager </a:t>
            </a:r>
          </a:p>
        </p:txBody>
      </p:sp>
      <p:sp>
        <p:nvSpPr>
          <p:cNvPr id="81" name="Rectangle 80">
            <a:extLst>
              <a:ext uri="{FF2B5EF4-FFF2-40B4-BE49-F238E27FC236}">
                <a16:creationId xmlns:a16="http://schemas.microsoft.com/office/drawing/2014/main" id="{C7948D65-FAE7-46B5-9405-839F518906BD}"/>
              </a:ext>
            </a:extLst>
          </p:cNvPr>
          <p:cNvSpPr/>
          <p:nvPr/>
        </p:nvSpPr>
        <p:spPr>
          <a:xfrm>
            <a:off x="6306009" y="6968945"/>
            <a:ext cx="2063763" cy="406545"/>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900" dirty="0">
                <a:solidFill>
                  <a:schemeClr val="tx1"/>
                </a:solidFill>
              </a:rPr>
              <a:t>2.3</a:t>
            </a:r>
          </a:p>
        </p:txBody>
      </p:sp>
      <p:sp>
        <p:nvSpPr>
          <p:cNvPr id="14" name="Rectangle 13">
            <a:extLst>
              <a:ext uri="{FF2B5EF4-FFF2-40B4-BE49-F238E27FC236}">
                <a16:creationId xmlns:a16="http://schemas.microsoft.com/office/drawing/2014/main" id="{FD195699-B468-46A6-AD8B-AABC86ED9A53}"/>
              </a:ext>
            </a:extLst>
          </p:cNvPr>
          <p:cNvSpPr/>
          <p:nvPr/>
        </p:nvSpPr>
        <p:spPr>
          <a:xfrm>
            <a:off x="2257860" y="1226742"/>
            <a:ext cx="3889396"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Objectives</a:t>
            </a:r>
            <a:endParaRPr lang="en-GB" sz="1400" b="1" dirty="0"/>
          </a:p>
        </p:txBody>
      </p:sp>
      <p:sp>
        <p:nvSpPr>
          <p:cNvPr id="82" name="Rectangle 81">
            <a:extLst>
              <a:ext uri="{FF2B5EF4-FFF2-40B4-BE49-F238E27FC236}">
                <a16:creationId xmlns:a16="http://schemas.microsoft.com/office/drawing/2014/main" id="{9D6CD0FF-F891-4EF8-AD4A-9BF614391C17}"/>
              </a:ext>
            </a:extLst>
          </p:cNvPr>
          <p:cNvSpPr/>
          <p:nvPr/>
        </p:nvSpPr>
        <p:spPr>
          <a:xfrm>
            <a:off x="2257858" y="4088127"/>
            <a:ext cx="3889398"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Conditions of Success</a:t>
            </a:r>
          </a:p>
        </p:txBody>
      </p:sp>
      <p:sp>
        <p:nvSpPr>
          <p:cNvPr id="83" name="Rectangle 82">
            <a:extLst>
              <a:ext uri="{FF2B5EF4-FFF2-40B4-BE49-F238E27FC236}">
                <a16:creationId xmlns:a16="http://schemas.microsoft.com/office/drawing/2014/main" id="{1942C9F0-773F-4883-A088-582D14AA1A20}"/>
              </a:ext>
            </a:extLst>
          </p:cNvPr>
          <p:cNvSpPr/>
          <p:nvPr/>
        </p:nvSpPr>
        <p:spPr>
          <a:xfrm>
            <a:off x="2257856" y="6078457"/>
            <a:ext cx="3889399"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Necessary Resources</a:t>
            </a:r>
          </a:p>
        </p:txBody>
      </p:sp>
      <p:sp>
        <p:nvSpPr>
          <p:cNvPr id="84" name="Rectangle 83">
            <a:extLst>
              <a:ext uri="{FF2B5EF4-FFF2-40B4-BE49-F238E27FC236}">
                <a16:creationId xmlns:a16="http://schemas.microsoft.com/office/drawing/2014/main" id="{F7B06CC8-0703-4773-BD1F-883439F5D7B5}"/>
              </a:ext>
            </a:extLst>
          </p:cNvPr>
          <p:cNvSpPr/>
          <p:nvPr/>
        </p:nvSpPr>
        <p:spPr>
          <a:xfrm>
            <a:off x="6306009" y="1226742"/>
            <a:ext cx="676017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Activities</a:t>
            </a:r>
          </a:p>
        </p:txBody>
      </p:sp>
      <p:sp>
        <p:nvSpPr>
          <p:cNvPr id="85" name="Rectangle 84">
            <a:extLst>
              <a:ext uri="{FF2B5EF4-FFF2-40B4-BE49-F238E27FC236}">
                <a16:creationId xmlns:a16="http://schemas.microsoft.com/office/drawing/2014/main" id="{762D3838-ED9F-47BA-9D97-15D4FE34E2D3}"/>
              </a:ext>
            </a:extLst>
          </p:cNvPr>
          <p:cNvSpPr/>
          <p:nvPr/>
        </p:nvSpPr>
        <p:spPr>
          <a:xfrm>
            <a:off x="6306009" y="576504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Project Leader</a:t>
            </a:r>
            <a:endParaRPr lang="en-GB" sz="1400" b="1" dirty="0"/>
          </a:p>
        </p:txBody>
      </p:sp>
      <p:sp>
        <p:nvSpPr>
          <p:cNvPr id="86" name="Rectangle 85">
            <a:extLst>
              <a:ext uri="{FF2B5EF4-FFF2-40B4-BE49-F238E27FC236}">
                <a16:creationId xmlns:a16="http://schemas.microsoft.com/office/drawing/2014/main" id="{C2B9B38F-090A-4444-8E70-9A39C019985F}"/>
              </a:ext>
            </a:extLst>
          </p:cNvPr>
          <p:cNvSpPr/>
          <p:nvPr/>
        </p:nvSpPr>
        <p:spPr>
          <a:xfrm>
            <a:off x="8449147" y="5765043"/>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Potential Partners</a:t>
            </a:r>
          </a:p>
        </p:txBody>
      </p:sp>
      <p:sp>
        <p:nvSpPr>
          <p:cNvPr id="87" name="Rectangle 86">
            <a:extLst>
              <a:ext uri="{FF2B5EF4-FFF2-40B4-BE49-F238E27FC236}">
                <a16:creationId xmlns:a16="http://schemas.microsoft.com/office/drawing/2014/main" id="{EAD2769B-CE17-435B-9256-75B1571B9BF4}"/>
              </a:ext>
            </a:extLst>
          </p:cNvPr>
          <p:cNvSpPr/>
          <p:nvPr/>
        </p:nvSpPr>
        <p:spPr>
          <a:xfrm>
            <a:off x="6306008" y="661523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Related Actions</a:t>
            </a:r>
          </a:p>
        </p:txBody>
      </p:sp>
      <p:sp>
        <p:nvSpPr>
          <p:cNvPr id="88" name="Rectangle 87">
            <a:extLst>
              <a:ext uri="{FF2B5EF4-FFF2-40B4-BE49-F238E27FC236}">
                <a16:creationId xmlns:a16="http://schemas.microsoft.com/office/drawing/2014/main" id="{772A35F5-3E7C-4E91-87D2-6A0649FFD61B}"/>
              </a:ext>
            </a:extLst>
          </p:cNvPr>
          <p:cNvSpPr/>
          <p:nvPr/>
        </p:nvSpPr>
        <p:spPr>
          <a:xfrm>
            <a:off x="8449146" y="6611770"/>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Evaluation/ Indicators of Success</a:t>
            </a:r>
          </a:p>
        </p:txBody>
      </p:sp>
      <p:sp>
        <p:nvSpPr>
          <p:cNvPr id="89" name="Rectangle 88">
            <a:extLst>
              <a:ext uri="{FF2B5EF4-FFF2-40B4-BE49-F238E27FC236}">
                <a16:creationId xmlns:a16="http://schemas.microsoft.com/office/drawing/2014/main" id="{4D96A546-1940-4586-BAFF-C01BF779265C}"/>
              </a:ext>
            </a:extLst>
          </p:cNvPr>
          <p:cNvSpPr/>
          <p:nvPr/>
        </p:nvSpPr>
        <p:spPr>
          <a:xfrm>
            <a:off x="11002419" y="61606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882" dirty="0">
                <a:solidFill>
                  <a:schemeClr val="tx1"/>
                </a:solidFill>
              </a:rPr>
              <a:t>10 000 € - 50 000 euros per year</a:t>
            </a:r>
          </a:p>
        </p:txBody>
      </p:sp>
      <p:sp>
        <p:nvSpPr>
          <p:cNvPr id="90" name="Rectangle 89">
            <a:extLst>
              <a:ext uri="{FF2B5EF4-FFF2-40B4-BE49-F238E27FC236}">
                <a16:creationId xmlns:a16="http://schemas.microsoft.com/office/drawing/2014/main" id="{FC545539-221B-4CFE-A882-02CD89803C3B}"/>
              </a:ext>
            </a:extLst>
          </p:cNvPr>
          <p:cNvSpPr/>
          <p:nvPr/>
        </p:nvSpPr>
        <p:spPr>
          <a:xfrm>
            <a:off x="11002419" y="26235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Financial Estimate</a:t>
            </a:r>
          </a:p>
        </p:txBody>
      </p:sp>
      <p:pic>
        <p:nvPicPr>
          <p:cNvPr id="24" name="Image 6">
            <a:extLst>
              <a:ext uri="{FF2B5EF4-FFF2-40B4-BE49-F238E27FC236}">
                <a16:creationId xmlns:a16="http://schemas.microsoft.com/office/drawing/2014/main" id="{D3AE2F6D-E177-4C6E-AFD4-D55DDF3EB221}"/>
              </a:ext>
            </a:extLst>
          </p:cNvPr>
          <p:cNvPicPr>
            <a:picLocks noChangeAspect="1"/>
          </p:cNvPicPr>
          <p:nvPr/>
        </p:nvPicPr>
        <p:blipFill>
          <a:blip r:embed="rId3">
            <a:alphaModFix amt="35000"/>
          </a:blip>
          <a:srcRect l="41021" r="41021"/>
          <a:stretch/>
        </p:blipFill>
        <p:spPr>
          <a:xfrm>
            <a:off x="-3" y="491363"/>
            <a:ext cx="1903960" cy="7068312"/>
          </a:xfrm>
          <a:prstGeom prst="rect">
            <a:avLst/>
          </a:prstGeom>
        </p:spPr>
      </p:pic>
    </p:spTree>
    <p:extLst>
      <p:ext uri="{BB962C8B-B14F-4D97-AF65-F5344CB8AC3E}">
        <p14:creationId xmlns:p14="http://schemas.microsoft.com/office/powerpoint/2010/main" val="4085935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238375" y="295269"/>
            <a:ext cx="8601076" cy="878640"/>
          </a:xfrm>
        </p:spPr>
        <p:txBody>
          <a:bodyPr>
            <a:noAutofit/>
          </a:bodyPr>
          <a:lstStyle/>
          <a:p>
            <a:r>
              <a:rPr lang="en-GB" sz="2800" dirty="0">
                <a:solidFill>
                  <a:srgbClr val="C00000"/>
                </a:solidFill>
                <a:cs typeface="Arial" panose="020B0604020202020204" pitchFamily="34" charset="0"/>
              </a:rPr>
              <a:t>2.2 “Super App” and Extension of Online Services</a:t>
            </a: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2FD9C63-DFB5-412B-97A3-4FF76E2E307D}"/>
              </a:ext>
            </a:extLst>
          </p:cNvPr>
          <p:cNvSpPr/>
          <p:nvPr/>
        </p:nvSpPr>
        <p:spPr>
          <a:xfrm>
            <a:off x="2257858" y="6432169"/>
            <a:ext cx="3889400" cy="943322"/>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900" dirty="0">
                <a:solidFill>
                  <a:schemeClr val="tx1"/>
                </a:solidFill>
              </a:rPr>
              <a:t>1 FTE </a:t>
            </a:r>
            <a:r>
              <a:rPr lang="en-US" sz="900" b="1" dirty="0">
                <a:solidFill>
                  <a:schemeClr val="tx1"/>
                </a:solidFill>
              </a:rPr>
              <a:t>  </a:t>
            </a:r>
          </a:p>
        </p:txBody>
      </p:sp>
      <p:sp>
        <p:nvSpPr>
          <p:cNvPr id="74" name="Rectangle 73">
            <a:extLst>
              <a:ext uri="{FF2B5EF4-FFF2-40B4-BE49-F238E27FC236}">
                <a16:creationId xmlns:a16="http://schemas.microsoft.com/office/drawing/2014/main" id="{F1805AF5-8708-4982-ACBC-C7F05BAAB81C}"/>
              </a:ext>
            </a:extLst>
          </p:cNvPr>
          <p:cNvSpPr/>
          <p:nvPr/>
        </p:nvSpPr>
        <p:spPr>
          <a:xfrm>
            <a:off x="2257860" y="1580453"/>
            <a:ext cx="3889398" cy="3119420"/>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Wingdings" panose="05000000000000000000" pitchFamily="2" charset="2"/>
              <a:buChar char="Ø"/>
            </a:pPr>
            <a:r>
              <a:rPr lang="en-US" sz="882" u="sng" dirty="0">
                <a:solidFill>
                  <a:schemeClr val="tx1"/>
                </a:solidFill>
              </a:rPr>
              <a:t>Internal to the Capital City</a:t>
            </a:r>
          </a:p>
          <a:p>
            <a:pPr marL="171450" indent="-171450">
              <a:buFont typeface="Arial" panose="020B0604020202020204" pitchFamily="34" charset="0"/>
              <a:buChar char="•"/>
            </a:pPr>
            <a:r>
              <a:rPr lang="en-US" sz="882" dirty="0">
                <a:solidFill>
                  <a:schemeClr val="tx1"/>
                </a:solidFill>
              </a:rPr>
              <a:t>Elaborate a genuine roadmap of digitalization allowing a gain of visibility and prioritization of workload </a:t>
            </a:r>
          </a:p>
          <a:p>
            <a:pPr marL="171450" indent="-171450">
              <a:buFont typeface="Arial" panose="020B0604020202020204" pitchFamily="34" charset="0"/>
              <a:buChar char="•"/>
            </a:pPr>
            <a:r>
              <a:rPr lang="en-US" sz="882" dirty="0">
                <a:solidFill>
                  <a:schemeClr val="tx1"/>
                </a:solidFill>
              </a:rPr>
              <a:t>Take benefit of it to reorganize the working methods and internal workflow for better efficiency </a:t>
            </a:r>
          </a:p>
          <a:p>
            <a:pPr marL="171450" indent="-171450">
              <a:buFont typeface="Arial" panose="020B0604020202020204" pitchFamily="34" charset="0"/>
              <a:buChar char="•"/>
            </a:pPr>
            <a:r>
              <a:rPr lang="en-US" sz="882" dirty="0">
                <a:solidFill>
                  <a:schemeClr val="tx1"/>
                </a:solidFill>
              </a:rPr>
              <a:t>Take benefit of it to review the way the knowledge is shared and stocked within the Capital City </a:t>
            </a:r>
          </a:p>
          <a:p>
            <a:pPr marL="171450" indent="-171450">
              <a:buFont typeface="Arial" panose="020B0604020202020204" pitchFamily="34" charset="0"/>
              <a:buChar char="•"/>
            </a:pPr>
            <a:r>
              <a:rPr lang="en-US" sz="882" dirty="0">
                <a:solidFill>
                  <a:schemeClr val="tx1"/>
                </a:solidFill>
              </a:rPr>
              <a:t>Develop a paperless administration</a:t>
            </a:r>
          </a:p>
          <a:p>
            <a:pPr marL="171450" indent="-171450">
              <a:buFont typeface="Arial" panose="020B0604020202020204" pitchFamily="34" charset="0"/>
              <a:buChar char="•"/>
            </a:pPr>
            <a:r>
              <a:rPr lang="en-US" sz="882" dirty="0">
                <a:solidFill>
                  <a:schemeClr val="tx1"/>
                </a:solidFill>
              </a:rPr>
              <a:t>Facilitate the maintenance and interoperability of existing and future digital solutions  </a:t>
            </a:r>
          </a:p>
          <a:p>
            <a:pPr marL="171450" indent="-171450">
              <a:buFont typeface="Arial" panose="020B0604020202020204" pitchFamily="34" charset="0"/>
              <a:buChar char="•"/>
            </a:pPr>
            <a:endParaRPr lang="en-US" sz="882" dirty="0">
              <a:solidFill>
                <a:schemeClr val="tx1"/>
              </a:solidFill>
            </a:endParaRPr>
          </a:p>
          <a:p>
            <a:pPr marL="314982" indent="-314982">
              <a:buFont typeface="Wingdings" panose="05000000000000000000" pitchFamily="2" charset="2"/>
              <a:buChar char="Ø"/>
            </a:pPr>
            <a:r>
              <a:rPr lang="en-US" sz="882" u="sng" dirty="0">
                <a:solidFill>
                  <a:schemeClr val="tx1"/>
                </a:solidFill>
              </a:rPr>
              <a:t>For the territory</a:t>
            </a:r>
          </a:p>
          <a:p>
            <a:pPr marL="171450" indent="-171450">
              <a:buFont typeface="Arial" panose="020B0604020202020204" pitchFamily="34" charset="0"/>
              <a:buChar char="•"/>
            </a:pPr>
            <a:r>
              <a:rPr lang="en-US" sz="882" dirty="0">
                <a:solidFill>
                  <a:schemeClr val="tx1"/>
                </a:solidFill>
              </a:rPr>
              <a:t>Benefit from a unique entry door which aggregate all information of the territory, no matter the theme and related city department  </a:t>
            </a:r>
          </a:p>
          <a:p>
            <a:pPr marL="171450" indent="-171450">
              <a:buFont typeface="Arial" panose="020B0604020202020204" pitchFamily="34" charset="0"/>
              <a:buChar char="•"/>
            </a:pPr>
            <a:r>
              <a:rPr lang="en-US" sz="882" dirty="0">
                <a:solidFill>
                  <a:schemeClr val="tx1"/>
                </a:solidFill>
              </a:rPr>
              <a:t>Get engaged in co-design of public services to improve their quality and ergonomics </a:t>
            </a:r>
          </a:p>
          <a:p>
            <a:pPr marL="772182" lvl="1" indent="-314982">
              <a:buFont typeface="Wingdings" panose="05000000000000000000" pitchFamily="2" charset="2"/>
              <a:buChar char="Ø"/>
            </a:pPr>
            <a:endParaRPr lang="en-US" sz="882" dirty="0">
              <a:solidFill>
                <a:schemeClr val="tx1"/>
              </a:solidFill>
            </a:endParaRPr>
          </a:p>
          <a:p>
            <a:pPr marL="772182" lvl="1" indent="-314982">
              <a:buFont typeface="Wingdings" panose="05000000000000000000" pitchFamily="2" charset="2"/>
              <a:buChar char="Ø"/>
            </a:pPr>
            <a:endParaRPr lang="en-US" sz="882" dirty="0">
              <a:solidFill>
                <a:schemeClr val="tx1"/>
              </a:solidFill>
            </a:endParaRPr>
          </a:p>
          <a:p>
            <a:pPr marL="772182" lvl="1" indent="-314982">
              <a:buFont typeface="Wingdings" panose="05000000000000000000" pitchFamily="2" charset="2"/>
              <a:buChar char="Ø"/>
            </a:pPr>
            <a:endParaRPr lang="en-US" sz="882" dirty="0">
              <a:solidFill>
                <a:schemeClr val="tx1"/>
              </a:solidFill>
            </a:endParaRPr>
          </a:p>
        </p:txBody>
      </p:sp>
      <p:sp>
        <p:nvSpPr>
          <p:cNvPr id="75" name="Rectangle 74">
            <a:extLst>
              <a:ext uri="{FF2B5EF4-FFF2-40B4-BE49-F238E27FC236}">
                <a16:creationId xmlns:a16="http://schemas.microsoft.com/office/drawing/2014/main" id="{42BE199E-1F19-4418-B764-5C7E2EB7E2C1}"/>
              </a:ext>
            </a:extLst>
          </p:cNvPr>
          <p:cNvSpPr/>
          <p:nvPr/>
        </p:nvSpPr>
        <p:spPr>
          <a:xfrm>
            <a:off x="6306008" y="1580454"/>
            <a:ext cx="6760173" cy="4184588"/>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endParaRPr lang="en-US" sz="1323" b="1" dirty="0">
              <a:solidFill>
                <a:schemeClr val="tx1"/>
              </a:solidFill>
            </a:endParaRPr>
          </a:p>
          <a:p>
            <a:r>
              <a:rPr lang="en-US" sz="1050" b="1" dirty="0">
                <a:solidFill>
                  <a:schemeClr val="tx1"/>
                </a:solidFill>
              </a:rPr>
              <a:t>Step 1</a:t>
            </a:r>
          </a:p>
          <a:p>
            <a:pPr marL="314982" indent="-314982">
              <a:buFont typeface="Arial" panose="020B0604020202020204" pitchFamily="34" charset="0"/>
              <a:buChar char="•"/>
            </a:pPr>
            <a:r>
              <a:rPr lang="en-US" sz="900" dirty="0">
                <a:solidFill>
                  <a:schemeClr val="tx1"/>
                </a:solidFill>
              </a:rPr>
              <a:t>Launch a study on internal knowledge management </a:t>
            </a:r>
          </a:p>
          <a:p>
            <a:pPr marL="772182" lvl="1" indent="-314982">
              <a:buFont typeface="Arial" panose="020B0604020202020204" pitchFamily="34" charset="0"/>
              <a:buChar char="•"/>
            </a:pPr>
            <a:r>
              <a:rPr lang="en-US" sz="900" dirty="0">
                <a:solidFill>
                  <a:schemeClr val="tx1"/>
                </a:solidFill>
              </a:rPr>
              <a:t>Implement a governance of knowledge and data within the Capital City </a:t>
            </a:r>
          </a:p>
          <a:p>
            <a:pPr marL="314982" indent="-314982">
              <a:buFont typeface="Arial" panose="020B0604020202020204" pitchFamily="34" charset="0"/>
              <a:buChar char="•"/>
            </a:pPr>
            <a:r>
              <a:rPr lang="en-US" sz="900" dirty="0">
                <a:solidFill>
                  <a:schemeClr val="tx1"/>
                </a:solidFill>
              </a:rPr>
              <a:t>Accurately assess the level of digitization of the entire value chain of each of the city’s activities</a:t>
            </a:r>
          </a:p>
          <a:p>
            <a:pPr marL="314982" lvl="2" indent="-314982">
              <a:buFont typeface="Arial" panose="020B0604020202020204" pitchFamily="34" charset="0"/>
              <a:buChar char="•"/>
            </a:pPr>
            <a:r>
              <a:rPr lang="en-US" sz="900" dirty="0">
                <a:solidFill>
                  <a:schemeClr val="tx1"/>
                </a:solidFill>
              </a:rPr>
              <a:t>Digitalize administrative services along their entire value chain from the first interface with citizens to the internal management of data, archiving and internal valorization </a:t>
            </a:r>
          </a:p>
          <a:p>
            <a:pPr marL="772182" lvl="3" indent="-314982">
              <a:buFont typeface="Arial" panose="020B0604020202020204" pitchFamily="34" charset="0"/>
              <a:buChar char="•"/>
            </a:pPr>
            <a:r>
              <a:rPr lang="en-US" sz="900" dirty="0">
                <a:solidFill>
                  <a:schemeClr val="tx1"/>
                </a:solidFill>
              </a:rPr>
              <a:t>Ensure an online service completion in digitizing all the steps of the administrative procedures, including internal management and collaboration aspects </a:t>
            </a:r>
          </a:p>
          <a:p>
            <a:pPr marL="772182" lvl="3" indent="-314982">
              <a:buFont typeface="Arial" panose="020B0604020202020204" pitchFamily="34" charset="0"/>
              <a:buChar char="•"/>
            </a:pPr>
            <a:r>
              <a:rPr lang="en-US" sz="900" dirty="0">
                <a:solidFill>
                  <a:schemeClr val="tx1"/>
                </a:solidFill>
              </a:rPr>
              <a:t>Finalize the elaboration of a sound EDM relevant for all secretariats (in line with action 1.5)</a:t>
            </a:r>
          </a:p>
          <a:p>
            <a:pPr marL="457200" lvl="3"/>
            <a:endParaRPr lang="en-US" sz="900" dirty="0">
              <a:solidFill>
                <a:schemeClr val="tx1"/>
              </a:solidFill>
            </a:endParaRPr>
          </a:p>
          <a:p>
            <a:pPr marL="0" lvl="2"/>
            <a:r>
              <a:rPr lang="en-US" sz="1050" b="1" dirty="0">
                <a:solidFill>
                  <a:schemeClr val="tx1"/>
                </a:solidFill>
              </a:rPr>
              <a:t>Step2 </a:t>
            </a:r>
          </a:p>
          <a:p>
            <a:pPr marL="314982" indent="-314982">
              <a:buFont typeface="Arial" panose="020B0604020202020204" pitchFamily="34" charset="0"/>
              <a:buChar char="•"/>
            </a:pPr>
            <a:r>
              <a:rPr lang="en-US" sz="900" dirty="0">
                <a:solidFill>
                  <a:schemeClr val="tx1"/>
                </a:solidFill>
              </a:rPr>
              <a:t>Rationalize the various apps that the Capital City of Podgorica has launched for different urban services (</a:t>
            </a:r>
            <a:r>
              <a:rPr lang="en-US" sz="900" dirty="0" err="1">
                <a:solidFill>
                  <a:schemeClr val="tx1"/>
                </a:solidFill>
              </a:rPr>
              <a:t>Klikbus</a:t>
            </a:r>
            <a:r>
              <a:rPr lang="en-US" sz="900" dirty="0">
                <a:solidFill>
                  <a:schemeClr val="tx1"/>
                </a:solidFill>
              </a:rPr>
              <a:t> and </a:t>
            </a:r>
            <a:r>
              <a:rPr lang="en-US" sz="900" dirty="0" err="1">
                <a:solidFill>
                  <a:schemeClr val="tx1"/>
                </a:solidFill>
              </a:rPr>
              <a:t>ParkingServis</a:t>
            </a:r>
            <a:r>
              <a:rPr lang="en-US" sz="900" dirty="0">
                <a:solidFill>
                  <a:schemeClr val="tx1"/>
                </a:solidFill>
              </a:rPr>
              <a:t> for mobility, Kasper for waste management, </a:t>
            </a:r>
            <a:r>
              <a:rPr lang="en-US" sz="900" dirty="0" err="1">
                <a:solidFill>
                  <a:schemeClr val="tx1"/>
                </a:solidFill>
              </a:rPr>
              <a:t>MyPodgorica</a:t>
            </a:r>
            <a:r>
              <a:rPr lang="en-US" sz="900" dirty="0">
                <a:solidFill>
                  <a:schemeClr val="tx1"/>
                </a:solidFill>
              </a:rPr>
              <a:t>, e-</a:t>
            </a:r>
            <a:r>
              <a:rPr lang="en-US" sz="900" dirty="0" err="1">
                <a:solidFill>
                  <a:schemeClr val="tx1"/>
                </a:solidFill>
              </a:rPr>
              <a:t>komunal</a:t>
            </a:r>
            <a:r>
              <a:rPr lang="en-US" sz="900" dirty="0">
                <a:solidFill>
                  <a:schemeClr val="tx1"/>
                </a:solidFill>
              </a:rPr>
              <a:t> police, etc.). </a:t>
            </a:r>
          </a:p>
          <a:p>
            <a:pPr marL="772182" lvl="1" indent="-314982">
              <a:buFont typeface="Arial" panose="020B0604020202020204" pitchFamily="34" charset="0"/>
              <a:buChar char="•"/>
            </a:pPr>
            <a:r>
              <a:rPr lang="en-US" sz="900" dirty="0">
                <a:solidFill>
                  <a:schemeClr val="tx1"/>
                </a:solidFill>
              </a:rPr>
              <a:t>Launch  study  to converge all these apps into a single one, dedicated to all the urban and public services managed by Capital City Podgorica</a:t>
            </a:r>
          </a:p>
          <a:p>
            <a:pPr marL="1229382" lvl="2" indent="-314982">
              <a:buFont typeface="Arial" panose="020B0604020202020204" pitchFamily="34" charset="0"/>
              <a:buChar char="•"/>
            </a:pPr>
            <a:r>
              <a:rPr lang="en-US" sz="900" dirty="0">
                <a:solidFill>
                  <a:schemeClr val="tx1"/>
                </a:solidFill>
              </a:rPr>
              <a:t>Define the best UX experience for the new app “aggregator”</a:t>
            </a:r>
          </a:p>
          <a:p>
            <a:pPr marL="1686582" lvl="3" indent="-314982">
              <a:buFont typeface="Arial" panose="020B0604020202020204" pitchFamily="34" charset="0"/>
              <a:buChar char="•"/>
            </a:pPr>
            <a:r>
              <a:rPr lang="en-US" sz="900" dirty="0">
                <a:solidFill>
                  <a:schemeClr val="tx1"/>
                </a:solidFill>
              </a:rPr>
              <a:t>Include citizens to co-develop according to their needs and expectations </a:t>
            </a:r>
          </a:p>
          <a:p>
            <a:pPr marL="1229382" lvl="2" indent="-314982">
              <a:buFont typeface="Arial" panose="020B0604020202020204" pitchFamily="34" charset="0"/>
              <a:buChar char="•"/>
            </a:pPr>
            <a:r>
              <a:rPr lang="en-US" sz="900" dirty="0">
                <a:solidFill>
                  <a:schemeClr val="tx1"/>
                </a:solidFill>
              </a:rPr>
              <a:t>Envisage </a:t>
            </a:r>
            <a:r>
              <a:rPr lang="en-US" sz="900" dirty="0" err="1">
                <a:solidFill>
                  <a:schemeClr val="tx1"/>
                </a:solidFill>
              </a:rPr>
              <a:t>mutualization</a:t>
            </a:r>
            <a:r>
              <a:rPr lang="en-US" sz="900" dirty="0">
                <a:solidFill>
                  <a:schemeClr val="tx1"/>
                </a:solidFill>
              </a:rPr>
              <a:t>, modification of existing app regarding the need to simplify the UX</a:t>
            </a:r>
          </a:p>
          <a:p>
            <a:pPr marL="1229382" lvl="2" indent="-314982">
              <a:buFont typeface="Arial" panose="020B0604020202020204" pitchFamily="34" charset="0"/>
              <a:buChar char="•"/>
            </a:pPr>
            <a:r>
              <a:rPr lang="en-US" sz="900" dirty="0">
                <a:solidFill>
                  <a:schemeClr val="tx1"/>
                </a:solidFill>
              </a:rPr>
              <a:t>Consider technical choices: responsive web site, mobile first, etc. </a:t>
            </a:r>
          </a:p>
          <a:p>
            <a:pPr marL="1229382" lvl="2" indent="-314982">
              <a:buFont typeface="Arial" panose="020B0604020202020204" pitchFamily="34" charset="0"/>
              <a:buChar char="•"/>
            </a:pPr>
            <a:r>
              <a:rPr lang="en-US" sz="900" dirty="0">
                <a:solidFill>
                  <a:schemeClr val="tx1"/>
                </a:solidFill>
              </a:rPr>
              <a:t>Ensure the compatibility of the software and build web services or API </a:t>
            </a:r>
          </a:p>
          <a:p>
            <a:pPr marL="1229382" lvl="2" indent="-314982">
              <a:buFont typeface="Arial" panose="020B0604020202020204" pitchFamily="34" charset="0"/>
              <a:buChar char="•"/>
            </a:pPr>
            <a:r>
              <a:rPr lang="en-US" sz="900" dirty="0">
                <a:solidFill>
                  <a:schemeClr val="tx1"/>
                </a:solidFill>
              </a:rPr>
              <a:t>Study the organizational scheme at the light of the digitalization and rationalization to create better workflows and collaborative process</a:t>
            </a:r>
          </a:p>
          <a:p>
            <a:pPr marL="314982" indent="-314982">
              <a:buFont typeface="Arial" panose="020B0604020202020204" pitchFamily="34" charset="0"/>
              <a:buChar char="•"/>
            </a:pPr>
            <a:r>
              <a:rPr lang="en-US" sz="900" dirty="0">
                <a:solidFill>
                  <a:schemeClr val="tx1"/>
                </a:solidFill>
              </a:rPr>
              <a:t>Engage open data policy </a:t>
            </a:r>
          </a:p>
          <a:p>
            <a:pPr marL="314982" indent="-314982">
              <a:buFont typeface="Arial" panose="020B0604020202020204" pitchFamily="34" charset="0"/>
              <a:buChar char="•"/>
            </a:pPr>
            <a:r>
              <a:rPr lang="en-US" sz="900" dirty="0">
                <a:solidFill>
                  <a:schemeClr val="tx1"/>
                </a:solidFill>
              </a:rPr>
              <a:t>Implement a unique common identity to ease the user experience</a:t>
            </a:r>
          </a:p>
          <a:p>
            <a:pPr marL="772182" lvl="1" indent="-314982">
              <a:buFont typeface="Arial" panose="020B0604020202020204" pitchFamily="34" charset="0"/>
              <a:buChar char="•"/>
            </a:pPr>
            <a:r>
              <a:rPr lang="en-US" sz="900" dirty="0">
                <a:solidFill>
                  <a:schemeClr val="tx1"/>
                </a:solidFill>
              </a:rPr>
              <a:t>Develop dialogue with State agencies as a national pilot </a:t>
            </a:r>
          </a:p>
          <a:p>
            <a:pPr marL="314982" indent="-314982">
              <a:buFont typeface="Arial" panose="020B0604020202020204" pitchFamily="34" charset="0"/>
              <a:buChar char="•"/>
            </a:pPr>
            <a:endParaRPr lang="en-US" sz="1600" dirty="0">
              <a:solidFill>
                <a:schemeClr val="tx1"/>
              </a:solidFill>
            </a:endParaRPr>
          </a:p>
        </p:txBody>
      </p:sp>
      <p:sp>
        <p:nvSpPr>
          <p:cNvPr id="76" name="Rectangle 75">
            <a:extLst>
              <a:ext uri="{FF2B5EF4-FFF2-40B4-BE49-F238E27FC236}">
                <a16:creationId xmlns:a16="http://schemas.microsoft.com/office/drawing/2014/main" id="{7EDA94AD-154B-4C68-8DD1-5F239F61EA5C}"/>
              </a:ext>
            </a:extLst>
          </p:cNvPr>
          <p:cNvSpPr/>
          <p:nvPr/>
        </p:nvSpPr>
        <p:spPr>
          <a:xfrm>
            <a:off x="2251418" y="5053585"/>
            <a:ext cx="3889400" cy="1024872"/>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882" dirty="0">
                <a:solidFill>
                  <a:schemeClr val="tx1"/>
                </a:solidFill>
              </a:rPr>
              <a:t>Do not stop digitization at the steps in contact with the citizen (interfaces) but push digitization to all internal steps to avoid building a simple "smart facade" in front of a more “traditional” operation of services</a:t>
            </a:r>
          </a:p>
          <a:p>
            <a:pPr marL="314982" indent="-314982">
              <a:buFont typeface="Arial" panose="020B0604020202020204" pitchFamily="34" charset="0"/>
              <a:buChar char="•"/>
            </a:pPr>
            <a:r>
              <a:rPr lang="en-US" sz="882" dirty="0">
                <a:solidFill>
                  <a:schemeClr val="tx1"/>
                </a:solidFill>
              </a:rPr>
              <a:t>Don't rush towards the largest number of e-services possible but prioritize according to users' needs and expectations</a:t>
            </a:r>
          </a:p>
        </p:txBody>
      </p:sp>
      <p:sp>
        <p:nvSpPr>
          <p:cNvPr id="78" name="Rectangle 77">
            <a:extLst>
              <a:ext uri="{FF2B5EF4-FFF2-40B4-BE49-F238E27FC236}">
                <a16:creationId xmlns:a16="http://schemas.microsoft.com/office/drawing/2014/main" id="{31DEE9E1-9009-44FF-9E31-52E05C68BBFD}"/>
              </a:ext>
            </a:extLst>
          </p:cNvPr>
          <p:cNvSpPr/>
          <p:nvPr/>
        </p:nvSpPr>
        <p:spPr>
          <a:xfrm>
            <a:off x="8449147" y="6118755"/>
            <a:ext cx="4617035" cy="496480"/>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882" dirty="0">
                <a:solidFill>
                  <a:schemeClr val="tx1"/>
                </a:solidFill>
              </a:rPr>
              <a:t>Public and para-public institutions, citizens and civil society </a:t>
            </a:r>
          </a:p>
        </p:txBody>
      </p:sp>
      <p:sp>
        <p:nvSpPr>
          <p:cNvPr id="79" name="Rectangle 78">
            <a:extLst>
              <a:ext uri="{FF2B5EF4-FFF2-40B4-BE49-F238E27FC236}">
                <a16:creationId xmlns:a16="http://schemas.microsoft.com/office/drawing/2014/main" id="{A19E7762-7D78-43C4-B348-BD995C5FB3C9}"/>
              </a:ext>
            </a:extLst>
          </p:cNvPr>
          <p:cNvSpPr/>
          <p:nvPr/>
        </p:nvSpPr>
        <p:spPr>
          <a:xfrm>
            <a:off x="8449145" y="6900934"/>
            <a:ext cx="4617034" cy="47029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882" dirty="0">
                <a:solidFill>
                  <a:schemeClr val="tx1"/>
                </a:solidFill>
              </a:rPr>
              <a:t>Number of user involved in the co-design process </a:t>
            </a:r>
          </a:p>
          <a:p>
            <a:pPr marL="314982" indent="-314982">
              <a:buFont typeface="Arial" panose="020B0604020202020204" pitchFamily="34" charset="0"/>
              <a:buChar char="•"/>
            </a:pPr>
            <a:r>
              <a:rPr lang="en-US" sz="882" dirty="0">
                <a:solidFill>
                  <a:schemeClr val="tx1"/>
                </a:solidFill>
              </a:rPr>
              <a:t>Number of stakeholders involved </a:t>
            </a:r>
          </a:p>
          <a:p>
            <a:pPr marL="314982" indent="-314982">
              <a:buFont typeface="Arial" panose="020B0604020202020204" pitchFamily="34" charset="0"/>
              <a:buChar char="•"/>
            </a:pPr>
            <a:r>
              <a:rPr lang="en-US" sz="882" dirty="0">
                <a:solidFill>
                  <a:schemeClr val="tx1"/>
                </a:solidFill>
              </a:rPr>
              <a:t>Growth in the use of the city’s app </a:t>
            </a:r>
          </a:p>
        </p:txBody>
      </p:sp>
      <p:sp>
        <p:nvSpPr>
          <p:cNvPr id="80" name="Rectangle 79">
            <a:extLst>
              <a:ext uri="{FF2B5EF4-FFF2-40B4-BE49-F238E27FC236}">
                <a16:creationId xmlns:a16="http://schemas.microsoft.com/office/drawing/2014/main" id="{91EA5107-81A8-402A-A793-2E67145722FB}"/>
              </a:ext>
            </a:extLst>
          </p:cNvPr>
          <p:cNvSpPr/>
          <p:nvPr/>
        </p:nvSpPr>
        <p:spPr>
          <a:xfrm>
            <a:off x="6306009" y="611875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882" dirty="0">
                <a:solidFill>
                  <a:schemeClr val="tx1"/>
                </a:solidFill>
              </a:rPr>
              <a:t>CIS</a:t>
            </a:r>
          </a:p>
        </p:txBody>
      </p:sp>
      <p:sp>
        <p:nvSpPr>
          <p:cNvPr id="81" name="Rectangle 80">
            <a:extLst>
              <a:ext uri="{FF2B5EF4-FFF2-40B4-BE49-F238E27FC236}">
                <a16:creationId xmlns:a16="http://schemas.microsoft.com/office/drawing/2014/main" id="{C7948D65-FAE7-46B5-9405-839F518906BD}"/>
              </a:ext>
            </a:extLst>
          </p:cNvPr>
          <p:cNvSpPr/>
          <p:nvPr/>
        </p:nvSpPr>
        <p:spPr>
          <a:xfrm>
            <a:off x="6306009" y="6968945"/>
            <a:ext cx="2063763" cy="406545"/>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882" dirty="0">
                <a:solidFill>
                  <a:schemeClr val="tx1"/>
                </a:solidFill>
              </a:rPr>
              <a:t>Action 2.3</a:t>
            </a:r>
          </a:p>
        </p:txBody>
      </p:sp>
      <p:sp>
        <p:nvSpPr>
          <p:cNvPr id="14" name="Rectangle 13">
            <a:extLst>
              <a:ext uri="{FF2B5EF4-FFF2-40B4-BE49-F238E27FC236}">
                <a16:creationId xmlns:a16="http://schemas.microsoft.com/office/drawing/2014/main" id="{FD195699-B468-46A6-AD8B-AABC86ED9A53}"/>
              </a:ext>
            </a:extLst>
          </p:cNvPr>
          <p:cNvSpPr/>
          <p:nvPr/>
        </p:nvSpPr>
        <p:spPr>
          <a:xfrm>
            <a:off x="2257860" y="1226742"/>
            <a:ext cx="3889396"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Objectives</a:t>
            </a:r>
            <a:endParaRPr lang="en-GB" sz="1400" b="1" dirty="0"/>
          </a:p>
        </p:txBody>
      </p:sp>
      <p:sp>
        <p:nvSpPr>
          <p:cNvPr id="82" name="Rectangle 81">
            <a:extLst>
              <a:ext uri="{FF2B5EF4-FFF2-40B4-BE49-F238E27FC236}">
                <a16:creationId xmlns:a16="http://schemas.microsoft.com/office/drawing/2014/main" id="{9D6CD0FF-F891-4EF8-AD4A-9BF614391C17}"/>
              </a:ext>
            </a:extLst>
          </p:cNvPr>
          <p:cNvSpPr/>
          <p:nvPr/>
        </p:nvSpPr>
        <p:spPr>
          <a:xfrm>
            <a:off x="2257858" y="4699873"/>
            <a:ext cx="3889398"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Conditions of </a:t>
            </a:r>
            <a:r>
              <a:rPr lang="fr-FR" sz="1400" b="1" dirty="0" err="1"/>
              <a:t>Success</a:t>
            </a:r>
            <a:endParaRPr lang="en-GB" sz="1400" b="1" dirty="0"/>
          </a:p>
        </p:txBody>
      </p:sp>
      <p:sp>
        <p:nvSpPr>
          <p:cNvPr id="83" name="Rectangle 82">
            <a:extLst>
              <a:ext uri="{FF2B5EF4-FFF2-40B4-BE49-F238E27FC236}">
                <a16:creationId xmlns:a16="http://schemas.microsoft.com/office/drawing/2014/main" id="{1942C9F0-773F-4883-A088-582D14AA1A20}"/>
              </a:ext>
            </a:extLst>
          </p:cNvPr>
          <p:cNvSpPr/>
          <p:nvPr/>
        </p:nvSpPr>
        <p:spPr>
          <a:xfrm>
            <a:off x="2257856" y="6078457"/>
            <a:ext cx="3889399"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t>Necessary</a:t>
            </a:r>
            <a:r>
              <a:rPr lang="fr-FR" sz="1400" b="1" dirty="0"/>
              <a:t> </a:t>
            </a:r>
            <a:r>
              <a:rPr lang="fr-FR" sz="1400" b="1" dirty="0" err="1"/>
              <a:t>Resources</a:t>
            </a:r>
            <a:endParaRPr lang="en-GB" sz="1400" b="1" dirty="0"/>
          </a:p>
        </p:txBody>
      </p:sp>
      <p:sp>
        <p:nvSpPr>
          <p:cNvPr id="84" name="Rectangle 83">
            <a:extLst>
              <a:ext uri="{FF2B5EF4-FFF2-40B4-BE49-F238E27FC236}">
                <a16:creationId xmlns:a16="http://schemas.microsoft.com/office/drawing/2014/main" id="{F7B06CC8-0703-4773-BD1F-883439F5D7B5}"/>
              </a:ext>
            </a:extLst>
          </p:cNvPr>
          <p:cNvSpPr/>
          <p:nvPr/>
        </p:nvSpPr>
        <p:spPr>
          <a:xfrm>
            <a:off x="6306009" y="1226742"/>
            <a:ext cx="676017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t>Activities</a:t>
            </a:r>
            <a:endParaRPr lang="en-GB" sz="1400" b="1" dirty="0"/>
          </a:p>
        </p:txBody>
      </p:sp>
      <p:sp>
        <p:nvSpPr>
          <p:cNvPr id="85" name="Rectangle 84">
            <a:extLst>
              <a:ext uri="{FF2B5EF4-FFF2-40B4-BE49-F238E27FC236}">
                <a16:creationId xmlns:a16="http://schemas.microsoft.com/office/drawing/2014/main" id="{762D3838-ED9F-47BA-9D97-15D4FE34E2D3}"/>
              </a:ext>
            </a:extLst>
          </p:cNvPr>
          <p:cNvSpPr/>
          <p:nvPr/>
        </p:nvSpPr>
        <p:spPr>
          <a:xfrm>
            <a:off x="6306009" y="576504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Project leader</a:t>
            </a:r>
            <a:endParaRPr lang="en-GB" sz="1400" b="1" dirty="0"/>
          </a:p>
        </p:txBody>
      </p:sp>
      <p:sp>
        <p:nvSpPr>
          <p:cNvPr id="86" name="Rectangle 85">
            <a:extLst>
              <a:ext uri="{FF2B5EF4-FFF2-40B4-BE49-F238E27FC236}">
                <a16:creationId xmlns:a16="http://schemas.microsoft.com/office/drawing/2014/main" id="{C2B9B38F-090A-4444-8E70-9A39C019985F}"/>
              </a:ext>
            </a:extLst>
          </p:cNvPr>
          <p:cNvSpPr/>
          <p:nvPr/>
        </p:nvSpPr>
        <p:spPr>
          <a:xfrm>
            <a:off x="8449147" y="5765043"/>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t>Potential</a:t>
            </a:r>
            <a:r>
              <a:rPr lang="fr-FR" sz="1400" b="1" dirty="0"/>
              <a:t> </a:t>
            </a:r>
            <a:r>
              <a:rPr lang="fr-FR" sz="1400" b="1" dirty="0" err="1"/>
              <a:t>Partners</a:t>
            </a:r>
            <a:endParaRPr lang="en-GB" sz="1400" b="1" dirty="0"/>
          </a:p>
        </p:txBody>
      </p:sp>
      <p:sp>
        <p:nvSpPr>
          <p:cNvPr id="87" name="Rectangle 86">
            <a:extLst>
              <a:ext uri="{FF2B5EF4-FFF2-40B4-BE49-F238E27FC236}">
                <a16:creationId xmlns:a16="http://schemas.microsoft.com/office/drawing/2014/main" id="{EAD2769B-CE17-435B-9256-75B1571B9BF4}"/>
              </a:ext>
            </a:extLst>
          </p:cNvPr>
          <p:cNvSpPr/>
          <p:nvPr/>
        </p:nvSpPr>
        <p:spPr>
          <a:xfrm>
            <a:off x="6306008" y="661523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t>Related</a:t>
            </a:r>
            <a:r>
              <a:rPr lang="fr-FR" sz="1400" b="1" dirty="0"/>
              <a:t> actions</a:t>
            </a:r>
            <a:endParaRPr lang="en-GB" sz="1400" b="1" dirty="0"/>
          </a:p>
        </p:txBody>
      </p:sp>
      <p:sp>
        <p:nvSpPr>
          <p:cNvPr id="88" name="Rectangle 87">
            <a:extLst>
              <a:ext uri="{FF2B5EF4-FFF2-40B4-BE49-F238E27FC236}">
                <a16:creationId xmlns:a16="http://schemas.microsoft.com/office/drawing/2014/main" id="{772A35F5-3E7C-4E91-87D2-6A0649FFD61B}"/>
              </a:ext>
            </a:extLst>
          </p:cNvPr>
          <p:cNvSpPr/>
          <p:nvPr/>
        </p:nvSpPr>
        <p:spPr>
          <a:xfrm>
            <a:off x="8449146" y="6547223"/>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Evaluation/ </a:t>
            </a:r>
            <a:r>
              <a:rPr lang="fr-FR" sz="1400" b="1" dirty="0" err="1"/>
              <a:t>Indicators</a:t>
            </a:r>
            <a:r>
              <a:rPr lang="fr-FR" sz="1400" b="1" dirty="0"/>
              <a:t> of </a:t>
            </a:r>
            <a:r>
              <a:rPr lang="fr-FR" sz="1400" b="1" dirty="0" err="1"/>
              <a:t>Success</a:t>
            </a:r>
            <a:endParaRPr lang="en-GB" sz="1400" b="1" dirty="0"/>
          </a:p>
        </p:txBody>
      </p:sp>
      <p:sp>
        <p:nvSpPr>
          <p:cNvPr id="89" name="Rectangle 88">
            <a:extLst>
              <a:ext uri="{FF2B5EF4-FFF2-40B4-BE49-F238E27FC236}">
                <a16:creationId xmlns:a16="http://schemas.microsoft.com/office/drawing/2014/main" id="{4D96A546-1940-4586-BAFF-C01BF779265C}"/>
              </a:ext>
            </a:extLst>
          </p:cNvPr>
          <p:cNvSpPr/>
          <p:nvPr/>
        </p:nvSpPr>
        <p:spPr>
          <a:xfrm>
            <a:off x="11002419" y="61606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882" dirty="0">
                <a:solidFill>
                  <a:schemeClr val="tx1"/>
                </a:solidFill>
              </a:rPr>
              <a:t>40 k – 60 k €</a:t>
            </a:r>
          </a:p>
        </p:txBody>
      </p:sp>
      <p:sp>
        <p:nvSpPr>
          <p:cNvPr id="90" name="Rectangle 89">
            <a:extLst>
              <a:ext uri="{FF2B5EF4-FFF2-40B4-BE49-F238E27FC236}">
                <a16:creationId xmlns:a16="http://schemas.microsoft.com/office/drawing/2014/main" id="{FC545539-221B-4CFE-A882-02CD89803C3B}"/>
              </a:ext>
            </a:extLst>
          </p:cNvPr>
          <p:cNvSpPr/>
          <p:nvPr/>
        </p:nvSpPr>
        <p:spPr>
          <a:xfrm>
            <a:off x="11002419" y="26235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Financial </a:t>
            </a:r>
            <a:r>
              <a:rPr lang="fr-FR" sz="1400" b="1" dirty="0" err="1"/>
              <a:t>Estimate</a:t>
            </a:r>
            <a:endParaRPr lang="en-GB" sz="1400" b="1" dirty="0"/>
          </a:p>
        </p:txBody>
      </p:sp>
      <p:pic>
        <p:nvPicPr>
          <p:cNvPr id="24" name="Image 6">
            <a:extLst>
              <a:ext uri="{FF2B5EF4-FFF2-40B4-BE49-F238E27FC236}">
                <a16:creationId xmlns:a16="http://schemas.microsoft.com/office/drawing/2014/main" id="{D3AE2F6D-E177-4C6E-AFD4-D55DDF3EB221}"/>
              </a:ext>
            </a:extLst>
          </p:cNvPr>
          <p:cNvPicPr>
            <a:picLocks noChangeAspect="1"/>
          </p:cNvPicPr>
          <p:nvPr/>
        </p:nvPicPr>
        <p:blipFill>
          <a:blip r:embed="rId3">
            <a:alphaModFix amt="35000"/>
          </a:blip>
          <a:srcRect l="41021" r="41021"/>
          <a:stretch/>
        </p:blipFill>
        <p:spPr>
          <a:xfrm>
            <a:off x="-3" y="491363"/>
            <a:ext cx="1903960" cy="7068312"/>
          </a:xfrm>
          <a:prstGeom prst="rect">
            <a:avLst/>
          </a:prstGeom>
        </p:spPr>
      </p:pic>
    </p:spTree>
    <p:extLst>
      <p:ext uri="{BB962C8B-B14F-4D97-AF65-F5344CB8AC3E}">
        <p14:creationId xmlns:p14="http://schemas.microsoft.com/office/powerpoint/2010/main" val="910635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238375" y="295269"/>
            <a:ext cx="8601076" cy="878640"/>
          </a:xfrm>
        </p:spPr>
        <p:txBody>
          <a:bodyPr>
            <a:normAutofit/>
          </a:bodyPr>
          <a:lstStyle/>
          <a:p>
            <a:r>
              <a:rPr lang="en-GB" sz="2800" dirty="0">
                <a:solidFill>
                  <a:srgbClr val="C00000"/>
                </a:solidFill>
                <a:cs typeface="Arial" panose="020B0604020202020204" pitchFamily="34" charset="0"/>
              </a:rPr>
              <a:t>2.3 Enrichment and Strengthening of the “Super App”</a:t>
            </a: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2FD9C63-DFB5-412B-97A3-4FF76E2E307D}"/>
              </a:ext>
            </a:extLst>
          </p:cNvPr>
          <p:cNvSpPr/>
          <p:nvPr/>
        </p:nvSpPr>
        <p:spPr>
          <a:xfrm>
            <a:off x="2257858" y="6432169"/>
            <a:ext cx="3889400" cy="943322"/>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½ FTE for structuring digital inclusion policy</a:t>
            </a:r>
          </a:p>
          <a:p>
            <a:pPr marL="314982" indent="-314982">
              <a:buFont typeface="Arial" panose="020B0604020202020204" pitchFamily="34" charset="0"/>
              <a:buChar char="•"/>
            </a:pPr>
            <a:r>
              <a:rPr lang="en-US" sz="1000" dirty="0">
                <a:solidFill>
                  <a:schemeClr val="tx1"/>
                </a:solidFill>
              </a:rPr>
              <a:t>½ FTE for piloting the integration of new technologies into online public services </a:t>
            </a:r>
          </a:p>
          <a:p>
            <a:pPr marL="314982" indent="-314982">
              <a:buFont typeface="Arial" panose="020B0604020202020204" pitchFamily="34" charset="0"/>
              <a:buChar char="•"/>
            </a:pPr>
            <a:r>
              <a:rPr lang="en-US" sz="1000" dirty="0">
                <a:solidFill>
                  <a:schemeClr val="tx1"/>
                </a:solidFill>
              </a:rPr>
              <a:t>1/3 FTE for continuing the digitalization process </a:t>
            </a:r>
          </a:p>
          <a:p>
            <a:pPr marL="314982" indent="-314982">
              <a:buFont typeface="Arial" panose="020B0604020202020204" pitchFamily="34" charset="0"/>
              <a:buChar char="•"/>
            </a:pPr>
            <a:endParaRPr lang="en-US" sz="1000" dirty="0">
              <a:solidFill>
                <a:schemeClr val="tx1"/>
              </a:solidFill>
            </a:endParaRPr>
          </a:p>
        </p:txBody>
      </p:sp>
      <p:sp>
        <p:nvSpPr>
          <p:cNvPr id="74" name="Rectangle 73">
            <a:extLst>
              <a:ext uri="{FF2B5EF4-FFF2-40B4-BE49-F238E27FC236}">
                <a16:creationId xmlns:a16="http://schemas.microsoft.com/office/drawing/2014/main" id="{F1805AF5-8708-4982-ACBC-C7F05BAAB81C}"/>
              </a:ext>
            </a:extLst>
          </p:cNvPr>
          <p:cNvSpPr/>
          <p:nvPr/>
        </p:nvSpPr>
        <p:spPr>
          <a:xfrm>
            <a:off x="2257860" y="1580453"/>
            <a:ext cx="3889398" cy="2862757"/>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Wingdings" panose="05000000000000000000" pitchFamily="2" charset="2"/>
              <a:buChar char="Ø"/>
            </a:pPr>
            <a:r>
              <a:rPr lang="en-US" sz="1000" u="sng" dirty="0">
                <a:solidFill>
                  <a:schemeClr val="tx1"/>
                </a:solidFill>
              </a:rPr>
              <a:t>Internal to the Capital City</a:t>
            </a:r>
          </a:p>
          <a:p>
            <a:pPr marL="171450" indent="-171450">
              <a:buFont typeface="Arial" panose="020B0604020202020204" pitchFamily="34" charset="0"/>
              <a:buChar char="•"/>
            </a:pPr>
            <a:r>
              <a:rPr lang="en-US" sz="1000" dirty="0">
                <a:solidFill>
                  <a:schemeClr val="tx1"/>
                </a:solidFill>
              </a:rPr>
              <a:t>Get accustomed to new technologies such as AI and understand their genuine potential added-value</a:t>
            </a:r>
          </a:p>
          <a:p>
            <a:pPr marL="171450" indent="-171450">
              <a:buFont typeface="Arial" panose="020B0604020202020204" pitchFamily="34" charset="0"/>
              <a:buChar char="•"/>
            </a:pPr>
            <a:r>
              <a:rPr lang="en-US" sz="1000" dirty="0">
                <a:solidFill>
                  <a:schemeClr val="tx1"/>
                </a:solidFill>
              </a:rPr>
              <a:t>Reinforce a dialogue with territorial stakeholders through data exchange </a:t>
            </a:r>
          </a:p>
          <a:p>
            <a:pPr marL="171450" indent="-171450">
              <a:buFont typeface="Arial" panose="020B0604020202020204" pitchFamily="34" charset="0"/>
              <a:buChar char="•"/>
            </a:pPr>
            <a:r>
              <a:rPr lang="en-US" sz="1000" dirty="0">
                <a:solidFill>
                  <a:schemeClr val="tx1"/>
                </a:solidFill>
              </a:rPr>
              <a:t>Develop more relevant and intuitive e-service thanks to co-design process </a:t>
            </a:r>
          </a:p>
          <a:p>
            <a:pPr marL="772182" lvl="1" indent="-314982">
              <a:buFont typeface="Wingdings" panose="05000000000000000000" pitchFamily="2" charset="2"/>
              <a:buChar char="Ø"/>
            </a:pPr>
            <a:endParaRPr lang="en-US" sz="1000" dirty="0">
              <a:solidFill>
                <a:schemeClr val="tx1"/>
              </a:solidFill>
            </a:endParaRPr>
          </a:p>
          <a:p>
            <a:pPr marL="314982" indent="-314982">
              <a:buFont typeface="Wingdings" panose="05000000000000000000" pitchFamily="2" charset="2"/>
              <a:buChar char="Ø"/>
            </a:pPr>
            <a:r>
              <a:rPr lang="en-US" sz="1000" u="sng" dirty="0">
                <a:solidFill>
                  <a:schemeClr val="tx1"/>
                </a:solidFill>
              </a:rPr>
              <a:t>For the territory</a:t>
            </a:r>
          </a:p>
          <a:p>
            <a:pPr marL="171450" indent="-171450">
              <a:buFont typeface="Arial" panose="020B0604020202020204" pitchFamily="34" charset="0"/>
              <a:buChar char="•"/>
            </a:pPr>
            <a:r>
              <a:rPr lang="en-US" sz="1000" dirty="0">
                <a:solidFill>
                  <a:schemeClr val="tx1"/>
                </a:solidFill>
              </a:rPr>
              <a:t>Benefit from more secure digital services thanks to new technologies (blockchain) </a:t>
            </a:r>
          </a:p>
          <a:p>
            <a:pPr marL="171450" indent="-171450">
              <a:buFont typeface="Arial" panose="020B0604020202020204" pitchFamily="34" charset="0"/>
              <a:buChar char="•"/>
            </a:pPr>
            <a:r>
              <a:rPr lang="en-US" sz="1000" dirty="0">
                <a:solidFill>
                  <a:schemeClr val="tx1"/>
                </a:solidFill>
              </a:rPr>
              <a:t>Benefit from smoother and more efficient online public services thanks to the latest technologies</a:t>
            </a:r>
          </a:p>
          <a:p>
            <a:pPr marL="171450" indent="-171450">
              <a:buFont typeface="Arial" panose="020B0604020202020204" pitchFamily="34" charset="0"/>
              <a:buChar char="•"/>
            </a:pPr>
            <a:r>
              <a:rPr lang="en-US" sz="1000" dirty="0">
                <a:solidFill>
                  <a:schemeClr val="tx1"/>
                </a:solidFill>
              </a:rPr>
              <a:t>Benefit from a coherent and structured digital inclusion offer that covers the city territory and the different level of maturity and questions of citizens </a:t>
            </a:r>
          </a:p>
          <a:p>
            <a:pPr marL="171450" indent="-171450">
              <a:buFont typeface="Arial" panose="020B0604020202020204" pitchFamily="34" charset="0"/>
              <a:buChar char="•"/>
            </a:pPr>
            <a:r>
              <a:rPr lang="en-US" sz="1000" dirty="0">
                <a:solidFill>
                  <a:schemeClr val="tx1"/>
                </a:solidFill>
              </a:rPr>
              <a:t>Develop the future services according to a daily-life experience </a:t>
            </a:r>
          </a:p>
        </p:txBody>
      </p:sp>
      <p:sp>
        <p:nvSpPr>
          <p:cNvPr id="75" name="Rectangle 74">
            <a:extLst>
              <a:ext uri="{FF2B5EF4-FFF2-40B4-BE49-F238E27FC236}">
                <a16:creationId xmlns:a16="http://schemas.microsoft.com/office/drawing/2014/main" id="{42BE199E-1F19-4418-B764-5C7E2EB7E2C1}"/>
              </a:ext>
            </a:extLst>
          </p:cNvPr>
          <p:cNvSpPr/>
          <p:nvPr/>
        </p:nvSpPr>
        <p:spPr>
          <a:xfrm>
            <a:off x="6306008" y="1580454"/>
            <a:ext cx="6760173" cy="4188054"/>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Step 1</a:t>
            </a:r>
          </a:p>
          <a:p>
            <a:pPr marL="171450" indent="-171450">
              <a:buFont typeface="Arial" panose="020B0604020202020204" pitchFamily="34" charset="0"/>
              <a:buChar char="•"/>
            </a:pPr>
            <a:r>
              <a:rPr lang="en-US" sz="1000" dirty="0">
                <a:solidFill>
                  <a:schemeClr val="tx1"/>
                </a:solidFill>
              </a:rPr>
              <a:t>Based on the work of rationalization of digital services offered by the Capital City, develop a holistic vision of the coverage of digital services per major public policies themes</a:t>
            </a:r>
          </a:p>
          <a:p>
            <a:pPr marL="628650" lvl="1" indent="-171450">
              <a:buFont typeface="Arial" panose="020B0604020202020204" pitchFamily="34" charset="0"/>
              <a:buChar char="•"/>
            </a:pPr>
            <a:r>
              <a:rPr lang="en-US" sz="1000" dirty="0">
                <a:solidFill>
                  <a:schemeClr val="tx1"/>
                </a:solidFill>
              </a:rPr>
              <a:t>According to the results, develop a global roadmap of future digitalization process </a:t>
            </a:r>
          </a:p>
          <a:p>
            <a:pPr marL="1085850" lvl="2" indent="-171450">
              <a:buFont typeface="Arial" panose="020B0604020202020204" pitchFamily="34" charset="0"/>
              <a:buChar char="•"/>
            </a:pPr>
            <a:r>
              <a:rPr lang="en-US" sz="1000" dirty="0">
                <a:solidFill>
                  <a:schemeClr val="tx1"/>
                </a:solidFill>
              </a:rPr>
              <a:t>Define the degree of outsourcing (everything done in-house or everything done by service provider)</a:t>
            </a:r>
          </a:p>
          <a:p>
            <a:pPr marL="628650" lvl="1" indent="-171450">
              <a:buFont typeface="Arial" panose="020B0604020202020204" pitchFamily="34" charset="0"/>
              <a:buChar char="•"/>
            </a:pPr>
            <a:r>
              <a:rPr lang="en-US" sz="1000" dirty="0">
                <a:solidFill>
                  <a:schemeClr val="tx1"/>
                </a:solidFill>
              </a:rPr>
              <a:t>Integrate more daily-life services in digital services as already started with the cultural sector</a:t>
            </a:r>
          </a:p>
          <a:p>
            <a:pPr marL="171450" indent="-171450">
              <a:buFont typeface="Arial" panose="020B0604020202020204" pitchFamily="34" charset="0"/>
              <a:buChar char="•"/>
            </a:pPr>
            <a:r>
              <a:rPr lang="en-US" sz="1000" dirty="0">
                <a:solidFill>
                  <a:schemeClr val="tx1"/>
                </a:solidFill>
              </a:rPr>
              <a:t>Add new existing services from territorial stakeholders such as other publics institutions, schools, museums, etc. </a:t>
            </a:r>
          </a:p>
          <a:p>
            <a:pPr marL="628650" lvl="1" indent="-171450">
              <a:buFont typeface="Arial" panose="020B0604020202020204" pitchFamily="34" charset="0"/>
              <a:buChar char="•"/>
            </a:pPr>
            <a:r>
              <a:rPr lang="en-US" sz="1000" dirty="0">
                <a:solidFill>
                  <a:schemeClr val="tx1"/>
                </a:solidFill>
              </a:rPr>
              <a:t>Organize a territorial workshop with all interested stakeholders to identify the opportunities of aggregating new digital services into the Super App (unique entry door)</a:t>
            </a:r>
          </a:p>
          <a:p>
            <a:pPr marL="171450" indent="-171450">
              <a:buFont typeface="Arial" panose="020B0604020202020204" pitchFamily="34" charset="0"/>
              <a:buChar char="•"/>
            </a:pPr>
            <a:r>
              <a:rPr lang="en-US" sz="1000" dirty="0">
                <a:solidFill>
                  <a:schemeClr val="tx1"/>
                </a:solidFill>
              </a:rPr>
              <a:t>Develop a structured offer of digital inclusion to guarantee the effective use of citizens </a:t>
            </a:r>
          </a:p>
          <a:p>
            <a:pPr marL="628650" lvl="1" indent="-171450">
              <a:buFont typeface="Arial" panose="020B0604020202020204" pitchFamily="34" charset="0"/>
              <a:buChar char="•"/>
            </a:pPr>
            <a:r>
              <a:rPr lang="en-US" sz="1000" dirty="0">
                <a:solidFill>
                  <a:schemeClr val="tx1"/>
                </a:solidFill>
              </a:rPr>
              <a:t>Envisage the elaboration of a “third place” of digital mediation dedicated to testing new digital services and accompanying citizens in the use of new technologies  </a:t>
            </a:r>
          </a:p>
          <a:p>
            <a:endParaRPr lang="en-US" sz="1000" dirty="0">
              <a:solidFill>
                <a:schemeClr val="tx1"/>
              </a:solidFill>
            </a:endParaRPr>
          </a:p>
          <a:p>
            <a:r>
              <a:rPr lang="en-US" sz="1000" b="1" dirty="0">
                <a:solidFill>
                  <a:schemeClr val="tx1"/>
                </a:solidFill>
              </a:rPr>
              <a:t>Step 2</a:t>
            </a:r>
          </a:p>
          <a:p>
            <a:pPr marL="314982" indent="-314982">
              <a:buFont typeface="Arial" panose="020B0604020202020204" pitchFamily="34" charset="0"/>
              <a:buChar char="•"/>
            </a:pPr>
            <a:r>
              <a:rPr lang="en-US" sz="1000" dirty="0">
                <a:solidFill>
                  <a:schemeClr val="tx1"/>
                </a:solidFill>
              </a:rPr>
              <a:t>Test Artificial Intelligence for smoother online public services</a:t>
            </a:r>
          </a:p>
          <a:p>
            <a:pPr marL="772182" lvl="1" indent="-314982">
              <a:buFont typeface="Arial" panose="020B0604020202020204" pitchFamily="34" charset="0"/>
              <a:buChar char="•"/>
            </a:pPr>
            <a:r>
              <a:rPr lang="en-US" sz="1000" dirty="0">
                <a:solidFill>
                  <a:schemeClr val="tx1"/>
                </a:solidFill>
              </a:rPr>
              <a:t>Define with citizens how AI could help their UX using collective intelligence workshops </a:t>
            </a:r>
          </a:p>
          <a:p>
            <a:pPr marL="772182" lvl="1" indent="-314982">
              <a:buFont typeface="Arial" panose="020B0604020202020204" pitchFamily="34" charset="0"/>
              <a:buChar char="•"/>
            </a:pPr>
            <a:r>
              <a:rPr lang="en-US" sz="1000" dirty="0">
                <a:solidFill>
                  <a:schemeClr val="tx1"/>
                </a:solidFill>
              </a:rPr>
              <a:t>Carry out a benchmark on best uses of AI for public services </a:t>
            </a:r>
          </a:p>
          <a:p>
            <a:pPr marL="772182" lvl="1" indent="-314982">
              <a:buFont typeface="Arial" panose="020B0604020202020204" pitchFamily="34" charset="0"/>
              <a:buChar char="•"/>
            </a:pPr>
            <a:r>
              <a:rPr lang="en-US" sz="1000" dirty="0">
                <a:solidFill>
                  <a:schemeClr val="tx1"/>
                </a:solidFill>
              </a:rPr>
              <a:t>Once the definition of needs done, launch a tender for AI solution deployment on a specific use case with realistic ambition (for example with chatbot for helping citizens in their online procedures) </a:t>
            </a:r>
          </a:p>
          <a:p>
            <a:pPr marL="314982" indent="-314982">
              <a:buFont typeface="Arial" panose="020B0604020202020204" pitchFamily="34" charset="0"/>
              <a:buChar char="•"/>
            </a:pPr>
            <a:r>
              <a:rPr lang="en-US" sz="1000" dirty="0">
                <a:solidFill>
                  <a:schemeClr val="tx1"/>
                </a:solidFill>
              </a:rPr>
              <a:t>Organize a flash formation to the City directors and policy-makers on Blockchain</a:t>
            </a:r>
          </a:p>
          <a:p>
            <a:pPr marL="772182" lvl="1" indent="-314982">
              <a:buFont typeface="Arial" panose="020B0604020202020204" pitchFamily="34" charset="0"/>
              <a:buChar char="•"/>
            </a:pPr>
            <a:r>
              <a:rPr lang="en-US" sz="1000" dirty="0">
                <a:solidFill>
                  <a:schemeClr val="tx1"/>
                </a:solidFill>
              </a:rPr>
              <a:t>Once potential use-case understood, launch a call for project on “How  Can my city activities 'problems can be solved by blockchain technologies”</a:t>
            </a:r>
          </a:p>
          <a:p>
            <a:pPr marL="772182" lvl="1" indent="-314982">
              <a:buFont typeface="Arial" panose="020B0604020202020204" pitchFamily="34" charset="0"/>
              <a:buChar char="•"/>
            </a:pPr>
            <a:r>
              <a:rPr lang="en-US" sz="1000" dirty="0">
                <a:solidFill>
                  <a:schemeClr val="tx1"/>
                </a:solidFill>
              </a:rPr>
              <a:t>Link Blockchain technology to the project of “one common digital identity” </a:t>
            </a:r>
          </a:p>
        </p:txBody>
      </p:sp>
      <p:sp>
        <p:nvSpPr>
          <p:cNvPr id="76" name="Rectangle 75">
            <a:extLst>
              <a:ext uri="{FF2B5EF4-FFF2-40B4-BE49-F238E27FC236}">
                <a16:creationId xmlns:a16="http://schemas.microsoft.com/office/drawing/2014/main" id="{7EDA94AD-154B-4C68-8DD1-5F239F61EA5C}"/>
              </a:ext>
            </a:extLst>
          </p:cNvPr>
          <p:cNvSpPr/>
          <p:nvPr/>
        </p:nvSpPr>
        <p:spPr>
          <a:xfrm>
            <a:off x="2257858" y="4795679"/>
            <a:ext cx="3889400" cy="1284021"/>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Link digital inclusion policy to the development of new digital public services  </a:t>
            </a:r>
          </a:p>
          <a:p>
            <a:pPr marL="314982" indent="-314982">
              <a:buFont typeface="Arial" panose="020B0604020202020204" pitchFamily="34" charset="0"/>
              <a:buChar char="•"/>
            </a:pPr>
            <a:r>
              <a:rPr lang="en-US" sz="1000" dirty="0">
                <a:solidFill>
                  <a:schemeClr val="tx1"/>
                </a:solidFill>
              </a:rPr>
              <a:t>Consider new technologies as regular ones in order to challenge their genuine added-value and avoid gadget approach </a:t>
            </a:r>
          </a:p>
        </p:txBody>
      </p:sp>
      <p:sp>
        <p:nvSpPr>
          <p:cNvPr id="78" name="Rectangle 77">
            <a:extLst>
              <a:ext uri="{FF2B5EF4-FFF2-40B4-BE49-F238E27FC236}">
                <a16:creationId xmlns:a16="http://schemas.microsoft.com/office/drawing/2014/main" id="{31DEE9E1-9009-44FF-9E31-52E05C68BBFD}"/>
              </a:ext>
            </a:extLst>
          </p:cNvPr>
          <p:cNvSpPr/>
          <p:nvPr/>
        </p:nvSpPr>
        <p:spPr>
          <a:xfrm>
            <a:off x="8449147" y="6118755"/>
            <a:ext cx="4617035" cy="496480"/>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Civil society, citizens, academics </a:t>
            </a:r>
          </a:p>
        </p:txBody>
      </p:sp>
      <p:sp>
        <p:nvSpPr>
          <p:cNvPr id="79" name="Rectangle 78">
            <a:extLst>
              <a:ext uri="{FF2B5EF4-FFF2-40B4-BE49-F238E27FC236}">
                <a16:creationId xmlns:a16="http://schemas.microsoft.com/office/drawing/2014/main" id="{A19E7762-7D78-43C4-B348-BD995C5FB3C9}"/>
              </a:ext>
            </a:extLst>
          </p:cNvPr>
          <p:cNvSpPr/>
          <p:nvPr/>
        </p:nvSpPr>
        <p:spPr>
          <a:xfrm>
            <a:off x="8449147" y="6968945"/>
            <a:ext cx="4617034" cy="406546"/>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New services added to the Super App</a:t>
            </a:r>
          </a:p>
          <a:p>
            <a:pPr marL="314982" indent="-314982">
              <a:buFont typeface="Arial" panose="020B0604020202020204" pitchFamily="34" charset="0"/>
              <a:buChar char="•"/>
            </a:pPr>
            <a:r>
              <a:rPr lang="en-US" sz="1000" dirty="0">
                <a:solidFill>
                  <a:schemeClr val="tx1"/>
                </a:solidFill>
              </a:rPr>
              <a:t>Extension of existing public services</a:t>
            </a:r>
          </a:p>
        </p:txBody>
      </p:sp>
      <p:sp>
        <p:nvSpPr>
          <p:cNvPr id="80" name="Rectangle 79">
            <a:extLst>
              <a:ext uri="{FF2B5EF4-FFF2-40B4-BE49-F238E27FC236}">
                <a16:creationId xmlns:a16="http://schemas.microsoft.com/office/drawing/2014/main" id="{91EA5107-81A8-402A-A793-2E67145722FB}"/>
              </a:ext>
            </a:extLst>
          </p:cNvPr>
          <p:cNvSpPr/>
          <p:nvPr/>
        </p:nvSpPr>
        <p:spPr>
          <a:xfrm>
            <a:off x="6306009" y="611875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CIS</a:t>
            </a:r>
          </a:p>
        </p:txBody>
      </p:sp>
      <p:sp>
        <p:nvSpPr>
          <p:cNvPr id="81" name="Rectangle 80">
            <a:extLst>
              <a:ext uri="{FF2B5EF4-FFF2-40B4-BE49-F238E27FC236}">
                <a16:creationId xmlns:a16="http://schemas.microsoft.com/office/drawing/2014/main" id="{C7948D65-FAE7-46B5-9405-839F518906BD}"/>
              </a:ext>
            </a:extLst>
          </p:cNvPr>
          <p:cNvSpPr/>
          <p:nvPr/>
        </p:nvSpPr>
        <p:spPr>
          <a:xfrm>
            <a:off x="6306009" y="6968945"/>
            <a:ext cx="2063763" cy="406545"/>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Action 2.1</a:t>
            </a:r>
          </a:p>
        </p:txBody>
      </p:sp>
      <p:sp>
        <p:nvSpPr>
          <p:cNvPr id="14" name="Rectangle 13">
            <a:extLst>
              <a:ext uri="{FF2B5EF4-FFF2-40B4-BE49-F238E27FC236}">
                <a16:creationId xmlns:a16="http://schemas.microsoft.com/office/drawing/2014/main" id="{FD195699-B468-46A6-AD8B-AABC86ED9A53}"/>
              </a:ext>
            </a:extLst>
          </p:cNvPr>
          <p:cNvSpPr/>
          <p:nvPr/>
        </p:nvSpPr>
        <p:spPr>
          <a:xfrm>
            <a:off x="2257860" y="1226742"/>
            <a:ext cx="3889396"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Objectives</a:t>
            </a:r>
            <a:endParaRPr lang="en-GB" sz="1400" b="1" dirty="0"/>
          </a:p>
        </p:txBody>
      </p:sp>
      <p:sp>
        <p:nvSpPr>
          <p:cNvPr id="82" name="Rectangle 81">
            <a:extLst>
              <a:ext uri="{FF2B5EF4-FFF2-40B4-BE49-F238E27FC236}">
                <a16:creationId xmlns:a16="http://schemas.microsoft.com/office/drawing/2014/main" id="{9D6CD0FF-F891-4EF8-AD4A-9BF614391C17}"/>
              </a:ext>
            </a:extLst>
          </p:cNvPr>
          <p:cNvSpPr/>
          <p:nvPr/>
        </p:nvSpPr>
        <p:spPr>
          <a:xfrm>
            <a:off x="2257856" y="4441967"/>
            <a:ext cx="3889398"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Conditions of Success</a:t>
            </a:r>
          </a:p>
        </p:txBody>
      </p:sp>
      <p:sp>
        <p:nvSpPr>
          <p:cNvPr id="83" name="Rectangle 82">
            <a:extLst>
              <a:ext uri="{FF2B5EF4-FFF2-40B4-BE49-F238E27FC236}">
                <a16:creationId xmlns:a16="http://schemas.microsoft.com/office/drawing/2014/main" id="{1942C9F0-773F-4883-A088-582D14AA1A20}"/>
              </a:ext>
            </a:extLst>
          </p:cNvPr>
          <p:cNvSpPr/>
          <p:nvPr/>
        </p:nvSpPr>
        <p:spPr>
          <a:xfrm>
            <a:off x="2257856" y="6078457"/>
            <a:ext cx="3889399"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Necessary Resources</a:t>
            </a:r>
          </a:p>
        </p:txBody>
      </p:sp>
      <p:sp>
        <p:nvSpPr>
          <p:cNvPr id="84" name="Rectangle 83">
            <a:extLst>
              <a:ext uri="{FF2B5EF4-FFF2-40B4-BE49-F238E27FC236}">
                <a16:creationId xmlns:a16="http://schemas.microsoft.com/office/drawing/2014/main" id="{F7B06CC8-0703-4773-BD1F-883439F5D7B5}"/>
              </a:ext>
            </a:extLst>
          </p:cNvPr>
          <p:cNvSpPr/>
          <p:nvPr/>
        </p:nvSpPr>
        <p:spPr>
          <a:xfrm>
            <a:off x="6306009" y="1226742"/>
            <a:ext cx="676017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Activities</a:t>
            </a:r>
          </a:p>
        </p:txBody>
      </p:sp>
      <p:sp>
        <p:nvSpPr>
          <p:cNvPr id="85" name="Rectangle 84">
            <a:extLst>
              <a:ext uri="{FF2B5EF4-FFF2-40B4-BE49-F238E27FC236}">
                <a16:creationId xmlns:a16="http://schemas.microsoft.com/office/drawing/2014/main" id="{762D3838-ED9F-47BA-9D97-15D4FE34E2D3}"/>
              </a:ext>
            </a:extLst>
          </p:cNvPr>
          <p:cNvSpPr/>
          <p:nvPr/>
        </p:nvSpPr>
        <p:spPr>
          <a:xfrm>
            <a:off x="6306009" y="576504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Project Leader</a:t>
            </a:r>
            <a:endParaRPr lang="en-GB" sz="1400" b="1" dirty="0"/>
          </a:p>
        </p:txBody>
      </p:sp>
      <p:sp>
        <p:nvSpPr>
          <p:cNvPr id="86" name="Rectangle 85">
            <a:extLst>
              <a:ext uri="{FF2B5EF4-FFF2-40B4-BE49-F238E27FC236}">
                <a16:creationId xmlns:a16="http://schemas.microsoft.com/office/drawing/2014/main" id="{C2B9B38F-090A-4444-8E70-9A39C019985F}"/>
              </a:ext>
            </a:extLst>
          </p:cNvPr>
          <p:cNvSpPr/>
          <p:nvPr/>
        </p:nvSpPr>
        <p:spPr>
          <a:xfrm>
            <a:off x="8449147" y="5765043"/>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Potential Partners</a:t>
            </a:r>
          </a:p>
        </p:txBody>
      </p:sp>
      <p:sp>
        <p:nvSpPr>
          <p:cNvPr id="87" name="Rectangle 86">
            <a:extLst>
              <a:ext uri="{FF2B5EF4-FFF2-40B4-BE49-F238E27FC236}">
                <a16:creationId xmlns:a16="http://schemas.microsoft.com/office/drawing/2014/main" id="{EAD2769B-CE17-435B-9256-75B1571B9BF4}"/>
              </a:ext>
            </a:extLst>
          </p:cNvPr>
          <p:cNvSpPr/>
          <p:nvPr/>
        </p:nvSpPr>
        <p:spPr>
          <a:xfrm>
            <a:off x="6306008" y="661523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Related Actions</a:t>
            </a:r>
          </a:p>
        </p:txBody>
      </p:sp>
      <p:sp>
        <p:nvSpPr>
          <p:cNvPr id="88" name="Rectangle 87">
            <a:extLst>
              <a:ext uri="{FF2B5EF4-FFF2-40B4-BE49-F238E27FC236}">
                <a16:creationId xmlns:a16="http://schemas.microsoft.com/office/drawing/2014/main" id="{772A35F5-3E7C-4E91-87D2-6A0649FFD61B}"/>
              </a:ext>
            </a:extLst>
          </p:cNvPr>
          <p:cNvSpPr/>
          <p:nvPr/>
        </p:nvSpPr>
        <p:spPr>
          <a:xfrm>
            <a:off x="8449146" y="6611770"/>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Evaluation/ Indicators of Success</a:t>
            </a:r>
          </a:p>
        </p:txBody>
      </p:sp>
      <p:sp>
        <p:nvSpPr>
          <p:cNvPr id="89" name="Rectangle 88">
            <a:extLst>
              <a:ext uri="{FF2B5EF4-FFF2-40B4-BE49-F238E27FC236}">
                <a16:creationId xmlns:a16="http://schemas.microsoft.com/office/drawing/2014/main" id="{4D96A546-1940-4586-BAFF-C01BF779265C}"/>
              </a:ext>
            </a:extLst>
          </p:cNvPr>
          <p:cNvSpPr/>
          <p:nvPr/>
        </p:nvSpPr>
        <p:spPr>
          <a:xfrm>
            <a:off x="11002419" y="61606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882" dirty="0">
                <a:solidFill>
                  <a:schemeClr val="tx1"/>
                </a:solidFill>
              </a:rPr>
              <a:t>70 k - 200 k €</a:t>
            </a:r>
          </a:p>
        </p:txBody>
      </p:sp>
      <p:sp>
        <p:nvSpPr>
          <p:cNvPr id="90" name="Rectangle 89">
            <a:extLst>
              <a:ext uri="{FF2B5EF4-FFF2-40B4-BE49-F238E27FC236}">
                <a16:creationId xmlns:a16="http://schemas.microsoft.com/office/drawing/2014/main" id="{FC545539-221B-4CFE-A882-02CD89803C3B}"/>
              </a:ext>
            </a:extLst>
          </p:cNvPr>
          <p:cNvSpPr/>
          <p:nvPr/>
        </p:nvSpPr>
        <p:spPr>
          <a:xfrm>
            <a:off x="11002419" y="26235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Financial Estimate</a:t>
            </a:r>
          </a:p>
        </p:txBody>
      </p:sp>
      <p:pic>
        <p:nvPicPr>
          <p:cNvPr id="24" name="Image 6">
            <a:extLst>
              <a:ext uri="{FF2B5EF4-FFF2-40B4-BE49-F238E27FC236}">
                <a16:creationId xmlns:a16="http://schemas.microsoft.com/office/drawing/2014/main" id="{D3AE2F6D-E177-4C6E-AFD4-D55DDF3EB221}"/>
              </a:ext>
            </a:extLst>
          </p:cNvPr>
          <p:cNvPicPr>
            <a:picLocks noChangeAspect="1"/>
          </p:cNvPicPr>
          <p:nvPr/>
        </p:nvPicPr>
        <p:blipFill>
          <a:blip r:embed="rId3">
            <a:alphaModFix amt="35000"/>
          </a:blip>
          <a:srcRect l="41021" r="41021"/>
          <a:stretch/>
        </p:blipFill>
        <p:spPr>
          <a:xfrm>
            <a:off x="-3" y="491363"/>
            <a:ext cx="1903960" cy="7068312"/>
          </a:xfrm>
          <a:prstGeom prst="rect">
            <a:avLst/>
          </a:prstGeom>
        </p:spPr>
      </p:pic>
    </p:spTree>
    <p:extLst>
      <p:ext uri="{BB962C8B-B14F-4D97-AF65-F5344CB8AC3E}">
        <p14:creationId xmlns:p14="http://schemas.microsoft.com/office/powerpoint/2010/main" val="3882558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238375" y="295269"/>
            <a:ext cx="8601076" cy="878640"/>
          </a:xfrm>
        </p:spPr>
        <p:txBody>
          <a:bodyPr>
            <a:noAutofit/>
          </a:bodyPr>
          <a:lstStyle/>
          <a:p>
            <a:r>
              <a:rPr lang="en-GB" sz="2800" dirty="0">
                <a:solidFill>
                  <a:srgbClr val="C00000"/>
                </a:solidFill>
                <a:cs typeface="Arial" panose="020B0604020202020204" pitchFamily="34" charset="0"/>
              </a:rPr>
              <a:t>2.4 Promotion of a Citizen-Suggested Cultural Programming</a:t>
            </a: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2FD9C63-DFB5-412B-97A3-4FF76E2E307D}"/>
              </a:ext>
            </a:extLst>
          </p:cNvPr>
          <p:cNvSpPr/>
          <p:nvPr/>
        </p:nvSpPr>
        <p:spPr>
          <a:xfrm>
            <a:off x="2257858" y="6432169"/>
            <a:ext cx="3889400" cy="943322"/>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endParaRPr lang="en-US" sz="992" dirty="0">
              <a:solidFill>
                <a:schemeClr val="tx1"/>
              </a:solidFill>
            </a:endParaRPr>
          </a:p>
          <a:p>
            <a:pPr marL="314982" indent="-314982">
              <a:buFont typeface="Arial" panose="020B0604020202020204" pitchFamily="34" charset="0"/>
              <a:buChar char="•"/>
            </a:pPr>
            <a:r>
              <a:rPr lang="en-US" sz="1050" dirty="0">
                <a:solidFill>
                  <a:schemeClr val="tx1"/>
                </a:solidFill>
              </a:rPr>
              <a:t>¼ FTE</a:t>
            </a:r>
          </a:p>
        </p:txBody>
      </p:sp>
      <p:sp>
        <p:nvSpPr>
          <p:cNvPr id="74" name="Rectangle 73">
            <a:extLst>
              <a:ext uri="{FF2B5EF4-FFF2-40B4-BE49-F238E27FC236}">
                <a16:creationId xmlns:a16="http://schemas.microsoft.com/office/drawing/2014/main" id="{F1805AF5-8708-4982-ACBC-C7F05BAAB81C}"/>
              </a:ext>
            </a:extLst>
          </p:cNvPr>
          <p:cNvSpPr/>
          <p:nvPr/>
        </p:nvSpPr>
        <p:spPr>
          <a:xfrm>
            <a:off x="2257860" y="1580454"/>
            <a:ext cx="3889398" cy="2383848"/>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Wingdings" panose="05000000000000000000" pitchFamily="2" charset="2"/>
              <a:buChar char="Ø"/>
            </a:pPr>
            <a:r>
              <a:rPr lang="en-US" sz="1000" u="sng" dirty="0">
                <a:solidFill>
                  <a:schemeClr val="tx1"/>
                </a:solidFill>
              </a:rPr>
              <a:t>Internal to the Capital City</a:t>
            </a:r>
          </a:p>
          <a:p>
            <a:pPr marL="171450" indent="-171450">
              <a:buFont typeface="Arial" panose="020B0604020202020204" pitchFamily="34" charset="0"/>
              <a:buChar char="•"/>
            </a:pPr>
            <a:r>
              <a:rPr lang="en-US" sz="1000" dirty="0">
                <a:solidFill>
                  <a:schemeClr val="tx1"/>
                </a:solidFill>
              </a:rPr>
              <a:t>Extend the type of consultation processes to the cultural sector</a:t>
            </a:r>
          </a:p>
          <a:p>
            <a:pPr marL="171450" indent="-171450">
              <a:buFont typeface="Arial" panose="020B0604020202020204" pitchFamily="34" charset="0"/>
              <a:buChar char="•"/>
            </a:pPr>
            <a:r>
              <a:rPr lang="en-US" sz="1000" dirty="0">
                <a:solidFill>
                  <a:schemeClr val="tx1"/>
                </a:solidFill>
              </a:rPr>
              <a:t>Involve new type of actors and extend partnerships </a:t>
            </a:r>
          </a:p>
          <a:p>
            <a:pPr marL="171450" indent="-171450">
              <a:buFont typeface="Arial" panose="020B0604020202020204" pitchFamily="34" charset="0"/>
              <a:buChar char="•"/>
            </a:pPr>
            <a:r>
              <a:rPr lang="en-US" sz="1000" dirty="0">
                <a:solidFill>
                  <a:schemeClr val="tx1"/>
                </a:solidFill>
              </a:rPr>
              <a:t>Valorize the acquisition of a citizen participatory platform</a:t>
            </a:r>
          </a:p>
          <a:p>
            <a:pPr marL="171450" indent="-171450">
              <a:buFont typeface="Arial" panose="020B0604020202020204" pitchFamily="34" charset="0"/>
              <a:buChar char="•"/>
            </a:pPr>
            <a:r>
              <a:rPr lang="en-GB" sz="1000" dirty="0">
                <a:solidFill>
                  <a:schemeClr val="tx1"/>
                </a:solidFill>
              </a:rPr>
              <a:t>Reversing the traditional patterns of live performance programming </a:t>
            </a:r>
          </a:p>
          <a:p>
            <a:pPr marL="171450" indent="-171450">
              <a:buFont typeface="Arial" panose="020B0604020202020204" pitchFamily="34" charset="0"/>
              <a:buChar char="•"/>
            </a:pPr>
            <a:r>
              <a:rPr lang="en-GB" sz="1000" dirty="0">
                <a:solidFill>
                  <a:schemeClr val="tx1"/>
                </a:solidFill>
              </a:rPr>
              <a:t>Support local creators and valorise local creation</a:t>
            </a:r>
          </a:p>
          <a:p>
            <a:pPr marL="171450" indent="-171450">
              <a:buFont typeface="Arial" panose="020B0604020202020204" pitchFamily="34" charset="0"/>
              <a:buChar char="•"/>
            </a:pPr>
            <a:endParaRPr lang="en-US" sz="1000" dirty="0">
              <a:solidFill>
                <a:schemeClr val="tx1"/>
              </a:solidFill>
            </a:endParaRPr>
          </a:p>
          <a:p>
            <a:pPr marL="314982" indent="-314982">
              <a:buFont typeface="Wingdings" panose="05000000000000000000" pitchFamily="2" charset="2"/>
              <a:buChar char="Ø"/>
            </a:pPr>
            <a:r>
              <a:rPr lang="en-US" sz="1000" u="sng" dirty="0">
                <a:solidFill>
                  <a:schemeClr val="tx1"/>
                </a:solidFill>
              </a:rPr>
              <a:t>For the territory</a:t>
            </a:r>
          </a:p>
          <a:p>
            <a:pPr marL="171450" indent="-171450">
              <a:buFont typeface="Arial" panose="020B0604020202020204" pitchFamily="34" charset="0"/>
              <a:buChar char="•"/>
            </a:pPr>
            <a:r>
              <a:rPr lang="en-US" sz="1000" dirty="0">
                <a:solidFill>
                  <a:schemeClr val="tx1"/>
                </a:solidFill>
              </a:rPr>
              <a:t>Create partnerships with the Capital City</a:t>
            </a:r>
          </a:p>
        </p:txBody>
      </p:sp>
      <p:sp>
        <p:nvSpPr>
          <p:cNvPr id="75" name="Rectangle 74">
            <a:extLst>
              <a:ext uri="{FF2B5EF4-FFF2-40B4-BE49-F238E27FC236}">
                <a16:creationId xmlns:a16="http://schemas.microsoft.com/office/drawing/2014/main" id="{42BE199E-1F19-4418-B764-5C7E2EB7E2C1}"/>
              </a:ext>
            </a:extLst>
          </p:cNvPr>
          <p:cNvSpPr/>
          <p:nvPr/>
        </p:nvSpPr>
        <p:spPr>
          <a:xfrm>
            <a:off x="6306008" y="1580453"/>
            <a:ext cx="6760173" cy="418458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endParaRPr lang="en-US" sz="1000" b="1" dirty="0">
              <a:solidFill>
                <a:schemeClr val="tx1"/>
              </a:solidFill>
            </a:endParaRPr>
          </a:p>
          <a:p>
            <a:r>
              <a:rPr lang="en-US" sz="1000" b="1" dirty="0">
                <a:solidFill>
                  <a:schemeClr val="tx1"/>
                </a:solidFill>
              </a:rPr>
              <a:t>Step 1</a:t>
            </a:r>
          </a:p>
          <a:p>
            <a:pPr marL="171450" indent="-171450">
              <a:buFont typeface="Arial" panose="020B0604020202020204" pitchFamily="34" charset="0"/>
              <a:buChar char="•"/>
            </a:pPr>
            <a:r>
              <a:rPr lang="en-US" sz="1000" dirty="0">
                <a:solidFill>
                  <a:schemeClr val="tx1"/>
                </a:solidFill>
              </a:rPr>
              <a:t>Create a steering committee: gather the Capital City cultural stakeholders (Capital City officials, representatives of cultural institutions, citizens) in order to :</a:t>
            </a:r>
          </a:p>
          <a:p>
            <a:pPr marL="628650" lvl="1" indent="-171450">
              <a:buFont typeface="Arial" panose="020B0604020202020204" pitchFamily="34" charset="0"/>
              <a:buChar char="•"/>
            </a:pPr>
            <a:r>
              <a:rPr lang="en-US" sz="1000" dirty="0">
                <a:solidFill>
                  <a:schemeClr val="tx1"/>
                </a:solidFill>
              </a:rPr>
              <a:t>Create internal criteria for the selection of cultural programs &amp; of the artists</a:t>
            </a:r>
          </a:p>
          <a:p>
            <a:pPr marL="628650" lvl="1" indent="-171450">
              <a:buFont typeface="Arial" panose="020B0604020202020204" pitchFamily="34" charset="0"/>
              <a:buChar char="•"/>
            </a:pPr>
            <a:r>
              <a:rPr lang="en-US" sz="1000" dirty="0">
                <a:solidFill>
                  <a:schemeClr val="tx1"/>
                </a:solidFill>
              </a:rPr>
              <a:t>Select the venues which will be a partner to the program</a:t>
            </a:r>
          </a:p>
          <a:p>
            <a:pPr marL="628650" lvl="1" indent="-171450">
              <a:buFont typeface="Arial" panose="020B0604020202020204" pitchFamily="34" charset="0"/>
              <a:buChar char="•"/>
            </a:pPr>
            <a:endParaRPr lang="en-US" sz="1000" dirty="0">
              <a:solidFill>
                <a:schemeClr val="tx1"/>
              </a:solidFill>
            </a:endParaRPr>
          </a:p>
          <a:p>
            <a:r>
              <a:rPr lang="en-US" sz="1000" b="1" dirty="0">
                <a:solidFill>
                  <a:schemeClr val="tx1"/>
                </a:solidFill>
              </a:rPr>
              <a:t>Step 2</a:t>
            </a:r>
          </a:p>
          <a:p>
            <a:pPr marL="171450" indent="-171450">
              <a:buFont typeface="Arial" panose="020B0604020202020204" pitchFamily="34" charset="0"/>
              <a:buChar char="•"/>
            </a:pPr>
            <a:r>
              <a:rPr lang="en-US" sz="1000" dirty="0">
                <a:solidFill>
                  <a:schemeClr val="tx1"/>
                </a:solidFill>
              </a:rPr>
              <a:t>Make use of the acquisition of the citizen participatory platform (action 3.1) by launching a first call for proposal to artists:</a:t>
            </a:r>
          </a:p>
          <a:p>
            <a:pPr marL="628650" lvl="1" indent="-171450">
              <a:buFont typeface="Arial" panose="020B0604020202020204" pitchFamily="34" charset="0"/>
              <a:buChar char="•"/>
            </a:pPr>
            <a:r>
              <a:rPr lang="en-US" sz="1000" dirty="0">
                <a:solidFill>
                  <a:schemeClr val="tx1"/>
                </a:solidFill>
              </a:rPr>
              <a:t>Call for performance &amp; exhibition which could be staged at the partner institutions</a:t>
            </a:r>
          </a:p>
          <a:p>
            <a:pPr marL="171450" indent="-171450">
              <a:buFont typeface="Arial" panose="020B0604020202020204" pitchFamily="34" charset="0"/>
              <a:buChar char="•"/>
            </a:pPr>
            <a:r>
              <a:rPr lang="en-US" sz="1000" dirty="0">
                <a:solidFill>
                  <a:schemeClr val="tx1"/>
                </a:solidFill>
              </a:rPr>
              <a:t>Pre-selection of a number of performances &amp; exhibitions by the steering committee</a:t>
            </a:r>
          </a:p>
          <a:p>
            <a:pPr marL="171450" indent="-171450">
              <a:buFont typeface="Arial" panose="020B0604020202020204" pitchFamily="34" charset="0"/>
              <a:buChar char="•"/>
            </a:pPr>
            <a:r>
              <a:rPr lang="en-US" sz="1000" dirty="0">
                <a:solidFill>
                  <a:schemeClr val="tx1"/>
                </a:solidFill>
              </a:rPr>
              <a:t>Communication on the performances &amp; uploading of a summary on the citizen participatory platform</a:t>
            </a:r>
          </a:p>
          <a:p>
            <a:pPr marL="171450" indent="-171450">
              <a:buFont typeface="Arial" panose="020B0604020202020204" pitchFamily="34" charset="0"/>
              <a:buChar char="•"/>
            </a:pPr>
            <a:r>
              <a:rPr lang="en-US" sz="1000" dirty="0">
                <a:solidFill>
                  <a:schemeClr val="tx1"/>
                </a:solidFill>
              </a:rPr>
              <a:t>Citizen selection of the preferred performances &amp; exhibitions </a:t>
            </a:r>
          </a:p>
          <a:p>
            <a:pPr marL="171450" indent="-171450">
              <a:buFont typeface="Arial" panose="020B0604020202020204" pitchFamily="34" charset="0"/>
              <a:buChar char="•"/>
            </a:pPr>
            <a:endParaRPr lang="en-US" sz="1000" dirty="0">
              <a:solidFill>
                <a:schemeClr val="tx1"/>
              </a:solidFill>
            </a:endParaRPr>
          </a:p>
          <a:p>
            <a:r>
              <a:rPr lang="en-US" sz="1000" b="1" dirty="0">
                <a:solidFill>
                  <a:schemeClr val="tx1"/>
                </a:solidFill>
              </a:rPr>
              <a:t>Step 3 </a:t>
            </a:r>
          </a:p>
          <a:p>
            <a:pPr marL="171450" indent="-171450">
              <a:buFont typeface="Arial" panose="020B0604020202020204" pitchFamily="34" charset="0"/>
              <a:buChar char="•"/>
            </a:pPr>
            <a:r>
              <a:rPr lang="en-US" sz="1000" dirty="0">
                <a:solidFill>
                  <a:schemeClr val="tx1"/>
                </a:solidFill>
              </a:rPr>
              <a:t>Launch of the project on 1-2 institutions: to artists to carry-out their performance in the said institutions</a:t>
            </a:r>
          </a:p>
          <a:p>
            <a:pPr marL="171450" indent="-171450">
              <a:buFont typeface="Arial" panose="020B0604020202020204" pitchFamily="34" charset="0"/>
              <a:buChar char="•"/>
            </a:pPr>
            <a:endParaRPr lang="en-US" sz="1000" dirty="0">
              <a:solidFill>
                <a:schemeClr val="tx1"/>
              </a:solidFill>
            </a:endParaRPr>
          </a:p>
          <a:p>
            <a:r>
              <a:rPr lang="en-US" sz="1000" b="1" dirty="0">
                <a:solidFill>
                  <a:schemeClr val="tx1"/>
                </a:solidFill>
              </a:rPr>
              <a:t>Step 4 </a:t>
            </a:r>
          </a:p>
          <a:p>
            <a:pPr marL="171450" indent="-171450">
              <a:buFont typeface="Arial" panose="020B0604020202020204" pitchFamily="34" charset="0"/>
              <a:buChar char="•"/>
            </a:pPr>
            <a:r>
              <a:rPr lang="en-US" sz="1000" dirty="0">
                <a:solidFill>
                  <a:schemeClr val="tx1"/>
                </a:solidFill>
              </a:rPr>
              <a:t>Through the online platform, go further on the citizen-suggestion by creating a specific area dedicated to Podgorica’s cultural scene :</a:t>
            </a:r>
          </a:p>
          <a:p>
            <a:pPr marL="628650" lvl="1" indent="-171450">
              <a:buFont typeface="Arial" panose="020B0604020202020204" pitchFamily="34" charset="0"/>
              <a:buChar char="•"/>
            </a:pPr>
            <a:r>
              <a:rPr lang="en-US" sz="1000" dirty="0">
                <a:solidFill>
                  <a:schemeClr val="tx1"/>
                </a:solidFill>
              </a:rPr>
              <a:t>Linking artists and venues</a:t>
            </a:r>
          </a:p>
          <a:p>
            <a:pPr marL="628650" lvl="1" indent="-171450">
              <a:buFont typeface="Arial" panose="020B0604020202020204" pitchFamily="34" charset="0"/>
              <a:buChar char="•"/>
            </a:pPr>
            <a:r>
              <a:rPr lang="en-US" sz="1000" dirty="0">
                <a:solidFill>
                  <a:schemeClr val="tx1"/>
                </a:solidFill>
              </a:rPr>
              <a:t>Allowing citizens to review the performances</a:t>
            </a:r>
          </a:p>
          <a:p>
            <a:pPr marL="628650" lvl="1" indent="-171450">
              <a:buFont typeface="Arial" panose="020B0604020202020204" pitchFamily="34" charset="0"/>
              <a:buChar char="•"/>
            </a:pPr>
            <a:r>
              <a:rPr lang="en-US" sz="1000" dirty="0">
                <a:solidFill>
                  <a:schemeClr val="tx1"/>
                </a:solidFill>
              </a:rPr>
              <a:t>Crowdfund the creation of an alternative scene </a:t>
            </a:r>
          </a:p>
          <a:p>
            <a:pPr marL="628650" lvl="1" indent="-171450">
              <a:buFont typeface="Arial" panose="020B0604020202020204" pitchFamily="34" charset="0"/>
              <a:buChar char="•"/>
            </a:pPr>
            <a:r>
              <a:rPr lang="en-US" sz="1000" dirty="0">
                <a:solidFill>
                  <a:schemeClr val="tx1"/>
                </a:solidFill>
              </a:rPr>
              <a:t>Communicate &amp; promote on the cultural programming </a:t>
            </a:r>
          </a:p>
        </p:txBody>
      </p:sp>
      <p:sp>
        <p:nvSpPr>
          <p:cNvPr id="76" name="Rectangle 75">
            <a:extLst>
              <a:ext uri="{FF2B5EF4-FFF2-40B4-BE49-F238E27FC236}">
                <a16:creationId xmlns:a16="http://schemas.microsoft.com/office/drawing/2014/main" id="{7EDA94AD-154B-4C68-8DD1-5F239F61EA5C}"/>
              </a:ext>
            </a:extLst>
          </p:cNvPr>
          <p:cNvSpPr/>
          <p:nvPr/>
        </p:nvSpPr>
        <p:spPr>
          <a:xfrm>
            <a:off x="2257858" y="4318014"/>
            <a:ext cx="3889400" cy="1760443"/>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chemeClr val="tx1"/>
                </a:solidFill>
              </a:rPr>
              <a:t>Selection of a socially representative panel of performances in order to ensure a social and cultural representativity of the programming </a:t>
            </a:r>
          </a:p>
          <a:p>
            <a:pPr marL="171450" indent="-171450">
              <a:buFont typeface="Arial" panose="020B0604020202020204" pitchFamily="34" charset="0"/>
              <a:buChar char="•"/>
            </a:pPr>
            <a:r>
              <a:rPr lang="en-GB" sz="1000" dirty="0">
                <a:solidFill>
                  <a:schemeClr val="tx1"/>
                </a:solidFill>
              </a:rPr>
              <a:t>Not setting of too narrow eligibility requirements for project selection in order not to exclude actors</a:t>
            </a:r>
          </a:p>
          <a:p>
            <a:pPr marL="171450" indent="-171450">
              <a:buFont typeface="Arial" panose="020B0604020202020204" pitchFamily="34" charset="0"/>
              <a:buChar char="•"/>
            </a:pPr>
            <a:r>
              <a:rPr lang="en-GB" sz="1000" dirty="0">
                <a:solidFill>
                  <a:schemeClr val="tx1"/>
                </a:solidFill>
              </a:rPr>
              <a:t>Flexible calendar for the implementation of the projects in order to ensure adequation between artists and institutions</a:t>
            </a:r>
          </a:p>
          <a:p>
            <a:pPr marL="171450" indent="-171450">
              <a:buFont typeface="Arial" panose="020B0604020202020204" pitchFamily="34" charset="0"/>
              <a:buChar char="•"/>
            </a:pPr>
            <a:r>
              <a:rPr lang="en-GB" sz="1000" dirty="0">
                <a:solidFill>
                  <a:schemeClr val="tx1"/>
                </a:solidFill>
              </a:rPr>
              <a:t>Involve citizens and volunteers in the selection steering committee </a:t>
            </a:r>
            <a:endParaRPr lang="en-US" sz="1000" dirty="0">
              <a:solidFill>
                <a:schemeClr val="tx1"/>
              </a:solidFill>
            </a:endParaRPr>
          </a:p>
        </p:txBody>
      </p:sp>
      <p:sp>
        <p:nvSpPr>
          <p:cNvPr id="78" name="Rectangle 77">
            <a:extLst>
              <a:ext uri="{FF2B5EF4-FFF2-40B4-BE49-F238E27FC236}">
                <a16:creationId xmlns:a16="http://schemas.microsoft.com/office/drawing/2014/main" id="{31DEE9E1-9009-44FF-9E31-52E05C68BBFD}"/>
              </a:ext>
            </a:extLst>
          </p:cNvPr>
          <p:cNvSpPr/>
          <p:nvPr/>
        </p:nvSpPr>
        <p:spPr>
          <a:xfrm>
            <a:off x="8449147" y="6118755"/>
            <a:ext cx="4617035" cy="496480"/>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CIS for the digital collaboration with the online platform</a:t>
            </a:r>
          </a:p>
          <a:p>
            <a:pPr marL="314982" indent="-314982">
              <a:buFont typeface="Arial" panose="020B0604020202020204" pitchFamily="34" charset="0"/>
              <a:buChar char="•"/>
            </a:pPr>
            <a:endParaRPr lang="en-US" sz="1000" dirty="0">
              <a:solidFill>
                <a:schemeClr val="tx1"/>
              </a:solidFill>
            </a:endParaRPr>
          </a:p>
        </p:txBody>
      </p:sp>
      <p:sp>
        <p:nvSpPr>
          <p:cNvPr id="79" name="Rectangle 78">
            <a:extLst>
              <a:ext uri="{FF2B5EF4-FFF2-40B4-BE49-F238E27FC236}">
                <a16:creationId xmlns:a16="http://schemas.microsoft.com/office/drawing/2014/main" id="{A19E7762-7D78-43C4-B348-BD995C5FB3C9}"/>
              </a:ext>
            </a:extLst>
          </p:cNvPr>
          <p:cNvSpPr/>
          <p:nvPr/>
        </p:nvSpPr>
        <p:spPr>
          <a:xfrm>
            <a:off x="8449147" y="6968945"/>
            <a:ext cx="4617034" cy="406546"/>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Number of performances created and launched through this process</a:t>
            </a:r>
          </a:p>
        </p:txBody>
      </p:sp>
      <p:sp>
        <p:nvSpPr>
          <p:cNvPr id="80" name="Rectangle 79">
            <a:extLst>
              <a:ext uri="{FF2B5EF4-FFF2-40B4-BE49-F238E27FC236}">
                <a16:creationId xmlns:a16="http://schemas.microsoft.com/office/drawing/2014/main" id="{91EA5107-81A8-402A-A793-2E67145722FB}"/>
              </a:ext>
            </a:extLst>
          </p:cNvPr>
          <p:cNvSpPr/>
          <p:nvPr/>
        </p:nvSpPr>
        <p:spPr>
          <a:xfrm>
            <a:off x="6306009" y="611875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Secretariat for culture and sport</a:t>
            </a:r>
          </a:p>
        </p:txBody>
      </p:sp>
      <p:sp>
        <p:nvSpPr>
          <p:cNvPr id="81" name="Rectangle 80">
            <a:extLst>
              <a:ext uri="{FF2B5EF4-FFF2-40B4-BE49-F238E27FC236}">
                <a16:creationId xmlns:a16="http://schemas.microsoft.com/office/drawing/2014/main" id="{C7948D65-FAE7-46B5-9405-839F518906BD}"/>
              </a:ext>
            </a:extLst>
          </p:cNvPr>
          <p:cNvSpPr/>
          <p:nvPr/>
        </p:nvSpPr>
        <p:spPr>
          <a:xfrm>
            <a:off x="6306009" y="6968945"/>
            <a:ext cx="2063763" cy="406545"/>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3.1 </a:t>
            </a:r>
          </a:p>
        </p:txBody>
      </p:sp>
      <p:sp>
        <p:nvSpPr>
          <p:cNvPr id="14" name="Rectangle 13">
            <a:extLst>
              <a:ext uri="{FF2B5EF4-FFF2-40B4-BE49-F238E27FC236}">
                <a16:creationId xmlns:a16="http://schemas.microsoft.com/office/drawing/2014/main" id="{FD195699-B468-46A6-AD8B-AABC86ED9A53}"/>
              </a:ext>
            </a:extLst>
          </p:cNvPr>
          <p:cNvSpPr/>
          <p:nvPr/>
        </p:nvSpPr>
        <p:spPr>
          <a:xfrm>
            <a:off x="2257860" y="1226742"/>
            <a:ext cx="3889396"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Objectives</a:t>
            </a:r>
            <a:endParaRPr lang="en-GB" sz="1400" b="1" dirty="0"/>
          </a:p>
        </p:txBody>
      </p:sp>
      <p:sp>
        <p:nvSpPr>
          <p:cNvPr id="82" name="Rectangle 81">
            <a:extLst>
              <a:ext uri="{FF2B5EF4-FFF2-40B4-BE49-F238E27FC236}">
                <a16:creationId xmlns:a16="http://schemas.microsoft.com/office/drawing/2014/main" id="{9D6CD0FF-F891-4EF8-AD4A-9BF614391C17}"/>
              </a:ext>
            </a:extLst>
          </p:cNvPr>
          <p:cNvSpPr/>
          <p:nvPr/>
        </p:nvSpPr>
        <p:spPr>
          <a:xfrm>
            <a:off x="2257858" y="3964302"/>
            <a:ext cx="3889398"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Conditions of Success</a:t>
            </a:r>
          </a:p>
        </p:txBody>
      </p:sp>
      <p:sp>
        <p:nvSpPr>
          <p:cNvPr id="83" name="Rectangle 82">
            <a:extLst>
              <a:ext uri="{FF2B5EF4-FFF2-40B4-BE49-F238E27FC236}">
                <a16:creationId xmlns:a16="http://schemas.microsoft.com/office/drawing/2014/main" id="{1942C9F0-773F-4883-A088-582D14AA1A20}"/>
              </a:ext>
            </a:extLst>
          </p:cNvPr>
          <p:cNvSpPr/>
          <p:nvPr/>
        </p:nvSpPr>
        <p:spPr>
          <a:xfrm>
            <a:off x="2257856" y="6078457"/>
            <a:ext cx="3889399"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Necessary Resources</a:t>
            </a:r>
          </a:p>
        </p:txBody>
      </p:sp>
      <p:sp>
        <p:nvSpPr>
          <p:cNvPr id="84" name="Rectangle 83">
            <a:extLst>
              <a:ext uri="{FF2B5EF4-FFF2-40B4-BE49-F238E27FC236}">
                <a16:creationId xmlns:a16="http://schemas.microsoft.com/office/drawing/2014/main" id="{F7B06CC8-0703-4773-BD1F-883439F5D7B5}"/>
              </a:ext>
            </a:extLst>
          </p:cNvPr>
          <p:cNvSpPr/>
          <p:nvPr/>
        </p:nvSpPr>
        <p:spPr>
          <a:xfrm>
            <a:off x="6306009" y="1226742"/>
            <a:ext cx="676017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Activities</a:t>
            </a:r>
          </a:p>
        </p:txBody>
      </p:sp>
      <p:sp>
        <p:nvSpPr>
          <p:cNvPr id="85" name="Rectangle 84">
            <a:extLst>
              <a:ext uri="{FF2B5EF4-FFF2-40B4-BE49-F238E27FC236}">
                <a16:creationId xmlns:a16="http://schemas.microsoft.com/office/drawing/2014/main" id="{762D3838-ED9F-47BA-9D97-15D4FE34E2D3}"/>
              </a:ext>
            </a:extLst>
          </p:cNvPr>
          <p:cNvSpPr/>
          <p:nvPr/>
        </p:nvSpPr>
        <p:spPr>
          <a:xfrm>
            <a:off x="6306009" y="576504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Project Leader</a:t>
            </a:r>
            <a:endParaRPr lang="en-GB" sz="1400" b="1" dirty="0"/>
          </a:p>
        </p:txBody>
      </p:sp>
      <p:sp>
        <p:nvSpPr>
          <p:cNvPr id="86" name="Rectangle 85">
            <a:extLst>
              <a:ext uri="{FF2B5EF4-FFF2-40B4-BE49-F238E27FC236}">
                <a16:creationId xmlns:a16="http://schemas.microsoft.com/office/drawing/2014/main" id="{C2B9B38F-090A-4444-8E70-9A39C019985F}"/>
              </a:ext>
            </a:extLst>
          </p:cNvPr>
          <p:cNvSpPr/>
          <p:nvPr/>
        </p:nvSpPr>
        <p:spPr>
          <a:xfrm>
            <a:off x="8449147" y="5765043"/>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Potential Partners</a:t>
            </a:r>
          </a:p>
        </p:txBody>
      </p:sp>
      <p:sp>
        <p:nvSpPr>
          <p:cNvPr id="87" name="Rectangle 86">
            <a:extLst>
              <a:ext uri="{FF2B5EF4-FFF2-40B4-BE49-F238E27FC236}">
                <a16:creationId xmlns:a16="http://schemas.microsoft.com/office/drawing/2014/main" id="{EAD2769B-CE17-435B-9256-75B1571B9BF4}"/>
              </a:ext>
            </a:extLst>
          </p:cNvPr>
          <p:cNvSpPr/>
          <p:nvPr/>
        </p:nvSpPr>
        <p:spPr>
          <a:xfrm>
            <a:off x="6306008" y="661523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Related Actions</a:t>
            </a:r>
          </a:p>
        </p:txBody>
      </p:sp>
      <p:sp>
        <p:nvSpPr>
          <p:cNvPr id="88" name="Rectangle 87">
            <a:extLst>
              <a:ext uri="{FF2B5EF4-FFF2-40B4-BE49-F238E27FC236}">
                <a16:creationId xmlns:a16="http://schemas.microsoft.com/office/drawing/2014/main" id="{772A35F5-3E7C-4E91-87D2-6A0649FFD61B}"/>
              </a:ext>
            </a:extLst>
          </p:cNvPr>
          <p:cNvSpPr/>
          <p:nvPr/>
        </p:nvSpPr>
        <p:spPr>
          <a:xfrm>
            <a:off x="8449146" y="6611770"/>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Evaluation/ Indicators of Success</a:t>
            </a:r>
          </a:p>
        </p:txBody>
      </p:sp>
      <p:sp>
        <p:nvSpPr>
          <p:cNvPr id="89" name="Rectangle 88">
            <a:extLst>
              <a:ext uri="{FF2B5EF4-FFF2-40B4-BE49-F238E27FC236}">
                <a16:creationId xmlns:a16="http://schemas.microsoft.com/office/drawing/2014/main" id="{4D96A546-1940-4586-BAFF-C01BF779265C}"/>
              </a:ext>
            </a:extLst>
          </p:cNvPr>
          <p:cNvSpPr/>
          <p:nvPr/>
        </p:nvSpPr>
        <p:spPr>
          <a:xfrm>
            <a:off x="11002419" y="61606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882" dirty="0">
                <a:solidFill>
                  <a:schemeClr val="tx1"/>
                </a:solidFill>
              </a:rPr>
              <a:t>0 – 10 k €</a:t>
            </a:r>
          </a:p>
        </p:txBody>
      </p:sp>
      <p:sp>
        <p:nvSpPr>
          <p:cNvPr id="90" name="Rectangle 89">
            <a:extLst>
              <a:ext uri="{FF2B5EF4-FFF2-40B4-BE49-F238E27FC236}">
                <a16:creationId xmlns:a16="http://schemas.microsoft.com/office/drawing/2014/main" id="{FC545539-221B-4CFE-A882-02CD89803C3B}"/>
              </a:ext>
            </a:extLst>
          </p:cNvPr>
          <p:cNvSpPr/>
          <p:nvPr/>
        </p:nvSpPr>
        <p:spPr>
          <a:xfrm>
            <a:off x="11002419" y="26235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Financial Estimate</a:t>
            </a:r>
          </a:p>
        </p:txBody>
      </p:sp>
      <p:pic>
        <p:nvPicPr>
          <p:cNvPr id="24" name="Image 6">
            <a:extLst>
              <a:ext uri="{FF2B5EF4-FFF2-40B4-BE49-F238E27FC236}">
                <a16:creationId xmlns:a16="http://schemas.microsoft.com/office/drawing/2014/main" id="{D3AE2F6D-E177-4C6E-AFD4-D55DDF3EB221}"/>
              </a:ext>
            </a:extLst>
          </p:cNvPr>
          <p:cNvPicPr>
            <a:picLocks noChangeAspect="1"/>
          </p:cNvPicPr>
          <p:nvPr/>
        </p:nvPicPr>
        <p:blipFill>
          <a:blip r:embed="rId3">
            <a:alphaModFix amt="35000"/>
          </a:blip>
          <a:srcRect l="41021" r="41021"/>
          <a:stretch/>
        </p:blipFill>
        <p:spPr>
          <a:xfrm>
            <a:off x="-3" y="491363"/>
            <a:ext cx="1903960" cy="7068312"/>
          </a:xfrm>
          <a:prstGeom prst="rect">
            <a:avLst/>
          </a:prstGeom>
        </p:spPr>
      </p:pic>
    </p:spTree>
    <p:extLst>
      <p:ext uri="{BB962C8B-B14F-4D97-AF65-F5344CB8AC3E}">
        <p14:creationId xmlns:p14="http://schemas.microsoft.com/office/powerpoint/2010/main" val="183170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238375" y="295269"/>
            <a:ext cx="8601076" cy="878640"/>
          </a:xfrm>
        </p:spPr>
        <p:txBody>
          <a:bodyPr>
            <a:noAutofit/>
          </a:bodyPr>
          <a:lstStyle/>
          <a:p>
            <a:r>
              <a:rPr lang="en-GB" sz="2800" dirty="0">
                <a:solidFill>
                  <a:srgbClr val="C00000"/>
                </a:solidFill>
                <a:cs typeface="Arial" panose="020B0604020202020204" pitchFamily="34" charset="0"/>
              </a:rPr>
              <a:t>2.5 Monitoring Environmental Indicators for Better Public Decisions</a:t>
            </a: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2FD9C63-DFB5-412B-97A3-4FF76E2E307D}"/>
              </a:ext>
            </a:extLst>
          </p:cNvPr>
          <p:cNvSpPr/>
          <p:nvPr/>
        </p:nvSpPr>
        <p:spPr>
          <a:xfrm>
            <a:off x="2257856" y="6648461"/>
            <a:ext cx="3889400" cy="780621"/>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chemeClr val="tx1"/>
                </a:solidFill>
              </a:rPr>
              <a:t>1/3 FET to pilot the project </a:t>
            </a:r>
          </a:p>
        </p:txBody>
      </p:sp>
      <p:sp>
        <p:nvSpPr>
          <p:cNvPr id="74" name="Rectangle 73">
            <a:extLst>
              <a:ext uri="{FF2B5EF4-FFF2-40B4-BE49-F238E27FC236}">
                <a16:creationId xmlns:a16="http://schemas.microsoft.com/office/drawing/2014/main" id="{F1805AF5-8708-4982-ACBC-C7F05BAAB81C}"/>
              </a:ext>
            </a:extLst>
          </p:cNvPr>
          <p:cNvSpPr/>
          <p:nvPr/>
        </p:nvSpPr>
        <p:spPr>
          <a:xfrm>
            <a:off x="2257860" y="1580454"/>
            <a:ext cx="3889398" cy="2142983"/>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Wingdings" panose="05000000000000000000" pitchFamily="2" charset="2"/>
              <a:buChar char="Ø"/>
            </a:pPr>
            <a:r>
              <a:rPr lang="en-US" sz="1000" u="sng" dirty="0">
                <a:solidFill>
                  <a:schemeClr val="tx1"/>
                </a:solidFill>
              </a:rPr>
              <a:t>Internal to the Capital City</a:t>
            </a:r>
          </a:p>
          <a:p>
            <a:pPr marL="171450" indent="-171450">
              <a:buFont typeface="Arial" panose="020B0604020202020204" pitchFamily="34" charset="0"/>
              <a:buChar char="•"/>
            </a:pPr>
            <a:r>
              <a:rPr lang="en-US" sz="1000" dirty="0">
                <a:solidFill>
                  <a:schemeClr val="tx1"/>
                </a:solidFill>
              </a:rPr>
              <a:t>Better aid-decision making process</a:t>
            </a:r>
          </a:p>
          <a:p>
            <a:pPr marL="171450" indent="-171450">
              <a:buFont typeface="Arial" panose="020B0604020202020204" pitchFamily="34" charset="0"/>
              <a:buChar char="•"/>
            </a:pPr>
            <a:r>
              <a:rPr lang="en-US" sz="1000" dirty="0">
                <a:solidFill>
                  <a:schemeClr val="tx1"/>
                </a:solidFill>
              </a:rPr>
              <a:t>Better anticipation of hazards </a:t>
            </a:r>
          </a:p>
          <a:p>
            <a:pPr marL="171450" indent="-171450">
              <a:buFont typeface="Arial" panose="020B0604020202020204" pitchFamily="34" charset="0"/>
              <a:buChar char="•"/>
            </a:pPr>
            <a:r>
              <a:rPr lang="en-US" sz="1000" dirty="0">
                <a:solidFill>
                  <a:schemeClr val="tx1"/>
                </a:solidFill>
              </a:rPr>
              <a:t>Better knowledge of the territory </a:t>
            </a:r>
          </a:p>
          <a:p>
            <a:pPr marL="772182" lvl="1" indent="-314982">
              <a:buFont typeface="Wingdings" panose="05000000000000000000" pitchFamily="2" charset="2"/>
              <a:buChar char="Ø"/>
            </a:pPr>
            <a:endParaRPr lang="en-US" sz="1000" dirty="0">
              <a:solidFill>
                <a:schemeClr val="tx1"/>
              </a:solidFill>
            </a:endParaRPr>
          </a:p>
          <a:p>
            <a:pPr marL="314982" indent="-314982">
              <a:buFont typeface="Wingdings" panose="05000000000000000000" pitchFamily="2" charset="2"/>
              <a:buChar char="Ø"/>
            </a:pPr>
            <a:r>
              <a:rPr lang="en-US" sz="1000" u="sng" dirty="0">
                <a:solidFill>
                  <a:schemeClr val="tx1"/>
                </a:solidFill>
              </a:rPr>
              <a:t>For the territory</a:t>
            </a:r>
          </a:p>
          <a:p>
            <a:pPr marL="171450" indent="-171450">
              <a:buFont typeface="Arial" panose="020B0604020202020204" pitchFamily="34" charset="0"/>
              <a:buChar char="•"/>
            </a:pPr>
            <a:r>
              <a:rPr lang="en-US" sz="1000" dirty="0">
                <a:solidFill>
                  <a:schemeClr val="tx1"/>
                </a:solidFill>
              </a:rPr>
              <a:t>Improved environmental conditions </a:t>
            </a:r>
          </a:p>
          <a:p>
            <a:pPr marL="171450" indent="-171450">
              <a:buFont typeface="Arial" panose="020B0604020202020204" pitchFamily="34" charset="0"/>
              <a:buChar char="•"/>
            </a:pPr>
            <a:r>
              <a:rPr lang="en-US" sz="1000" dirty="0">
                <a:solidFill>
                  <a:schemeClr val="tx1"/>
                </a:solidFill>
              </a:rPr>
              <a:t>Reduced vulnerabilities</a:t>
            </a:r>
          </a:p>
          <a:p>
            <a:pPr marL="171450" indent="-171450">
              <a:buFont typeface="Arial" panose="020B0604020202020204" pitchFamily="34" charset="0"/>
              <a:buChar char="•"/>
            </a:pPr>
            <a:r>
              <a:rPr lang="en-US" sz="1000" dirty="0">
                <a:solidFill>
                  <a:schemeClr val="tx1"/>
                </a:solidFill>
              </a:rPr>
              <a:t>Improved territorial resilience</a:t>
            </a:r>
          </a:p>
          <a:p>
            <a:pPr marL="772182" lvl="1" indent="-314982">
              <a:buFont typeface="Wingdings" panose="05000000000000000000" pitchFamily="2" charset="2"/>
              <a:buChar char="Ø"/>
            </a:pPr>
            <a:endParaRPr lang="en-US" sz="1000" dirty="0">
              <a:solidFill>
                <a:schemeClr val="tx1"/>
              </a:solidFill>
            </a:endParaRPr>
          </a:p>
        </p:txBody>
      </p:sp>
      <p:sp>
        <p:nvSpPr>
          <p:cNvPr id="75" name="Rectangle 74">
            <a:extLst>
              <a:ext uri="{FF2B5EF4-FFF2-40B4-BE49-F238E27FC236}">
                <a16:creationId xmlns:a16="http://schemas.microsoft.com/office/drawing/2014/main" id="{42BE199E-1F19-4418-B764-5C7E2EB7E2C1}"/>
              </a:ext>
            </a:extLst>
          </p:cNvPr>
          <p:cNvSpPr/>
          <p:nvPr/>
        </p:nvSpPr>
        <p:spPr>
          <a:xfrm>
            <a:off x="6312449" y="1592528"/>
            <a:ext cx="6760173" cy="4043194"/>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Step 1</a:t>
            </a:r>
          </a:p>
          <a:p>
            <a:pPr marL="314982" indent="-314982">
              <a:buFont typeface="Arial" panose="020B0604020202020204" pitchFamily="34" charset="0"/>
              <a:buChar char="•"/>
            </a:pPr>
            <a:r>
              <a:rPr lang="en-US" sz="1000" dirty="0">
                <a:solidFill>
                  <a:schemeClr val="tx1"/>
                </a:solidFill>
              </a:rPr>
              <a:t>Elaborate a digital strategy for the environment</a:t>
            </a:r>
          </a:p>
          <a:p>
            <a:pPr marL="772182" lvl="1" indent="-314982">
              <a:buFont typeface="Arial" panose="020B0604020202020204" pitchFamily="34" charset="0"/>
              <a:buChar char="•"/>
            </a:pPr>
            <a:r>
              <a:rPr lang="en-US" sz="1000" dirty="0">
                <a:solidFill>
                  <a:schemeClr val="tx1"/>
                </a:solidFill>
              </a:rPr>
              <a:t>Establish a clear definition of what “environmental related data” is to share a common understanding of its perimeter </a:t>
            </a:r>
          </a:p>
          <a:p>
            <a:pPr marL="772182" lvl="1" indent="-314982">
              <a:buFont typeface="Arial" panose="020B0604020202020204" pitchFamily="34" charset="0"/>
              <a:buChar char="•"/>
            </a:pPr>
            <a:r>
              <a:rPr lang="en-US" sz="1000" dirty="0">
                <a:solidFill>
                  <a:schemeClr val="tx1"/>
                </a:solidFill>
              </a:rPr>
              <a:t>Identify ways of aggregating and valorizing all the environmental related data produced by international donors/actors</a:t>
            </a:r>
          </a:p>
          <a:p>
            <a:pPr marL="1229382" lvl="2" indent="-314982">
              <a:buFont typeface="Arial" panose="020B0604020202020204" pitchFamily="34" charset="0"/>
              <a:buChar char="•"/>
            </a:pPr>
            <a:r>
              <a:rPr lang="en-US" sz="1000" dirty="0">
                <a:solidFill>
                  <a:schemeClr val="tx1"/>
                </a:solidFill>
              </a:rPr>
              <a:t>Introduction of specification clauses/ clear formulation of needs and expectations</a:t>
            </a:r>
          </a:p>
          <a:p>
            <a:pPr marL="1229382" lvl="2" indent="-314982">
              <a:buFont typeface="Arial" panose="020B0604020202020204" pitchFamily="34" charset="0"/>
              <a:buChar char="•"/>
            </a:pPr>
            <a:r>
              <a:rPr lang="en-US" sz="1000" dirty="0">
                <a:solidFill>
                  <a:schemeClr val="tx1"/>
                </a:solidFill>
              </a:rPr>
              <a:t>Provision of a tool to gather and centralize environmental related data (though a </a:t>
            </a:r>
            <a:r>
              <a:rPr lang="en-US" sz="1000" dirty="0" err="1">
                <a:solidFill>
                  <a:schemeClr val="tx1"/>
                </a:solidFill>
              </a:rPr>
              <a:t>datalake</a:t>
            </a:r>
            <a:r>
              <a:rPr lang="en-US" sz="1000" dirty="0">
                <a:solidFill>
                  <a:schemeClr val="tx1"/>
                </a:solidFill>
              </a:rPr>
              <a:t> for example), etc.</a:t>
            </a:r>
          </a:p>
          <a:p>
            <a:pPr marL="772182" lvl="1" indent="-314982">
              <a:buFont typeface="Arial" panose="020B0604020202020204" pitchFamily="34" charset="0"/>
              <a:buChar char="•"/>
            </a:pPr>
            <a:r>
              <a:rPr lang="en-US" sz="1000" dirty="0">
                <a:solidFill>
                  <a:schemeClr val="tx1"/>
                </a:solidFill>
              </a:rPr>
              <a:t>Promoting </a:t>
            </a:r>
            <a:r>
              <a:rPr lang="en-US" sz="1000" dirty="0" err="1">
                <a:solidFill>
                  <a:schemeClr val="tx1"/>
                </a:solidFill>
              </a:rPr>
              <a:t>GreenIT</a:t>
            </a:r>
            <a:r>
              <a:rPr lang="en-US" sz="1000" dirty="0">
                <a:solidFill>
                  <a:schemeClr val="tx1"/>
                </a:solidFill>
              </a:rPr>
              <a:t> practices in order to reduce the environmental footprint of digital devices </a:t>
            </a:r>
          </a:p>
          <a:p>
            <a:pPr marL="772182" lvl="1" indent="-314982">
              <a:buFont typeface="Arial" panose="020B0604020202020204" pitchFamily="34" charset="0"/>
              <a:buChar char="•"/>
            </a:pPr>
            <a:r>
              <a:rPr lang="en-US" sz="1000" dirty="0">
                <a:solidFill>
                  <a:schemeClr val="tx1"/>
                </a:solidFill>
              </a:rPr>
              <a:t>Integrate data dimension in environmental strategic documents</a:t>
            </a:r>
          </a:p>
          <a:p>
            <a:pPr marL="1229382" lvl="2" indent="-314982">
              <a:buFont typeface="Arial" panose="020B0604020202020204" pitchFamily="34" charset="0"/>
              <a:buChar char="•"/>
            </a:pPr>
            <a:r>
              <a:rPr lang="en-US" sz="1000" dirty="0">
                <a:solidFill>
                  <a:schemeClr val="tx1"/>
                </a:solidFill>
              </a:rPr>
              <a:t>integrate precise reflections on the data at the service of the environment in addition to the framework of the elaboration of smart city strategies </a:t>
            </a:r>
          </a:p>
          <a:p>
            <a:endParaRPr lang="en-US" sz="1000" b="1" dirty="0">
              <a:solidFill>
                <a:schemeClr val="tx1"/>
              </a:solidFill>
            </a:endParaRPr>
          </a:p>
          <a:p>
            <a:r>
              <a:rPr lang="en-US" sz="1000" b="1" dirty="0">
                <a:solidFill>
                  <a:schemeClr val="tx1"/>
                </a:solidFill>
              </a:rPr>
              <a:t>Step 2</a:t>
            </a:r>
          </a:p>
          <a:p>
            <a:pPr marL="314982" indent="-314982">
              <a:buFont typeface="Arial" panose="020B0604020202020204" pitchFamily="34" charset="0"/>
              <a:buChar char="•"/>
            </a:pPr>
            <a:r>
              <a:rPr lang="en-US" sz="1000" dirty="0">
                <a:solidFill>
                  <a:schemeClr val="tx1"/>
                </a:solidFill>
              </a:rPr>
              <a:t> Build a coherent portfolio of environmental related data sets and a list of data sets on vulnerabilities </a:t>
            </a:r>
          </a:p>
          <a:p>
            <a:pPr marL="628637" lvl="1" indent="-171450">
              <a:buFont typeface="Arial" panose="020B0604020202020204" pitchFamily="34" charset="0"/>
              <a:buChar char="•"/>
            </a:pPr>
            <a:r>
              <a:rPr lang="en-GB" sz="1000" dirty="0">
                <a:solidFill>
                  <a:schemeClr val="tx1"/>
                </a:solidFill>
              </a:rPr>
              <a:t>Make the inventory of the datasets related to the environment and natural hazards already owned by the city
Organize an internal workshop to identify priority missing datasets to collect 
Study on the environmental dataset standards essential to participate in international programs </a:t>
            </a:r>
          </a:p>
          <a:p>
            <a:pPr marL="628637" lvl="1" indent="-171450">
              <a:buFont typeface="Arial" panose="020B0604020202020204" pitchFamily="34" charset="0"/>
              <a:buChar char="•"/>
            </a:pPr>
            <a:r>
              <a:rPr lang="en-GB" sz="1000" dirty="0">
                <a:solidFill>
                  <a:schemeClr val="tx1"/>
                </a:solidFill>
              </a:rPr>
              <a:t>Using a “kind of </a:t>
            </a:r>
            <a:r>
              <a:rPr lang="en-GB" sz="1000" dirty="0" err="1">
                <a:solidFill>
                  <a:schemeClr val="tx1"/>
                </a:solidFill>
              </a:rPr>
              <a:t>datalake</a:t>
            </a:r>
            <a:r>
              <a:rPr lang="en-GB" sz="1000" dirty="0">
                <a:solidFill>
                  <a:schemeClr val="tx1"/>
                </a:solidFill>
              </a:rPr>
              <a:t>” to add unstructured environmental information which will be contextualized thanks to meta data </a:t>
            </a:r>
          </a:p>
          <a:p>
            <a:pPr marL="628637" lvl="1" indent="-171450">
              <a:buFont typeface="Arial" panose="020B0604020202020204" pitchFamily="34" charset="0"/>
              <a:buChar char="•"/>
            </a:pPr>
            <a:r>
              <a:rPr lang="en-GB" sz="1000" dirty="0">
                <a:solidFill>
                  <a:schemeClr val="tx1"/>
                </a:solidFill>
              </a:rPr>
              <a:t>Implement new data collect process through sensors to reinforce real-time data collection </a:t>
            </a:r>
            <a:endParaRPr lang="en-US" sz="1000" dirty="0">
              <a:solidFill>
                <a:schemeClr val="tx1"/>
              </a:solidFill>
            </a:endParaRPr>
          </a:p>
        </p:txBody>
      </p:sp>
      <p:sp>
        <p:nvSpPr>
          <p:cNvPr id="76" name="Rectangle 75">
            <a:extLst>
              <a:ext uri="{FF2B5EF4-FFF2-40B4-BE49-F238E27FC236}">
                <a16:creationId xmlns:a16="http://schemas.microsoft.com/office/drawing/2014/main" id="{7EDA94AD-154B-4C68-8DD1-5F239F61EA5C}"/>
              </a:ext>
            </a:extLst>
          </p:cNvPr>
          <p:cNvSpPr/>
          <p:nvPr/>
        </p:nvSpPr>
        <p:spPr>
          <a:xfrm>
            <a:off x="2257858" y="4066197"/>
            <a:ext cx="3889400" cy="2239505"/>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chemeClr val="tx1"/>
                </a:solidFill>
              </a:rPr>
              <a:t>Have a broad understanding of environmental related data including second degree connections</a:t>
            </a:r>
          </a:p>
          <a:p>
            <a:pPr marL="171450" indent="-171450">
              <a:buFont typeface="Arial" panose="020B0604020202020204" pitchFamily="34" charset="0"/>
              <a:buChar char="•"/>
            </a:pPr>
            <a:r>
              <a:rPr lang="en-US" sz="1000" dirty="0">
                <a:solidFill>
                  <a:schemeClr val="tx1"/>
                </a:solidFill>
              </a:rPr>
              <a:t>Having internal capacity of data treatment</a:t>
            </a:r>
          </a:p>
          <a:p>
            <a:pPr marL="176213" lvl="1" indent="-171450">
              <a:buFont typeface="Arial" panose="020B0604020202020204" pitchFamily="34" charset="0"/>
              <a:buChar char="•"/>
            </a:pPr>
            <a:r>
              <a:rPr lang="en-GB" sz="1000" dirty="0">
                <a:solidFill>
                  <a:schemeClr val="tx1"/>
                </a:solidFill>
              </a:rPr>
              <a:t>Great attention paid to the quality of the datasets collected (more than the number, it is the quality that is a condition for a real added value)
Maintaining quality in the long term is essential: the sizing of the human resources allocated must be thought of in the long term and not in a "one shot" approach
Do not restrict the perimeter too much: ancillary data can allow, by cross-referencing or calculation, access to environmental data</a:t>
            </a:r>
            <a:r>
              <a:rPr lang="en-US" sz="1000" dirty="0">
                <a:solidFill>
                  <a:schemeClr val="tx1"/>
                </a:solidFill>
              </a:rPr>
              <a:t> </a:t>
            </a:r>
          </a:p>
        </p:txBody>
      </p:sp>
      <p:sp>
        <p:nvSpPr>
          <p:cNvPr id="78" name="Rectangle 77">
            <a:extLst>
              <a:ext uri="{FF2B5EF4-FFF2-40B4-BE49-F238E27FC236}">
                <a16:creationId xmlns:a16="http://schemas.microsoft.com/office/drawing/2014/main" id="{31DEE9E1-9009-44FF-9E31-52E05C68BBFD}"/>
              </a:ext>
            </a:extLst>
          </p:cNvPr>
          <p:cNvSpPr/>
          <p:nvPr/>
        </p:nvSpPr>
        <p:spPr>
          <a:xfrm>
            <a:off x="8449147" y="5989434"/>
            <a:ext cx="4617035" cy="518941"/>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900" dirty="0">
                <a:solidFill>
                  <a:schemeClr val="tx1"/>
                </a:solidFill>
              </a:rPr>
              <a:t>State agency,</a:t>
            </a:r>
            <a:r>
              <a:rPr lang="en-GB" sz="900" dirty="0">
                <a:solidFill>
                  <a:schemeClr val="tx1"/>
                </a:solidFill>
              </a:rPr>
              <a:t>environment agency and meteorology, international donors, civil society, private structures with AI expertise</a:t>
            </a:r>
            <a:endParaRPr lang="en-US" sz="900" dirty="0">
              <a:solidFill>
                <a:schemeClr val="tx1"/>
              </a:solidFill>
            </a:endParaRPr>
          </a:p>
        </p:txBody>
      </p:sp>
      <p:sp>
        <p:nvSpPr>
          <p:cNvPr id="79" name="Rectangle 78">
            <a:extLst>
              <a:ext uri="{FF2B5EF4-FFF2-40B4-BE49-F238E27FC236}">
                <a16:creationId xmlns:a16="http://schemas.microsoft.com/office/drawing/2014/main" id="{A19E7762-7D78-43C4-B348-BD995C5FB3C9}"/>
              </a:ext>
            </a:extLst>
          </p:cNvPr>
          <p:cNvSpPr/>
          <p:nvPr/>
        </p:nvSpPr>
        <p:spPr>
          <a:xfrm>
            <a:off x="8449145" y="6858774"/>
            <a:ext cx="4617034" cy="57030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900" dirty="0">
                <a:solidFill>
                  <a:schemeClr val="tx1"/>
                </a:solidFill>
              </a:rPr>
              <a:t>Number of effective simulations realized per year</a:t>
            </a:r>
          </a:p>
          <a:p>
            <a:pPr marL="314982" indent="-314982">
              <a:buFont typeface="Arial" panose="020B0604020202020204" pitchFamily="34" charset="0"/>
              <a:buChar char="•"/>
            </a:pPr>
            <a:r>
              <a:rPr lang="en-US" sz="900" dirty="0">
                <a:solidFill>
                  <a:schemeClr val="tx1"/>
                </a:solidFill>
              </a:rPr>
              <a:t>Number of data sets used by the digital twin</a:t>
            </a:r>
          </a:p>
          <a:p>
            <a:pPr marL="314982" indent="-314982">
              <a:buFont typeface="Arial" panose="020B0604020202020204" pitchFamily="34" charset="0"/>
              <a:buChar char="•"/>
            </a:pPr>
            <a:r>
              <a:rPr lang="en-US" sz="900" dirty="0">
                <a:solidFill>
                  <a:schemeClr val="tx1"/>
                </a:solidFill>
              </a:rPr>
              <a:t>Capacity to easily share a data sets catalog no environment   </a:t>
            </a:r>
          </a:p>
        </p:txBody>
      </p:sp>
      <p:sp>
        <p:nvSpPr>
          <p:cNvPr id="80" name="Rectangle 79">
            <a:extLst>
              <a:ext uri="{FF2B5EF4-FFF2-40B4-BE49-F238E27FC236}">
                <a16:creationId xmlns:a16="http://schemas.microsoft.com/office/drawing/2014/main" id="{91EA5107-81A8-402A-A793-2E67145722FB}"/>
              </a:ext>
            </a:extLst>
          </p:cNvPr>
          <p:cNvSpPr/>
          <p:nvPr/>
        </p:nvSpPr>
        <p:spPr>
          <a:xfrm>
            <a:off x="6306009" y="5989435"/>
            <a:ext cx="2063763" cy="518942"/>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900" dirty="0">
                <a:solidFill>
                  <a:schemeClr val="tx1"/>
                </a:solidFill>
              </a:rPr>
              <a:t>Secretariat for Urban Planning and Sustainable Development</a:t>
            </a:r>
          </a:p>
        </p:txBody>
      </p:sp>
      <p:sp>
        <p:nvSpPr>
          <p:cNvPr id="81" name="Rectangle 80">
            <a:extLst>
              <a:ext uri="{FF2B5EF4-FFF2-40B4-BE49-F238E27FC236}">
                <a16:creationId xmlns:a16="http://schemas.microsoft.com/office/drawing/2014/main" id="{C7948D65-FAE7-46B5-9405-839F518906BD}"/>
              </a:ext>
            </a:extLst>
          </p:cNvPr>
          <p:cNvSpPr/>
          <p:nvPr/>
        </p:nvSpPr>
        <p:spPr>
          <a:xfrm>
            <a:off x="6306008" y="6862087"/>
            <a:ext cx="2063764" cy="57030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900" dirty="0">
                <a:solidFill>
                  <a:schemeClr val="tx1"/>
                </a:solidFill>
              </a:rPr>
              <a:t>1.5</a:t>
            </a:r>
          </a:p>
          <a:p>
            <a:pPr marL="314982" indent="-314982">
              <a:buFont typeface="Arial" panose="020B0604020202020204" pitchFamily="34" charset="0"/>
              <a:buChar char="•"/>
            </a:pPr>
            <a:r>
              <a:rPr lang="en-US" sz="900" dirty="0">
                <a:solidFill>
                  <a:schemeClr val="tx1"/>
                </a:solidFill>
              </a:rPr>
              <a:t>3.5</a:t>
            </a:r>
          </a:p>
          <a:p>
            <a:pPr marL="314982" indent="-314982">
              <a:buFont typeface="Arial" panose="020B0604020202020204" pitchFamily="34" charset="0"/>
              <a:buChar char="•"/>
            </a:pPr>
            <a:endParaRPr lang="en-US" sz="900" dirty="0">
              <a:solidFill>
                <a:schemeClr val="tx1"/>
              </a:solidFill>
            </a:endParaRPr>
          </a:p>
        </p:txBody>
      </p:sp>
      <p:sp>
        <p:nvSpPr>
          <p:cNvPr id="14" name="Rectangle 13">
            <a:extLst>
              <a:ext uri="{FF2B5EF4-FFF2-40B4-BE49-F238E27FC236}">
                <a16:creationId xmlns:a16="http://schemas.microsoft.com/office/drawing/2014/main" id="{FD195699-B468-46A6-AD8B-AABC86ED9A53}"/>
              </a:ext>
            </a:extLst>
          </p:cNvPr>
          <p:cNvSpPr/>
          <p:nvPr/>
        </p:nvSpPr>
        <p:spPr>
          <a:xfrm>
            <a:off x="2257860" y="1226742"/>
            <a:ext cx="3889396"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Objectives</a:t>
            </a:r>
            <a:endParaRPr lang="en-GB" sz="1400" b="1" dirty="0"/>
          </a:p>
        </p:txBody>
      </p:sp>
      <p:sp>
        <p:nvSpPr>
          <p:cNvPr id="82" name="Rectangle 81">
            <a:extLst>
              <a:ext uri="{FF2B5EF4-FFF2-40B4-BE49-F238E27FC236}">
                <a16:creationId xmlns:a16="http://schemas.microsoft.com/office/drawing/2014/main" id="{9D6CD0FF-F891-4EF8-AD4A-9BF614391C17}"/>
              </a:ext>
            </a:extLst>
          </p:cNvPr>
          <p:cNvSpPr/>
          <p:nvPr/>
        </p:nvSpPr>
        <p:spPr>
          <a:xfrm>
            <a:off x="2257859" y="3712485"/>
            <a:ext cx="3889398"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Conditions of success</a:t>
            </a:r>
          </a:p>
        </p:txBody>
      </p:sp>
      <p:sp>
        <p:nvSpPr>
          <p:cNvPr id="83" name="Rectangle 82">
            <a:extLst>
              <a:ext uri="{FF2B5EF4-FFF2-40B4-BE49-F238E27FC236}">
                <a16:creationId xmlns:a16="http://schemas.microsoft.com/office/drawing/2014/main" id="{1942C9F0-773F-4883-A088-582D14AA1A20}"/>
              </a:ext>
            </a:extLst>
          </p:cNvPr>
          <p:cNvSpPr/>
          <p:nvPr/>
        </p:nvSpPr>
        <p:spPr>
          <a:xfrm>
            <a:off x="2257858" y="6305702"/>
            <a:ext cx="3889399"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Necessary resources</a:t>
            </a:r>
          </a:p>
        </p:txBody>
      </p:sp>
      <p:sp>
        <p:nvSpPr>
          <p:cNvPr id="84" name="Rectangle 83">
            <a:extLst>
              <a:ext uri="{FF2B5EF4-FFF2-40B4-BE49-F238E27FC236}">
                <a16:creationId xmlns:a16="http://schemas.microsoft.com/office/drawing/2014/main" id="{F7B06CC8-0703-4773-BD1F-883439F5D7B5}"/>
              </a:ext>
            </a:extLst>
          </p:cNvPr>
          <p:cNvSpPr/>
          <p:nvPr/>
        </p:nvSpPr>
        <p:spPr>
          <a:xfrm>
            <a:off x="6306009" y="1226742"/>
            <a:ext cx="676017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t>Activities</a:t>
            </a:r>
            <a:endParaRPr lang="en-GB" sz="1400" b="1" dirty="0"/>
          </a:p>
        </p:txBody>
      </p:sp>
      <p:sp>
        <p:nvSpPr>
          <p:cNvPr id="85" name="Rectangle 84">
            <a:extLst>
              <a:ext uri="{FF2B5EF4-FFF2-40B4-BE49-F238E27FC236}">
                <a16:creationId xmlns:a16="http://schemas.microsoft.com/office/drawing/2014/main" id="{762D3838-ED9F-47BA-9D97-15D4FE34E2D3}"/>
              </a:ext>
            </a:extLst>
          </p:cNvPr>
          <p:cNvSpPr/>
          <p:nvPr/>
        </p:nvSpPr>
        <p:spPr>
          <a:xfrm>
            <a:off x="6306009" y="5635722"/>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Project leader</a:t>
            </a:r>
            <a:endParaRPr lang="en-GB" sz="1400" b="1" dirty="0"/>
          </a:p>
        </p:txBody>
      </p:sp>
      <p:sp>
        <p:nvSpPr>
          <p:cNvPr id="86" name="Rectangle 85">
            <a:extLst>
              <a:ext uri="{FF2B5EF4-FFF2-40B4-BE49-F238E27FC236}">
                <a16:creationId xmlns:a16="http://schemas.microsoft.com/office/drawing/2014/main" id="{C2B9B38F-090A-4444-8E70-9A39C019985F}"/>
              </a:ext>
            </a:extLst>
          </p:cNvPr>
          <p:cNvSpPr/>
          <p:nvPr/>
        </p:nvSpPr>
        <p:spPr>
          <a:xfrm>
            <a:off x="8449147" y="5635722"/>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Potential partner</a:t>
            </a:r>
          </a:p>
        </p:txBody>
      </p:sp>
      <p:sp>
        <p:nvSpPr>
          <p:cNvPr id="87" name="Rectangle 86">
            <a:extLst>
              <a:ext uri="{FF2B5EF4-FFF2-40B4-BE49-F238E27FC236}">
                <a16:creationId xmlns:a16="http://schemas.microsoft.com/office/drawing/2014/main" id="{EAD2769B-CE17-435B-9256-75B1571B9BF4}"/>
              </a:ext>
            </a:extLst>
          </p:cNvPr>
          <p:cNvSpPr/>
          <p:nvPr/>
        </p:nvSpPr>
        <p:spPr>
          <a:xfrm>
            <a:off x="6306007" y="6508375"/>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Related actions</a:t>
            </a:r>
          </a:p>
        </p:txBody>
      </p:sp>
      <p:sp>
        <p:nvSpPr>
          <p:cNvPr id="88" name="Rectangle 87">
            <a:extLst>
              <a:ext uri="{FF2B5EF4-FFF2-40B4-BE49-F238E27FC236}">
                <a16:creationId xmlns:a16="http://schemas.microsoft.com/office/drawing/2014/main" id="{772A35F5-3E7C-4E91-87D2-6A0649FFD61B}"/>
              </a:ext>
            </a:extLst>
          </p:cNvPr>
          <p:cNvSpPr/>
          <p:nvPr/>
        </p:nvSpPr>
        <p:spPr>
          <a:xfrm>
            <a:off x="8449144" y="6508375"/>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Evaluation/ Indicators of success</a:t>
            </a:r>
          </a:p>
        </p:txBody>
      </p:sp>
      <p:sp>
        <p:nvSpPr>
          <p:cNvPr id="89" name="Rectangle 88">
            <a:extLst>
              <a:ext uri="{FF2B5EF4-FFF2-40B4-BE49-F238E27FC236}">
                <a16:creationId xmlns:a16="http://schemas.microsoft.com/office/drawing/2014/main" id="{4D96A546-1940-4586-BAFF-C01BF779265C}"/>
              </a:ext>
            </a:extLst>
          </p:cNvPr>
          <p:cNvSpPr/>
          <p:nvPr/>
        </p:nvSpPr>
        <p:spPr>
          <a:xfrm>
            <a:off x="11009734" y="616494"/>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882" dirty="0">
                <a:solidFill>
                  <a:schemeClr val="tx1"/>
                </a:solidFill>
              </a:rPr>
              <a:t>10 k € - 20 k € </a:t>
            </a:r>
          </a:p>
        </p:txBody>
      </p:sp>
      <p:sp>
        <p:nvSpPr>
          <p:cNvPr id="90" name="Rectangle 89">
            <a:extLst>
              <a:ext uri="{FF2B5EF4-FFF2-40B4-BE49-F238E27FC236}">
                <a16:creationId xmlns:a16="http://schemas.microsoft.com/office/drawing/2014/main" id="{FC545539-221B-4CFE-A882-02CD89803C3B}"/>
              </a:ext>
            </a:extLst>
          </p:cNvPr>
          <p:cNvSpPr/>
          <p:nvPr/>
        </p:nvSpPr>
        <p:spPr>
          <a:xfrm>
            <a:off x="11002419" y="26235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Financial estimate</a:t>
            </a:r>
          </a:p>
        </p:txBody>
      </p:sp>
      <p:pic>
        <p:nvPicPr>
          <p:cNvPr id="24" name="Image 6">
            <a:extLst>
              <a:ext uri="{FF2B5EF4-FFF2-40B4-BE49-F238E27FC236}">
                <a16:creationId xmlns:a16="http://schemas.microsoft.com/office/drawing/2014/main" id="{D3AE2F6D-E177-4C6E-AFD4-D55DDF3EB221}"/>
              </a:ext>
            </a:extLst>
          </p:cNvPr>
          <p:cNvPicPr>
            <a:picLocks noChangeAspect="1"/>
          </p:cNvPicPr>
          <p:nvPr/>
        </p:nvPicPr>
        <p:blipFill>
          <a:blip r:embed="rId3">
            <a:alphaModFix amt="35000"/>
          </a:blip>
          <a:srcRect l="41021" r="41021"/>
          <a:stretch/>
        </p:blipFill>
        <p:spPr>
          <a:xfrm>
            <a:off x="-3" y="491363"/>
            <a:ext cx="1903960" cy="7068312"/>
          </a:xfrm>
          <a:prstGeom prst="rect">
            <a:avLst/>
          </a:prstGeom>
        </p:spPr>
      </p:pic>
    </p:spTree>
    <p:extLst>
      <p:ext uri="{BB962C8B-B14F-4D97-AF65-F5344CB8AC3E}">
        <p14:creationId xmlns:p14="http://schemas.microsoft.com/office/powerpoint/2010/main" val="2765457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2E7D8B8C-2C80-40F1-A0A7-9315A2873E65}"/>
              </a:ext>
            </a:extLst>
          </p:cNvPr>
          <p:cNvPicPr>
            <a:picLocks noChangeAspect="1"/>
          </p:cNvPicPr>
          <p:nvPr/>
        </p:nvPicPr>
        <p:blipFill>
          <a:blip r:embed="rId3">
            <a:alphaModFix amt="35000"/>
          </a:blip>
          <a:srcRect l="41021" r="41021"/>
          <a:stretch/>
        </p:blipFill>
        <p:spPr>
          <a:xfrm>
            <a:off x="-3" y="491363"/>
            <a:ext cx="1903960" cy="7068312"/>
          </a:xfrm>
          <a:prstGeom prst="rect">
            <a:avLst/>
          </a:prstGeom>
        </p:spPr>
      </p:pic>
      <p:sp>
        <p:nvSpPr>
          <p:cNvPr id="8" name="Rectangle 7">
            <a:extLst>
              <a:ext uri="{FF2B5EF4-FFF2-40B4-BE49-F238E27FC236}">
                <a16:creationId xmlns:a16="http://schemas.microsoft.com/office/drawing/2014/main" id="{E5AC429A-1F5D-4D82-890B-8C0A50C37D2E}"/>
              </a:ext>
            </a:extLst>
          </p:cNvPr>
          <p:cNvSpPr/>
          <p:nvPr/>
        </p:nvSpPr>
        <p:spPr>
          <a:xfrm>
            <a:off x="2006278" y="1552893"/>
            <a:ext cx="7724775" cy="2126741"/>
          </a:xfrm>
          <a:prstGeom prst="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dirty="0"/>
          </a:p>
        </p:txBody>
      </p:sp>
      <p:sp>
        <p:nvSpPr>
          <p:cNvPr id="72" name="Titre 1">
            <a:extLst>
              <a:ext uri="{FF2B5EF4-FFF2-40B4-BE49-F238E27FC236}">
                <a16:creationId xmlns:a16="http://schemas.microsoft.com/office/drawing/2014/main" id="{9E9431AA-AE4C-4F8B-A0C8-C1659C5EF5A4}"/>
              </a:ext>
            </a:extLst>
          </p:cNvPr>
          <p:cNvSpPr>
            <a:spLocks noGrp="1"/>
          </p:cNvSpPr>
          <p:nvPr>
            <p:ph type="title"/>
          </p:nvPr>
        </p:nvSpPr>
        <p:spPr>
          <a:xfrm>
            <a:off x="2349794" y="1648046"/>
            <a:ext cx="9828808" cy="994670"/>
          </a:xfrm>
        </p:spPr>
        <p:txBody>
          <a:bodyPr>
            <a:normAutofit/>
          </a:bodyPr>
          <a:lstStyle/>
          <a:p>
            <a:r>
              <a:rPr lang="en-GB" sz="3600" noProof="0" dirty="0">
                <a:solidFill>
                  <a:srgbClr val="C00D0E"/>
                </a:solidFill>
              </a:rPr>
              <a:t>Strategic Objective 3</a:t>
            </a:r>
            <a:r>
              <a:rPr lang="en-GB" sz="3600" dirty="0">
                <a:solidFill>
                  <a:srgbClr val="C00D0E"/>
                </a:solidFill>
              </a:rPr>
              <a:t>: Empowering the City </a:t>
            </a:r>
            <a:endParaRPr lang="en-GB" sz="3600" noProof="0" dirty="0">
              <a:solidFill>
                <a:srgbClr val="C00D0E"/>
              </a:solidFill>
              <a:latin typeface="Century Gothic" panose="020B0502020202020204" pitchFamily="34" charset="0"/>
            </a:endParaRPr>
          </a:p>
        </p:txBody>
      </p:sp>
      <p:sp>
        <p:nvSpPr>
          <p:cNvPr id="78" name="ZoneTexte 77">
            <a:extLst>
              <a:ext uri="{FF2B5EF4-FFF2-40B4-BE49-F238E27FC236}">
                <a16:creationId xmlns:a16="http://schemas.microsoft.com/office/drawing/2014/main" id="{335B4CE1-B425-4600-BEFB-CBF749D1CB87}"/>
              </a:ext>
            </a:extLst>
          </p:cNvPr>
          <p:cNvSpPr txBox="1"/>
          <p:nvPr/>
        </p:nvSpPr>
        <p:spPr>
          <a:xfrm>
            <a:off x="2794505" y="2791843"/>
            <a:ext cx="9472548" cy="3139321"/>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b="1" dirty="0">
                <a:solidFill>
                  <a:srgbClr val="66AEC9"/>
                </a:solidFill>
                <a:cs typeface="Arial" panose="020B0604020202020204" pitchFamily="34" charset="0"/>
              </a:rPr>
              <a:t>3.1 Supporting The New Smart City Mission and Relationship with other Entities</a:t>
            </a:r>
          </a:p>
          <a:p>
            <a:r>
              <a:rPr lang="en-GB" b="1" dirty="0">
                <a:solidFill>
                  <a:srgbClr val="66AEC9"/>
                </a:solidFill>
                <a:cs typeface="Arial" panose="020B0604020202020204" pitchFamily="34" charset="0"/>
              </a:rPr>
              <a:t>3.2 Developing and Taking Advantage of a Sustainable ICT Sector </a:t>
            </a:r>
          </a:p>
          <a:p>
            <a:r>
              <a:rPr lang="en-GB" sz="1800" b="1" dirty="0">
                <a:solidFill>
                  <a:srgbClr val="66AEC9"/>
                </a:solidFill>
                <a:cs typeface="Arial" panose="020B0604020202020204" pitchFamily="34" charset="0"/>
              </a:rPr>
              <a:t>3.3 </a:t>
            </a:r>
            <a:r>
              <a:rPr lang="en-GB" b="1" dirty="0">
                <a:solidFill>
                  <a:srgbClr val="66AEC9"/>
                </a:solidFill>
                <a:cs typeface="Arial" panose="020B0604020202020204" pitchFamily="34" charset="0"/>
              </a:rPr>
              <a:t>Developing an Open Data Policy </a:t>
            </a:r>
          </a:p>
          <a:p>
            <a:r>
              <a:rPr lang="en-GB" sz="1800" b="1" dirty="0">
                <a:solidFill>
                  <a:srgbClr val="66AEC9"/>
                </a:solidFill>
                <a:cs typeface="Arial" panose="020B0604020202020204" pitchFamily="34" charset="0"/>
              </a:rPr>
              <a:t>3.4 Structuring a Global IoT Infrastructure Strategy </a:t>
            </a:r>
            <a:br>
              <a:rPr lang="en-GB" sz="1800" b="1" dirty="0">
                <a:solidFill>
                  <a:srgbClr val="66AEC9"/>
                </a:solidFill>
                <a:cs typeface="Arial" panose="020B0604020202020204" pitchFamily="34" charset="0"/>
              </a:rPr>
            </a:br>
            <a:endParaRPr lang="en-US" b="1" dirty="0">
              <a:solidFill>
                <a:srgbClr val="66AEC9"/>
              </a:solidFill>
              <a:cs typeface="Arial" panose="020B0604020202020204" pitchFamily="34" charset="0"/>
            </a:endParaRPr>
          </a:p>
          <a:p>
            <a:endParaRPr lang="en-US" b="1" dirty="0">
              <a:solidFill>
                <a:srgbClr val="66AEC9"/>
              </a:solidFill>
              <a:cs typeface="Arial" panose="020B0604020202020204" pitchFamily="34" charset="0"/>
            </a:endParaRPr>
          </a:p>
          <a:p>
            <a:endParaRPr lang="en-US" sz="1800" b="1" dirty="0">
              <a:solidFill>
                <a:srgbClr val="66AEC9"/>
              </a:solidFill>
              <a:latin typeface="Arial" panose="020B0604020202020204" pitchFamily="34" charset="0"/>
              <a:cs typeface="Arial" panose="020B0604020202020204" pitchFamily="34" charset="0"/>
            </a:endParaRPr>
          </a:p>
          <a:p>
            <a:endParaRPr lang="en-US" sz="1800" b="1" dirty="0">
              <a:solidFill>
                <a:srgbClr val="66AEC9"/>
              </a:solidFill>
            </a:endParaRPr>
          </a:p>
          <a:p>
            <a:endParaRPr lang="en-US" sz="1800" b="1" dirty="0">
              <a:solidFill>
                <a:srgbClr val="66AEC9"/>
              </a:solidFill>
            </a:endParaRPr>
          </a:p>
          <a:p>
            <a:endParaRPr lang="en-US" b="1" dirty="0">
              <a:solidFill>
                <a:srgbClr val="66AEC9"/>
              </a:solidFill>
              <a:cs typeface="Arial" panose="020B0604020202020204" pitchFamily="34" charset="0"/>
            </a:endParaRPr>
          </a:p>
          <a:p>
            <a:endParaRPr lang="en-US" b="1" dirty="0">
              <a:solidFill>
                <a:srgbClr val="66AEC9"/>
              </a:solidFill>
              <a:cs typeface="Arial" panose="020B0604020202020204" pitchFamily="34" charset="0"/>
            </a:endParaRPr>
          </a:p>
        </p:txBody>
      </p:sp>
    </p:spTree>
    <p:extLst>
      <p:ext uri="{BB962C8B-B14F-4D97-AF65-F5344CB8AC3E}">
        <p14:creationId xmlns:p14="http://schemas.microsoft.com/office/powerpoint/2010/main" val="533816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238375" y="295269"/>
            <a:ext cx="8601076" cy="878640"/>
          </a:xfrm>
        </p:spPr>
        <p:txBody>
          <a:bodyPr>
            <a:normAutofit/>
          </a:bodyPr>
          <a:lstStyle/>
          <a:p>
            <a:r>
              <a:rPr lang="en-GB" sz="2800" dirty="0">
                <a:solidFill>
                  <a:srgbClr val="C00000"/>
                </a:solidFill>
                <a:cs typeface="Arial" panose="020B0604020202020204" pitchFamily="34" charset="0"/>
              </a:rPr>
              <a:t>3.1 Supporting the New Smart City Mission and Relationship with other Entities</a:t>
            </a: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2FD9C63-DFB5-412B-97A3-4FF76E2E307D}"/>
              </a:ext>
            </a:extLst>
          </p:cNvPr>
          <p:cNvSpPr/>
          <p:nvPr/>
        </p:nvSpPr>
        <p:spPr>
          <a:xfrm>
            <a:off x="2257858" y="7021778"/>
            <a:ext cx="3889400" cy="353712"/>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a:solidFill>
                  <a:schemeClr val="tx1"/>
                </a:solidFill>
              </a:rPr>
              <a:t>½ FTE dedicated to the project </a:t>
            </a:r>
            <a:endParaRPr lang="en-US" sz="1000" dirty="0">
              <a:solidFill>
                <a:schemeClr val="tx1"/>
              </a:solidFill>
            </a:endParaRPr>
          </a:p>
        </p:txBody>
      </p:sp>
      <p:sp>
        <p:nvSpPr>
          <p:cNvPr id="74" name="Rectangle 73">
            <a:extLst>
              <a:ext uri="{FF2B5EF4-FFF2-40B4-BE49-F238E27FC236}">
                <a16:creationId xmlns:a16="http://schemas.microsoft.com/office/drawing/2014/main" id="{F1805AF5-8708-4982-ACBC-C7F05BAAB81C}"/>
              </a:ext>
            </a:extLst>
          </p:cNvPr>
          <p:cNvSpPr/>
          <p:nvPr/>
        </p:nvSpPr>
        <p:spPr>
          <a:xfrm>
            <a:off x="2257860" y="1580454"/>
            <a:ext cx="3889398" cy="3198216"/>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n-US" sz="950" u="sng" dirty="0">
                <a:solidFill>
                  <a:schemeClr val="tx1"/>
                </a:solidFill>
              </a:rPr>
              <a:t>Internal to the Capital City</a:t>
            </a:r>
          </a:p>
          <a:p>
            <a:pPr marL="363538" lvl="1" indent="-171450" algn="just">
              <a:buFont typeface="Arial" panose="020B0604020202020204" pitchFamily="34" charset="0"/>
              <a:buChar char="•"/>
            </a:pPr>
            <a:r>
              <a:rPr lang="en-US" sz="950" dirty="0">
                <a:solidFill>
                  <a:schemeClr val="tx1"/>
                </a:solidFill>
              </a:rPr>
              <a:t>Benefit from a complete transversal and comprehensive way both with digital and urban issues and that would bring together different secretariats &amp; departments based on an organized pattern and work method</a:t>
            </a:r>
          </a:p>
          <a:p>
            <a:pPr marL="363538" lvl="1" indent="-171450" algn="just">
              <a:buFont typeface="Arial" panose="020B0604020202020204" pitchFamily="34" charset="0"/>
              <a:buChar char="•"/>
            </a:pPr>
            <a:r>
              <a:rPr lang="en-US" sz="950" dirty="0">
                <a:solidFill>
                  <a:schemeClr val="tx1"/>
                </a:solidFill>
              </a:rPr>
              <a:t>Create a constant and robust dialogue between the CIS, the smart city mission and the business and support teams to identify and respond to their specific needs</a:t>
            </a:r>
          </a:p>
          <a:p>
            <a:pPr marL="363538" lvl="1" indent="-171450" algn="just">
              <a:buFont typeface="Arial" panose="020B0604020202020204" pitchFamily="34" charset="0"/>
              <a:buChar char="•"/>
            </a:pPr>
            <a:r>
              <a:rPr lang="en-US" sz="950" dirty="0">
                <a:solidFill>
                  <a:schemeClr val="tx1"/>
                </a:solidFill>
              </a:rPr>
              <a:t>Facilitate the implementation of the DCAP thanks to a holistic vision</a:t>
            </a:r>
          </a:p>
          <a:p>
            <a:pPr marL="363538" lvl="1" indent="-171450" algn="just">
              <a:buFont typeface="Arial" panose="020B0604020202020204" pitchFamily="34" charset="0"/>
              <a:buChar char="•"/>
            </a:pPr>
            <a:r>
              <a:rPr lang="en-GB" sz="950" dirty="0">
                <a:solidFill>
                  <a:schemeClr val="tx1"/>
                </a:solidFill>
              </a:rPr>
              <a:t>Give more legitimacy to the implementation of cross-cutting smart city projects with other secretariats/departments and public companies (to work with and solicit them)</a:t>
            </a:r>
          </a:p>
          <a:p>
            <a:pPr marL="363538" lvl="1" indent="-171450" algn="just">
              <a:buFont typeface="Arial" panose="020B0604020202020204" pitchFamily="34" charset="0"/>
              <a:buChar char="•"/>
            </a:pPr>
            <a:endParaRPr lang="en-GB" sz="950" dirty="0">
              <a:solidFill>
                <a:schemeClr val="tx1"/>
              </a:solidFill>
            </a:endParaRPr>
          </a:p>
          <a:p>
            <a:pPr indent="-265112" algn="just">
              <a:buFont typeface="Wingdings" panose="05000000000000000000" pitchFamily="2" charset="2"/>
              <a:buChar char="Ø"/>
            </a:pPr>
            <a:r>
              <a:rPr lang="en-US" sz="950" u="sng" dirty="0">
                <a:solidFill>
                  <a:schemeClr val="tx1"/>
                </a:solidFill>
              </a:rPr>
              <a:t>For the territory</a:t>
            </a:r>
          </a:p>
          <a:p>
            <a:pPr marL="363538" lvl="1" indent="-171450" algn="just">
              <a:buFont typeface="Arial" panose="020B0604020202020204" pitchFamily="34" charset="0"/>
              <a:buChar char="•"/>
            </a:pPr>
            <a:r>
              <a:rPr lang="en-US" sz="950" dirty="0">
                <a:solidFill>
                  <a:schemeClr val="tx1"/>
                </a:solidFill>
              </a:rPr>
              <a:t>Better integrated urban development strategy </a:t>
            </a:r>
          </a:p>
          <a:p>
            <a:pPr marL="363538" lvl="1" indent="-171450" algn="just">
              <a:buFont typeface="Arial" panose="020B0604020202020204" pitchFamily="34" charset="0"/>
              <a:buChar char="•"/>
            </a:pPr>
            <a:r>
              <a:rPr lang="en-US" sz="950" dirty="0">
                <a:solidFill>
                  <a:schemeClr val="tx1"/>
                </a:solidFill>
              </a:rPr>
              <a:t>Better coherence in the urban projects developed </a:t>
            </a:r>
          </a:p>
          <a:p>
            <a:pPr marL="363538" lvl="1" indent="-171450" algn="just">
              <a:buFont typeface="Arial" panose="020B0604020202020204" pitchFamily="34" charset="0"/>
              <a:buChar char="•"/>
            </a:pPr>
            <a:r>
              <a:rPr lang="en-US" sz="950" dirty="0">
                <a:solidFill>
                  <a:schemeClr val="tx1"/>
                </a:solidFill>
              </a:rPr>
              <a:t>Easier identification of relevant contacts in the smart city for ecosystem actors (one entry door</a:t>
            </a:r>
          </a:p>
        </p:txBody>
      </p:sp>
      <p:sp>
        <p:nvSpPr>
          <p:cNvPr id="75" name="Rectangle 74">
            <a:extLst>
              <a:ext uri="{FF2B5EF4-FFF2-40B4-BE49-F238E27FC236}">
                <a16:creationId xmlns:a16="http://schemas.microsoft.com/office/drawing/2014/main" id="{42BE199E-1F19-4418-B764-5C7E2EB7E2C1}"/>
              </a:ext>
            </a:extLst>
          </p:cNvPr>
          <p:cNvSpPr/>
          <p:nvPr/>
        </p:nvSpPr>
        <p:spPr>
          <a:xfrm>
            <a:off x="6306008" y="1580454"/>
            <a:ext cx="6760173" cy="4085876"/>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50" b="1" dirty="0">
                <a:solidFill>
                  <a:schemeClr val="tx1"/>
                </a:solidFill>
              </a:rPr>
              <a:t>Step 1</a:t>
            </a:r>
          </a:p>
          <a:p>
            <a:pPr marL="171450" indent="-171450">
              <a:buFont typeface="Arial" panose="020B0604020202020204" pitchFamily="34" charset="0"/>
              <a:buChar char="•"/>
            </a:pPr>
            <a:r>
              <a:rPr lang="en-US" sz="950" dirty="0">
                <a:solidFill>
                  <a:schemeClr val="tx1"/>
                </a:solidFill>
              </a:rPr>
              <a:t>Gather the stakeholders involved on smart city projects to date, review </a:t>
            </a:r>
            <a:r>
              <a:rPr lang="en-GB" sz="950" dirty="0">
                <a:solidFill>
                  <a:schemeClr val="tx1"/>
                </a:solidFill>
              </a:rPr>
              <a:t>of the current state of the internal organisation related to the deployment of smart projects and of the objectives of the future organisation on these projects</a:t>
            </a:r>
          </a:p>
          <a:p>
            <a:pPr marL="171450" indent="-171450">
              <a:buFont typeface="Arial" panose="020B0604020202020204" pitchFamily="34" charset="0"/>
              <a:buChar char="•"/>
            </a:pPr>
            <a:endParaRPr lang="en-US" sz="950" dirty="0">
              <a:solidFill>
                <a:schemeClr val="tx1"/>
              </a:solidFill>
            </a:endParaRPr>
          </a:p>
          <a:p>
            <a:r>
              <a:rPr lang="en-US" sz="950" b="1" dirty="0">
                <a:solidFill>
                  <a:schemeClr val="tx1"/>
                </a:solidFill>
              </a:rPr>
              <a:t>Step 2</a:t>
            </a:r>
          </a:p>
          <a:p>
            <a:pPr marL="171437" indent="-171450" algn="just">
              <a:buFont typeface="Arial" panose="020B0604020202020204" pitchFamily="34" charset="0"/>
              <a:buChar char="•"/>
            </a:pPr>
            <a:r>
              <a:rPr lang="en-US" sz="950" dirty="0">
                <a:solidFill>
                  <a:schemeClr val="tx1"/>
                </a:solidFill>
              </a:rPr>
              <a:t>Design the smart city mission </a:t>
            </a:r>
          </a:p>
          <a:p>
            <a:pPr marL="628623" lvl="1" indent="-171450" algn="just">
              <a:buFont typeface="Arial" panose="020B0604020202020204" pitchFamily="34" charset="0"/>
              <a:buChar char="•"/>
            </a:pPr>
            <a:r>
              <a:rPr lang="en-US" sz="950" dirty="0">
                <a:solidFill>
                  <a:schemeClr val="tx1"/>
                </a:solidFill>
              </a:rPr>
              <a:t>Create a smart city mission under the Mayor's office (or executive team):</a:t>
            </a:r>
          </a:p>
          <a:p>
            <a:pPr marL="1085810" lvl="2" indent="-171450" algn="just">
              <a:buFont typeface="Arial" panose="020B0604020202020204" pitchFamily="34" charset="0"/>
              <a:buChar char="•"/>
            </a:pPr>
            <a:r>
              <a:rPr lang="en-US" sz="950" dirty="0">
                <a:solidFill>
                  <a:schemeClr val="tx1"/>
                </a:solidFill>
              </a:rPr>
              <a:t>The “smart city” mission should be set out of the classic organizational chart, by silo, and be attached to the Mayor’s cabinet </a:t>
            </a:r>
          </a:p>
          <a:p>
            <a:pPr marL="628623" lvl="1" indent="-171450" algn="just">
              <a:buFont typeface="Arial" panose="020B0604020202020204" pitchFamily="34" charset="0"/>
              <a:buChar char="•"/>
            </a:pPr>
            <a:r>
              <a:rPr lang="en-US" sz="950" dirty="0">
                <a:solidFill>
                  <a:schemeClr val="tx1"/>
                </a:solidFill>
              </a:rPr>
              <a:t>The smart city mission could be composed by:</a:t>
            </a:r>
          </a:p>
          <a:p>
            <a:pPr marL="1085810" lvl="2" indent="-171450" algn="just">
              <a:buFont typeface="Arial" panose="020B0604020202020204" pitchFamily="34" charset="0"/>
              <a:buChar char="•"/>
            </a:pPr>
            <a:r>
              <a:rPr lang="en-US" sz="950" dirty="0">
                <a:solidFill>
                  <a:schemeClr val="tx1"/>
                </a:solidFill>
              </a:rPr>
              <a:t>One person in charge of managing the mission</a:t>
            </a:r>
          </a:p>
          <a:p>
            <a:pPr marL="1085810" lvl="2" indent="-171450" algn="just">
              <a:buFont typeface="Arial" panose="020B0604020202020204" pitchFamily="34" charset="0"/>
              <a:buChar char="•"/>
            </a:pPr>
            <a:r>
              <a:rPr lang="en-US" sz="950" dirty="0">
                <a:solidFill>
                  <a:schemeClr val="tx1"/>
                </a:solidFill>
              </a:rPr>
              <a:t>Referents of each of the city’s directions</a:t>
            </a:r>
          </a:p>
          <a:p>
            <a:pPr marL="171437" indent="-171450" algn="just">
              <a:buFont typeface="Arial" panose="020B0604020202020204" pitchFamily="34" charset="0"/>
              <a:buChar char="•"/>
            </a:pPr>
            <a:r>
              <a:rPr lang="en-US" sz="950" dirty="0">
                <a:solidFill>
                  <a:schemeClr val="tx1"/>
                </a:solidFill>
              </a:rPr>
              <a:t>Hiring of a person in charge of managing the smart city mission </a:t>
            </a:r>
          </a:p>
          <a:p>
            <a:pPr marL="628623" lvl="1" indent="-171450" algn="just">
              <a:buFont typeface="Arial" panose="020B0604020202020204" pitchFamily="34" charset="0"/>
              <a:buChar char="•"/>
            </a:pPr>
            <a:r>
              <a:rPr lang="en-US" sz="950" dirty="0">
                <a:solidFill>
                  <a:schemeClr val="tx1"/>
                </a:solidFill>
              </a:rPr>
              <a:t>This person's profile should not be too technical. A specialization in urban issues with an appetite for digital seems the best configuration to avoid a too technophile prism</a:t>
            </a:r>
          </a:p>
          <a:p>
            <a:pPr marL="628623" lvl="1" indent="-171450" algn="just">
              <a:buFont typeface="Arial" panose="020B0604020202020204" pitchFamily="34" charset="0"/>
              <a:buChar char="•"/>
            </a:pPr>
            <a:r>
              <a:rPr lang="en-US" sz="950" dirty="0">
                <a:solidFill>
                  <a:schemeClr val="tx1"/>
                </a:solidFill>
              </a:rPr>
              <a:t>Promote a local hiring in the context of action 3.3</a:t>
            </a:r>
          </a:p>
          <a:p>
            <a:pPr marL="171423" indent="-171450" algn="just">
              <a:buFont typeface="Arial" panose="020B0604020202020204" pitchFamily="34" charset="0"/>
              <a:buChar char="•"/>
            </a:pPr>
            <a:r>
              <a:rPr lang="en-US" sz="950" dirty="0">
                <a:solidFill>
                  <a:schemeClr val="tx1"/>
                </a:solidFill>
              </a:rPr>
              <a:t>Define a methodology to involve local stakeholders in the design of smart projects &amp; strategies, but in also in the methods of collaboration and solicitation (notably public enterprises and other sectoral departments)</a:t>
            </a:r>
          </a:p>
          <a:p>
            <a:pPr marL="171437" indent="-171450" algn="just">
              <a:buFont typeface="Arial" panose="020B0604020202020204" pitchFamily="34" charset="0"/>
              <a:buChar char="•"/>
            </a:pPr>
            <a:r>
              <a:rPr lang="en-US" sz="950" dirty="0">
                <a:solidFill>
                  <a:schemeClr val="tx1"/>
                </a:solidFill>
              </a:rPr>
              <a:t>Organize monthly meetings with the smart city mission team to review project progress, share project ideas and cross opportunities to think about new ways of responding to the challenges of the city</a:t>
            </a:r>
          </a:p>
          <a:p>
            <a:pPr algn="just"/>
            <a:endParaRPr lang="en-US" sz="950" b="1" dirty="0">
              <a:solidFill>
                <a:schemeClr val="tx1"/>
              </a:solidFill>
            </a:endParaRPr>
          </a:p>
          <a:p>
            <a:pPr algn="just"/>
            <a:r>
              <a:rPr lang="en-US" sz="950" b="1" dirty="0">
                <a:solidFill>
                  <a:schemeClr val="tx1"/>
                </a:solidFill>
              </a:rPr>
              <a:t>Step 3</a:t>
            </a:r>
          </a:p>
          <a:p>
            <a:pPr marL="171437" indent="-171450" algn="just">
              <a:buFont typeface="Arial" panose="020B0604020202020204" pitchFamily="34" charset="0"/>
              <a:buChar char="•"/>
            </a:pPr>
            <a:r>
              <a:rPr lang="en-US" sz="950" dirty="0">
                <a:solidFill>
                  <a:schemeClr val="tx1"/>
                </a:solidFill>
              </a:rPr>
              <a:t>Hire an intern/junior position to help in the smart city mission’s activities, especially regarding the need of animation dynamism within the directions and to help building bridges with the academic sector (in the context of new professional gateways of action 3.3)</a:t>
            </a:r>
          </a:p>
        </p:txBody>
      </p:sp>
      <p:sp>
        <p:nvSpPr>
          <p:cNvPr id="76" name="Rectangle 75">
            <a:extLst>
              <a:ext uri="{FF2B5EF4-FFF2-40B4-BE49-F238E27FC236}">
                <a16:creationId xmlns:a16="http://schemas.microsoft.com/office/drawing/2014/main" id="{7EDA94AD-154B-4C68-8DD1-5F239F61EA5C}"/>
              </a:ext>
            </a:extLst>
          </p:cNvPr>
          <p:cNvSpPr/>
          <p:nvPr/>
        </p:nvSpPr>
        <p:spPr>
          <a:xfrm>
            <a:off x="2257858" y="5132382"/>
            <a:ext cx="3889400" cy="1560994"/>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chemeClr val="tx1"/>
                </a:solidFill>
              </a:rPr>
              <a:t>The success of such an organization comes first from the managers and their ability to embrace this change towards more collaborative working methods</a:t>
            </a:r>
          </a:p>
          <a:p>
            <a:pPr marL="171450" indent="-171450">
              <a:buFont typeface="Arial" panose="020B0604020202020204" pitchFamily="34" charset="0"/>
              <a:buChar char="•"/>
            </a:pPr>
            <a:r>
              <a:rPr lang="en-US" sz="1000" dirty="0">
                <a:solidFill>
                  <a:schemeClr val="tx1"/>
                </a:solidFill>
              </a:rPr>
              <a:t>Accompaniment of  referents who might have difficulties to prioritize their tasks </a:t>
            </a:r>
          </a:p>
          <a:p>
            <a:pPr marL="171450" indent="-171450">
              <a:buFont typeface="Arial" panose="020B0604020202020204" pitchFamily="34" charset="0"/>
              <a:buChar char="•"/>
            </a:pPr>
            <a:r>
              <a:rPr lang="en-US" sz="1000" dirty="0">
                <a:solidFill>
                  <a:schemeClr val="tx1"/>
                </a:solidFill>
              </a:rPr>
              <a:t>The profile of the person in charge of managing the smart city mission should not be too technical</a:t>
            </a:r>
          </a:p>
          <a:p>
            <a:pPr marL="171450" indent="-171450">
              <a:buFont typeface="Arial" panose="020B0604020202020204" pitchFamily="34" charset="0"/>
              <a:buChar char="•"/>
            </a:pPr>
            <a:r>
              <a:rPr lang="en-US" sz="1000" dirty="0">
                <a:solidFill>
                  <a:schemeClr val="tx1"/>
                </a:solidFill>
              </a:rPr>
              <a:t>Ensure the support of the mayor's cabinet to have the legitimacy to mobilize sectoral directions </a:t>
            </a:r>
          </a:p>
        </p:txBody>
      </p:sp>
      <p:sp>
        <p:nvSpPr>
          <p:cNvPr id="78" name="Rectangle 77">
            <a:extLst>
              <a:ext uri="{FF2B5EF4-FFF2-40B4-BE49-F238E27FC236}">
                <a16:creationId xmlns:a16="http://schemas.microsoft.com/office/drawing/2014/main" id="{31DEE9E1-9009-44FF-9E31-52E05C68BBFD}"/>
              </a:ext>
            </a:extLst>
          </p:cNvPr>
          <p:cNvSpPr/>
          <p:nvPr/>
        </p:nvSpPr>
        <p:spPr>
          <a:xfrm>
            <a:off x="8449147" y="6023505"/>
            <a:ext cx="4617035" cy="496480"/>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CIS</a:t>
            </a:r>
          </a:p>
        </p:txBody>
      </p:sp>
      <p:sp>
        <p:nvSpPr>
          <p:cNvPr id="79" name="Rectangle 78">
            <a:extLst>
              <a:ext uri="{FF2B5EF4-FFF2-40B4-BE49-F238E27FC236}">
                <a16:creationId xmlns:a16="http://schemas.microsoft.com/office/drawing/2014/main" id="{A19E7762-7D78-43C4-B348-BD995C5FB3C9}"/>
              </a:ext>
            </a:extLst>
          </p:cNvPr>
          <p:cNvSpPr/>
          <p:nvPr/>
        </p:nvSpPr>
        <p:spPr>
          <a:xfrm>
            <a:off x="8449147" y="6873695"/>
            <a:ext cx="4617034" cy="496478"/>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lvl="1" indent="-171450" algn="just">
              <a:buFont typeface="Arial" panose="020B0604020202020204" pitchFamily="34" charset="0"/>
              <a:buChar char="•"/>
            </a:pPr>
            <a:r>
              <a:rPr lang="en-US" sz="900" dirty="0">
                <a:solidFill>
                  <a:schemeClr val="tx1"/>
                </a:solidFill>
              </a:rPr>
              <a:t>Number of projects coming from the smart city mission activities </a:t>
            </a:r>
          </a:p>
          <a:p>
            <a:pPr marL="266700" lvl="1" indent="-171450" algn="just">
              <a:buFont typeface="Arial" panose="020B0604020202020204" pitchFamily="34" charset="0"/>
              <a:buChar char="•"/>
            </a:pPr>
            <a:r>
              <a:rPr lang="en-US" sz="900" dirty="0">
                <a:solidFill>
                  <a:schemeClr val="tx1"/>
                </a:solidFill>
              </a:rPr>
              <a:t>Attendance quotas for smart city mission meetings during the first year </a:t>
            </a:r>
          </a:p>
        </p:txBody>
      </p:sp>
      <p:sp>
        <p:nvSpPr>
          <p:cNvPr id="80" name="Rectangle 79">
            <a:extLst>
              <a:ext uri="{FF2B5EF4-FFF2-40B4-BE49-F238E27FC236}">
                <a16:creationId xmlns:a16="http://schemas.microsoft.com/office/drawing/2014/main" id="{91EA5107-81A8-402A-A793-2E67145722FB}"/>
              </a:ext>
            </a:extLst>
          </p:cNvPr>
          <p:cNvSpPr/>
          <p:nvPr/>
        </p:nvSpPr>
        <p:spPr>
          <a:xfrm>
            <a:off x="6306009" y="602350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fr-FR" sz="1050" kern="1200" dirty="0">
                <a:solidFill>
                  <a:schemeClr val="tx1"/>
                </a:solidFill>
              </a:rPr>
              <a:t>Mayor’s cabinet</a:t>
            </a:r>
            <a:endParaRPr lang="en-US" sz="1000" dirty="0">
              <a:solidFill>
                <a:schemeClr val="tx1"/>
              </a:solidFill>
            </a:endParaRPr>
          </a:p>
        </p:txBody>
      </p:sp>
      <p:sp>
        <p:nvSpPr>
          <p:cNvPr id="81" name="Rectangle 80">
            <a:extLst>
              <a:ext uri="{FF2B5EF4-FFF2-40B4-BE49-F238E27FC236}">
                <a16:creationId xmlns:a16="http://schemas.microsoft.com/office/drawing/2014/main" id="{C7948D65-FAE7-46B5-9405-839F518906BD}"/>
              </a:ext>
            </a:extLst>
          </p:cNvPr>
          <p:cNvSpPr/>
          <p:nvPr/>
        </p:nvSpPr>
        <p:spPr>
          <a:xfrm>
            <a:off x="6306009" y="6873695"/>
            <a:ext cx="2063763" cy="496478"/>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pPr marL="314982" indent="-314982">
              <a:buFont typeface="Arial" panose="020B0604020202020204" pitchFamily="34" charset="0"/>
              <a:buChar char="•"/>
            </a:pPr>
            <a:r>
              <a:rPr lang="en-US" sz="882" dirty="0">
                <a:solidFill>
                  <a:schemeClr val="tx1"/>
                </a:solidFill>
              </a:rPr>
              <a:t>1.5</a:t>
            </a:r>
          </a:p>
          <a:p>
            <a:pPr marL="314982" indent="-314982">
              <a:buFont typeface="Arial" panose="020B0604020202020204" pitchFamily="34" charset="0"/>
              <a:buChar char="•"/>
            </a:pPr>
            <a:r>
              <a:rPr lang="en-US" sz="882" dirty="0">
                <a:solidFill>
                  <a:schemeClr val="tx1"/>
                </a:solidFill>
              </a:rPr>
              <a:t>2.2</a:t>
            </a:r>
          </a:p>
          <a:p>
            <a:pPr marL="314982" indent="-314982">
              <a:buFont typeface="Arial" panose="020B0604020202020204" pitchFamily="34" charset="0"/>
              <a:buChar char="•"/>
            </a:pPr>
            <a:r>
              <a:rPr lang="en-US" sz="882" dirty="0">
                <a:solidFill>
                  <a:schemeClr val="tx1"/>
                </a:solidFill>
              </a:rPr>
              <a:t>3.3 </a:t>
            </a:r>
          </a:p>
          <a:p>
            <a:pPr marL="314982" indent="-314982">
              <a:buFont typeface="Arial" panose="020B0604020202020204" pitchFamily="34" charset="0"/>
              <a:buChar char="•"/>
            </a:pPr>
            <a:r>
              <a:rPr lang="en-US" sz="882" dirty="0">
                <a:solidFill>
                  <a:schemeClr val="tx1"/>
                </a:solidFill>
              </a:rPr>
              <a:t>3.2</a:t>
            </a:r>
          </a:p>
          <a:p>
            <a:pPr marL="314982" indent="-314982">
              <a:buFont typeface="Arial" panose="020B0604020202020204" pitchFamily="34" charset="0"/>
              <a:buChar char="•"/>
            </a:pPr>
            <a:endParaRPr lang="en-US" sz="882" dirty="0">
              <a:solidFill>
                <a:schemeClr val="tx1"/>
              </a:solidFill>
            </a:endParaRPr>
          </a:p>
        </p:txBody>
      </p:sp>
      <p:sp>
        <p:nvSpPr>
          <p:cNvPr id="14" name="Rectangle 13">
            <a:extLst>
              <a:ext uri="{FF2B5EF4-FFF2-40B4-BE49-F238E27FC236}">
                <a16:creationId xmlns:a16="http://schemas.microsoft.com/office/drawing/2014/main" id="{FD195699-B468-46A6-AD8B-AABC86ED9A53}"/>
              </a:ext>
            </a:extLst>
          </p:cNvPr>
          <p:cNvSpPr/>
          <p:nvPr/>
        </p:nvSpPr>
        <p:spPr>
          <a:xfrm>
            <a:off x="2257860" y="1226742"/>
            <a:ext cx="3889396"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Objectives</a:t>
            </a:r>
            <a:endParaRPr lang="en-GB" sz="1400" b="1" dirty="0"/>
          </a:p>
        </p:txBody>
      </p:sp>
      <p:sp>
        <p:nvSpPr>
          <p:cNvPr id="82" name="Rectangle 81">
            <a:extLst>
              <a:ext uri="{FF2B5EF4-FFF2-40B4-BE49-F238E27FC236}">
                <a16:creationId xmlns:a16="http://schemas.microsoft.com/office/drawing/2014/main" id="{9D6CD0FF-F891-4EF8-AD4A-9BF614391C17}"/>
              </a:ext>
            </a:extLst>
          </p:cNvPr>
          <p:cNvSpPr/>
          <p:nvPr/>
        </p:nvSpPr>
        <p:spPr>
          <a:xfrm>
            <a:off x="2257858" y="4778670"/>
            <a:ext cx="3889398"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Conditions of Success</a:t>
            </a:r>
          </a:p>
        </p:txBody>
      </p:sp>
      <p:sp>
        <p:nvSpPr>
          <p:cNvPr id="83" name="Rectangle 82">
            <a:extLst>
              <a:ext uri="{FF2B5EF4-FFF2-40B4-BE49-F238E27FC236}">
                <a16:creationId xmlns:a16="http://schemas.microsoft.com/office/drawing/2014/main" id="{1942C9F0-773F-4883-A088-582D14AA1A20}"/>
              </a:ext>
            </a:extLst>
          </p:cNvPr>
          <p:cNvSpPr/>
          <p:nvPr/>
        </p:nvSpPr>
        <p:spPr>
          <a:xfrm>
            <a:off x="2257858" y="6693376"/>
            <a:ext cx="3889399"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Necessary Resources</a:t>
            </a:r>
          </a:p>
        </p:txBody>
      </p:sp>
      <p:sp>
        <p:nvSpPr>
          <p:cNvPr id="84" name="Rectangle 83">
            <a:extLst>
              <a:ext uri="{FF2B5EF4-FFF2-40B4-BE49-F238E27FC236}">
                <a16:creationId xmlns:a16="http://schemas.microsoft.com/office/drawing/2014/main" id="{F7B06CC8-0703-4773-BD1F-883439F5D7B5}"/>
              </a:ext>
            </a:extLst>
          </p:cNvPr>
          <p:cNvSpPr/>
          <p:nvPr/>
        </p:nvSpPr>
        <p:spPr>
          <a:xfrm>
            <a:off x="6306009" y="1226742"/>
            <a:ext cx="676017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Activities</a:t>
            </a:r>
          </a:p>
        </p:txBody>
      </p:sp>
      <p:sp>
        <p:nvSpPr>
          <p:cNvPr id="85" name="Rectangle 84">
            <a:extLst>
              <a:ext uri="{FF2B5EF4-FFF2-40B4-BE49-F238E27FC236}">
                <a16:creationId xmlns:a16="http://schemas.microsoft.com/office/drawing/2014/main" id="{762D3838-ED9F-47BA-9D97-15D4FE34E2D3}"/>
              </a:ext>
            </a:extLst>
          </p:cNvPr>
          <p:cNvSpPr/>
          <p:nvPr/>
        </p:nvSpPr>
        <p:spPr>
          <a:xfrm>
            <a:off x="6306009" y="566979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Project Leader</a:t>
            </a:r>
            <a:endParaRPr lang="en-GB" sz="1400" b="1" dirty="0"/>
          </a:p>
        </p:txBody>
      </p:sp>
      <p:sp>
        <p:nvSpPr>
          <p:cNvPr id="86" name="Rectangle 85">
            <a:extLst>
              <a:ext uri="{FF2B5EF4-FFF2-40B4-BE49-F238E27FC236}">
                <a16:creationId xmlns:a16="http://schemas.microsoft.com/office/drawing/2014/main" id="{C2B9B38F-090A-4444-8E70-9A39C019985F}"/>
              </a:ext>
            </a:extLst>
          </p:cNvPr>
          <p:cNvSpPr/>
          <p:nvPr/>
        </p:nvSpPr>
        <p:spPr>
          <a:xfrm>
            <a:off x="8449147" y="5669793"/>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Potential Partner</a:t>
            </a:r>
          </a:p>
        </p:txBody>
      </p:sp>
      <p:sp>
        <p:nvSpPr>
          <p:cNvPr id="87" name="Rectangle 86">
            <a:extLst>
              <a:ext uri="{FF2B5EF4-FFF2-40B4-BE49-F238E27FC236}">
                <a16:creationId xmlns:a16="http://schemas.microsoft.com/office/drawing/2014/main" id="{EAD2769B-CE17-435B-9256-75B1571B9BF4}"/>
              </a:ext>
            </a:extLst>
          </p:cNvPr>
          <p:cNvSpPr/>
          <p:nvPr/>
        </p:nvSpPr>
        <p:spPr>
          <a:xfrm>
            <a:off x="6306008" y="651998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Related Actions</a:t>
            </a:r>
          </a:p>
        </p:txBody>
      </p:sp>
      <p:sp>
        <p:nvSpPr>
          <p:cNvPr id="88" name="Rectangle 87">
            <a:extLst>
              <a:ext uri="{FF2B5EF4-FFF2-40B4-BE49-F238E27FC236}">
                <a16:creationId xmlns:a16="http://schemas.microsoft.com/office/drawing/2014/main" id="{772A35F5-3E7C-4E91-87D2-6A0649FFD61B}"/>
              </a:ext>
            </a:extLst>
          </p:cNvPr>
          <p:cNvSpPr/>
          <p:nvPr/>
        </p:nvSpPr>
        <p:spPr>
          <a:xfrm>
            <a:off x="8449146" y="6516520"/>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Evaluation/ Indicators of Success</a:t>
            </a:r>
          </a:p>
        </p:txBody>
      </p:sp>
      <p:sp>
        <p:nvSpPr>
          <p:cNvPr id="89" name="Rectangle 88">
            <a:extLst>
              <a:ext uri="{FF2B5EF4-FFF2-40B4-BE49-F238E27FC236}">
                <a16:creationId xmlns:a16="http://schemas.microsoft.com/office/drawing/2014/main" id="{4D96A546-1940-4586-BAFF-C01BF779265C}"/>
              </a:ext>
            </a:extLst>
          </p:cNvPr>
          <p:cNvSpPr/>
          <p:nvPr/>
        </p:nvSpPr>
        <p:spPr>
          <a:xfrm>
            <a:off x="11002419" y="61606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882" dirty="0">
                <a:solidFill>
                  <a:schemeClr val="tx1"/>
                </a:solidFill>
              </a:rPr>
              <a:t>To be determined</a:t>
            </a:r>
          </a:p>
        </p:txBody>
      </p:sp>
      <p:sp>
        <p:nvSpPr>
          <p:cNvPr id="90" name="Rectangle 89">
            <a:extLst>
              <a:ext uri="{FF2B5EF4-FFF2-40B4-BE49-F238E27FC236}">
                <a16:creationId xmlns:a16="http://schemas.microsoft.com/office/drawing/2014/main" id="{FC545539-221B-4CFE-A882-02CD89803C3B}"/>
              </a:ext>
            </a:extLst>
          </p:cNvPr>
          <p:cNvSpPr/>
          <p:nvPr/>
        </p:nvSpPr>
        <p:spPr>
          <a:xfrm>
            <a:off x="11002419" y="26235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Financial Estimate</a:t>
            </a:r>
          </a:p>
        </p:txBody>
      </p:sp>
      <p:pic>
        <p:nvPicPr>
          <p:cNvPr id="24" name="Image 6">
            <a:extLst>
              <a:ext uri="{FF2B5EF4-FFF2-40B4-BE49-F238E27FC236}">
                <a16:creationId xmlns:a16="http://schemas.microsoft.com/office/drawing/2014/main" id="{D3AE2F6D-E177-4C6E-AFD4-D55DDF3EB221}"/>
              </a:ext>
            </a:extLst>
          </p:cNvPr>
          <p:cNvPicPr>
            <a:picLocks noChangeAspect="1"/>
          </p:cNvPicPr>
          <p:nvPr/>
        </p:nvPicPr>
        <p:blipFill>
          <a:blip r:embed="rId3">
            <a:alphaModFix amt="35000"/>
          </a:blip>
          <a:srcRect l="41021" r="41021"/>
          <a:stretch/>
        </p:blipFill>
        <p:spPr>
          <a:xfrm>
            <a:off x="-3" y="491363"/>
            <a:ext cx="1903960" cy="7068312"/>
          </a:xfrm>
          <a:prstGeom prst="rect">
            <a:avLst/>
          </a:prstGeom>
        </p:spPr>
      </p:pic>
    </p:spTree>
    <p:extLst>
      <p:ext uri="{BB962C8B-B14F-4D97-AF65-F5344CB8AC3E}">
        <p14:creationId xmlns:p14="http://schemas.microsoft.com/office/powerpoint/2010/main" val="778878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238375" y="295269"/>
            <a:ext cx="8601076" cy="878640"/>
          </a:xfrm>
        </p:spPr>
        <p:txBody>
          <a:bodyPr>
            <a:noAutofit/>
          </a:bodyPr>
          <a:lstStyle/>
          <a:p>
            <a:r>
              <a:rPr lang="en-GB" sz="2800" dirty="0">
                <a:solidFill>
                  <a:srgbClr val="C00000"/>
                </a:solidFill>
                <a:cs typeface="Arial" panose="020B0604020202020204" pitchFamily="34" charset="0"/>
              </a:rPr>
              <a:t>3.2 Developing and Taking Advantage of a Sustainable ICT Sector </a:t>
            </a: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2FD9C63-DFB5-412B-97A3-4FF76E2E307D}"/>
              </a:ext>
            </a:extLst>
          </p:cNvPr>
          <p:cNvSpPr/>
          <p:nvPr/>
        </p:nvSpPr>
        <p:spPr>
          <a:xfrm>
            <a:off x="2257858" y="6432169"/>
            <a:ext cx="3889400" cy="943322"/>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50" dirty="0">
                <a:solidFill>
                  <a:schemeClr val="tx1"/>
                </a:solidFill>
              </a:rPr>
              <a:t>¼ FTE dedicated to promoting job offers locally and designing professional integration schemes </a:t>
            </a:r>
          </a:p>
        </p:txBody>
      </p:sp>
      <p:sp>
        <p:nvSpPr>
          <p:cNvPr id="74" name="Rectangle 73">
            <a:extLst>
              <a:ext uri="{FF2B5EF4-FFF2-40B4-BE49-F238E27FC236}">
                <a16:creationId xmlns:a16="http://schemas.microsoft.com/office/drawing/2014/main" id="{F1805AF5-8708-4982-ACBC-C7F05BAAB81C}"/>
              </a:ext>
            </a:extLst>
          </p:cNvPr>
          <p:cNvSpPr/>
          <p:nvPr/>
        </p:nvSpPr>
        <p:spPr>
          <a:xfrm>
            <a:off x="2257860" y="1580454"/>
            <a:ext cx="3889398" cy="2516102"/>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Wingdings" panose="05000000000000000000" pitchFamily="2" charset="2"/>
              <a:buChar char="Ø"/>
            </a:pPr>
            <a:r>
              <a:rPr lang="en-US" sz="1000" u="sng" dirty="0">
                <a:solidFill>
                  <a:schemeClr val="tx1"/>
                </a:solidFill>
              </a:rPr>
              <a:t>Internal to the Capital City</a:t>
            </a:r>
          </a:p>
          <a:p>
            <a:pPr marL="171450" indent="-171450">
              <a:buFont typeface="Arial" panose="020B0604020202020204" pitchFamily="34" charset="0"/>
              <a:buChar char="•"/>
            </a:pPr>
            <a:r>
              <a:rPr lang="en-GB" sz="1000" dirty="0">
                <a:solidFill>
                  <a:schemeClr val="tx1"/>
                </a:solidFill>
              </a:rPr>
              <a:t>Recruiting qualified citizens already present on the territory</a:t>
            </a:r>
          </a:p>
          <a:p>
            <a:pPr marL="171450" indent="-171450">
              <a:buFont typeface="Arial" panose="020B0604020202020204" pitchFamily="34" charset="0"/>
              <a:buChar char="•"/>
            </a:pPr>
            <a:r>
              <a:rPr lang="en-GB" sz="1000" dirty="0">
                <a:solidFill>
                  <a:schemeClr val="tx1"/>
                </a:solidFill>
              </a:rPr>
              <a:t>Attract young talents to the administration</a:t>
            </a:r>
          </a:p>
          <a:p>
            <a:pPr marL="171450" indent="-171450">
              <a:buFont typeface="Arial" panose="020B0604020202020204" pitchFamily="34" charset="0"/>
              <a:buChar char="•"/>
            </a:pPr>
            <a:r>
              <a:rPr lang="en-GB" sz="1000" dirty="0">
                <a:solidFill>
                  <a:schemeClr val="tx1"/>
                </a:solidFill>
              </a:rPr>
              <a:t>Make the administration an attractive workplace</a:t>
            </a:r>
          </a:p>
          <a:p>
            <a:pPr marL="171450" indent="-171450">
              <a:buFont typeface="Arial" panose="020B0604020202020204" pitchFamily="34" charset="0"/>
              <a:buChar char="•"/>
            </a:pPr>
            <a:r>
              <a:rPr lang="en-GB" sz="1000" dirty="0">
                <a:solidFill>
                  <a:schemeClr val="tx1"/>
                </a:solidFill>
              </a:rPr>
              <a:t>Valorise the local workforce &amp; the attractiveness of local universities</a:t>
            </a:r>
          </a:p>
          <a:p>
            <a:pPr marL="171450" indent="-171450">
              <a:buFont typeface="Arial" panose="020B0604020202020204" pitchFamily="34" charset="0"/>
              <a:buChar char="•"/>
            </a:pPr>
            <a:endParaRPr lang="en-US" sz="1000" dirty="0">
              <a:solidFill>
                <a:schemeClr val="tx1"/>
              </a:solidFill>
            </a:endParaRPr>
          </a:p>
          <a:p>
            <a:pPr marL="314982" indent="-314982">
              <a:buFont typeface="Wingdings" panose="05000000000000000000" pitchFamily="2" charset="2"/>
              <a:buChar char="Ø"/>
            </a:pPr>
            <a:r>
              <a:rPr lang="en-US" sz="1000" u="sng" dirty="0">
                <a:solidFill>
                  <a:schemeClr val="tx1"/>
                </a:solidFill>
              </a:rPr>
              <a:t>For the territory</a:t>
            </a:r>
          </a:p>
          <a:p>
            <a:pPr marL="171450" indent="-171450">
              <a:buFont typeface="Arial" panose="020B0604020202020204" pitchFamily="34" charset="0"/>
              <a:buChar char="•"/>
            </a:pPr>
            <a:r>
              <a:rPr lang="en-US" sz="1000" dirty="0">
                <a:solidFill>
                  <a:schemeClr val="tx1"/>
                </a:solidFill>
              </a:rPr>
              <a:t>Opportunity for young professionals to kick-start their careers locally </a:t>
            </a:r>
          </a:p>
          <a:p>
            <a:pPr marL="171450" indent="-171450">
              <a:buFont typeface="Arial" panose="020B0604020202020204" pitchFamily="34" charset="0"/>
              <a:buChar char="•"/>
            </a:pPr>
            <a:r>
              <a:rPr lang="en-US" sz="1000" dirty="0">
                <a:solidFill>
                  <a:schemeClr val="tx1"/>
                </a:solidFill>
              </a:rPr>
              <a:t>Diversify the partnerships with employers to the public sector </a:t>
            </a:r>
          </a:p>
        </p:txBody>
      </p:sp>
      <p:sp>
        <p:nvSpPr>
          <p:cNvPr id="75" name="Rectangle 74">
            <a:extLst>
              <a:ext uri="{FF2B5EF4-FFF2-40B4-BE49-F238E27FC236}">
                <a16:creationId xmlns:a16="http://schemas.microsoft.com/office/drawing/2014/main" id="{42BE199E-1F19-4418-B764-5C7E2EB7E2C1}"/>
              </a:ext>
            </a:extLst>
          </p:cNvPr>
          <p:cNvSpPr/>
          <p:nvPr/>
        </p:nvSpPr>
        <p:spPr>
          <a:xfrm>
            <a:off x="6306008" y="1580454"/>
            <a:ext cx="6760173" cy="4188054"/>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50" b="1" dirty="0">
                <a:solidFill>
                  <a:schemeClr val="tx1"/>
                </a:solidFill>
              </a:rPr>
              <a:t>Step 1</a:t>
            </a:r>
          </a:p>
          <a:p>
            <a:pPr marL="171450" indent="-171450">
              <a:buFont typeface="Arial" panose="020B0604020202020204" pitchFamily="34" charset="0"/>
              <a:buChar char="•"/>
            </a:pPr>
            <a:r>
              <a:rPr lang="en-GB" sz="950" dirty="0">
                <a:solidFill>
                  <a:schemeClr val="tx1"/>
                </a:solidFill>
              </a:rPr>
              <a:t>Enhance the attractiveness of the positions to optimise recruitment:</a:t>
            </a:r>
            <a:endParaRPr lang="en-US" sz="950" dirty="0">
              <a:solidFill>
                <a:schemeClr val="tx1"/>
              </a:solidFill>
            </a:endParaRPr>
          </a:p>
          <a:p>
            <a:pPr marL="772182" lvl="1" indent="-314982">
              <a:buFont typeface="Arial" panose="020B0604020202020204" pitchFamily="34" charset="0"/>
              <a:buChar char="•"/>
            </a:pPr>
            <a:r>
              <a:rPr lang="en-GB" sz="950" dirty="0">
                <a:solidFill>
                  <a:schemeClr val="tx1"/>
                </a:solidFill>
              </a:rPr>
              <a:t>Build an "employer brand"; and communication elements on the employing structure (missions &amp; value)</a:t>
            </a:r>
          </a:p>
          <a:p>
            <a:pPr marL="772182" lvl="1" indent="-314982">
              <a:buFont typeface="Arial" panose="020B0604020202020204" pitchFamily="34" charset="0"/>
              <a:buChar char="•"/>
            </a:pPr>
            <a:r>
              <a:rPr lang="en-GB" sz="950" dirty="0">
                <a:solidFill>
                  <a:schemeClr val="tx1"/>
                </a:solidFill>
              </a:rPr>
              <a:t>Value the benefits of quality of life at work, social action, new methods of work, the professional environment, diversity environment, diversity, access to training</a:t>
            </a:r>
          </a:p>
          <a:p>
            <a:r>
              <a:rPr lang="en-GB" sz="950" b="1" dirty="0">
                <a:solidFill>
                  <a:schemeClr val="tx1"/>
                </a:solidFill>
              </a:rPr>
              <a:t>Step 2</a:t>
            </a:r>
            <a:endParaRPr lang="en-US" sz="950" b="1" dirty="0">
              <a:solidFill>
                <a:schemeClr val="tx1"/>
              </a:solidFill>
            </a:endParaRPr>
          </a:p>
          <a:p>
            <a:pPr marL="314982" indent="-314982">
              <a:buFont typeface="Arial" panose="020B0604020202020204" pitchFamily="34" charset="0"/>
              <a:buChar char="•"/>
            </a:pPr>
            <a:r>
              <a:rPr lang="en-GB" sz="950" dirty="0">
                <a:solidFill>
                  <a:schemeClr val="tx1"/>
                </a:solidFill>
              </a:rPr>
              <a:t>Find new ways of communicating job offers:</a:t>
            </a:r>
          </a:p>
          <a:p>
            <a:pPr marL="772182" lvl="1" indent="-314982">
              <a:buFont typeface="Arial" panose="020B0604020202020204" pitchFamily="34" charset="0"/>
              <a:buChar char="•"/>
            </a:pPr>
            <a:r>
              <a:rPr lang="en-GB" sz="950" dirty="0">
                <a:solidFill>
                  <a:schemeClr val="tx1"/>
                </a:solidFill>
              </a:rPr>
              <a:t>New partnership policy (opening up towards local universities and professional insertion programmes)</a:t>
            </a:r>
          </a:p>
          <a:p>
            <a:pPr marL="772182" lvl="1" indent="-314982">
              <a:buFont typeface="Arial" panose="020B0604020202020204" pitchFamily="34" charset="0"/>
              <a:buChar char="•"/>
            </a:pPr>
            <a:r>
              <a:rPr lang="en-GB" sz="950" dirty="0">
                <a:solidFill>
                  <a:schemeClr val="tx1"/>
                </a:solidFill>
              </a:rPr>
              <a:t>Participate at local and regional job inspersion forums (aimed at young professionals)</a:t>
            </a:r>
          </a:p>
          <a:p>
            <a:pPr marL="772182" lvl="1" indent="-314982">
              <a:buFont typeface="Arial" panose="020B0604020202020204" pitchFamily="34" charset="0"/>
              <a:buChar char="•"/>
            </a:pPr>
            <a:r>
              <a:rPr lang="en-GB" sz="950" dirty="0">
                <a:solidFill>
                  <a:schemeClr val="tx1"/>
                </a:solidFill>
              </a:rPr>
              <a:t>Promote job offers on alternative media (online social media notably) and make it easier for potential candidates to find information on the Capital City’s conditions of work (dedicated page on the municipal website)</a:t>
            </a:r>
          </a:p>
          <a:p>
            <a:r>
              <a:rPr lang="en-GB" sz="950" b="1" dirty="0">
                <a:solidFill>
                  <a:schemeClr val="tx1"/>
                </a:solidFill>
              </a:rPr>
              <a:t>Step 3</a:t>
            </a:r>
          </a:p>
          <a:p>
            <a:pPr marL="314982" indent="-314982">
              <a:buFont typeface="Arial" panose="020B0604020202020204" pitchFamily="34" charset="0"/>
              <a:buChar char="•"/>
            </a:pPr>
            <a:r>
              <a:rPr lang="en-GB" sz="950" dirty="0">
                <a:solidFill>
                  <a:schemeClr val="tx1"/>
                </a:solidFill>
              </a:rPr>
              <a:t>Create a pilot recruitment, for the person in charge of managing the Smart City mission (action 3.1). </a:t>
            </a:r>
            <a:r>
              <a:rPr lang="en-US" sz="950" dirty="0">
                <a:solidFill>
                  <a:schemeClr val="tx1"/>
                </a:solidFill>
              </a:rPr>
              <a:t>This person's profile should not be too technical. A specialization in urban issues with an appetite for digital seems the best configuration to avoid a too technophile prism</a:t>
            </a:r>
          </a:p>
          <a:p>
            <a:pPr marL="314982" indent="-314982">
              <a:buFont typeface="Arial" panose="020B0604020202020204" pitchFamily="34" charset="0"/>
              <a:buChar char="•"/>
            </a:pPr>
            <a:r>
              <a:rPr lang="en-GB" sz="950" dirty="0">
                <a:solidFill>
                  <a:schemeClr val="tx1"/>
                </a:solidFill>
              </a:rPr>
              <a:t>Valorise the position, through emphasizing on advantages that the private sector doesn’t offer: </a:t>
            </a:r>
          </a:p>
          <a:p>
            <a:pPr marL="772182" lvl="1" indent="-314982">
              <a:buFont typeface="Arial" panose="020B0604020202020204" pitchFamily="34" charset="0"/>
              <a:buChar char="•"/>
            </a:pPr>
            <a:r>
              <a:rPr lang="en-GB" sz="950" dirty="0">
                <a:solidFill>
                  <a:schemeClr val="tx1"/>
                </a:solidFill>
              </a:rPr>
              <a:t>Being as close as possible to the implementation of impactful projects carried out on the territory: working for the general interest and with a strong local impact</a:t>
            </a:r>
          </a:p>
          <a:p>
            <a:pPr marL="772182" lvl="1" indent="-314982">
              <a:buFont typeface="Arial" panose="020B0604020202020204" pitchFamily="34" charset="0"/>
              <a:buChar char="•"/>
            </a:pPr>
            <a:r>
              <a:rPr lang="en-GB" sz="950" dirty="0">
                <a:solidFill>
                  <a:schemeClr val="tx1"/>
                </a:solidFill>
              </a:rPr>
              <a:t>Following all the stages of project implementation through a data-driven and multidisciplinary approach </a:t>
            </a:r>
          </a:p>
          <a:p>
            <a:pPr marL="1229382" lvl="2" indent="-314982">
              <a:buFont typeface="Arial" panose="020B0604020202020204" pitchFamily="34" charset="0"/>
              <a:buChar char="•"/>
            </a:pPr>
            <a:r>
              <a:rPr lang="en-GB" sz="950" dirty="0">
                <a:solidFill>
                  <a:schemeClr val="tx1"/>
                </a:solidFill>
              </a:rPr>
              <a:t>The acquisition of important sectoral knowledge, the increase in competence in other complementary aspects of data (governance, legal, design, etc.)</a:t>
            </a:r>
          </a:p>
          <a:p>
            <a:pPr marL="772182" lvl="1" indent="-314982">
              <a:buFont typeface="Arial" panose="020B0604020202020204" pitchFamily="34" charset="0"/>
              <a:buChar char="•"/>
            </a:pPr>
            <a:r>
              <a:rPr lang="en-GB" sz="950" dirty="0">
                <a:solidFill>
                  <a:schemeClr val="tx1"/>
                </a:solidFill>
              </a:rPr>
              <a:t>The strong responsibilities of the position and the freedom of action</a:t>
            </a:r>
          </a:p>
        </p:txBody>
      </p:sp>
      <p:sp>
        <p:nvSpPr>
          <p:cNvPr id="76" name="Rectangle 75">
            <a:extLst>
              <a:ext uri="{FF2B5EF4-FFF2-40B4-BE49-F238E27FC236}">
                <a16:creationId xmlns:a16="http://schemas.microsoft.com/office/drawing/2014/main" id="{7EDA94AD-154B-4C68-8DD1-5F239F61EA5C}"/>
              </a:ext>
            </a:extLst>
          </p:cNvPr>
          <p:cNvSpPr/>
          <p:nvPr/>
        </p:nvSpPr>
        <p:spPr>
          <a:xfrm>
            <a:off x="2257858" y="4450268"/>
            <a:ext cx="3889400" cy="1629432"/>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chemeClr val="tx1"/>
                </a:solidFill>
              </a:rPr>
              <a:t>Be explicit on the working conditions within the Capital City </a:t>
            </a:r>
          </a:p>
          <a:p>
            <a:pPr marL="171450" indent="-171450">
              <a:buFont typeface="Arial" panose="020B0604020202020204" pitchFamily="34" charset="0"/>
              <a:buChar char="•"/>
            </a:pPr>
            <a:r>
              <a:rPr lang="en-US" sz="1000" dirty="0">
                <a:solidFill>
                  <a:schemeClr val="tx1"/>
                </a:solidFill>
              </a:rPr>
              <a:t>Not set too specific selection criteria in order to be able to receive a wide diversity of candidates</a:t>
            </a:r>
          </a:p>
          <a:p>
            <a:pPr marL="171450" indent="-171450">
              <a:buFont typeface="Arial" panose="020B0604020202020204" pitchFamily="34" charset="0"/>
              <a:buChar char="•"/>
            </a:pPr>
            <a:r>
              <a:rPr lang="en-US" sz="1000" dirty="0">
                <a:solidFill>
                  <a:schemeClr val="tx1"/>
                </a:solidFill>
              </a:rPr>
              <a:t>Create partnerships with local universities</a:t>
            </a:r>
          </a:p>
          <a:p>
            <a:pPr marL="171450" indent="-171450">
              <a:buFont typeface="Arial" panose="020B0604020202020204" pitchFamily="34" charset="0"/>
              <a:buChar char="•"/>
            </a:pPr>
            <a:r>
              <a:rPr lang="en-US" sz="1000" dirty="0">
                <a:solidFill>
                  <a:schemeClr val="tx1"/>
                </a:solidFill>
              </a:rPr>
              <a:t>Create internal evolution possibilities to valorize the dynamic career options </a:t>
            </a:r>
          </a:p>
        </p:txBody>
      </p:sp>
      <p:sp>
        <p:nvSpPr>
          <p:cNvPr id="78" name="Rectangle 77">
            <a:extLst>
              <a:ext uri="{FF2B5EF4-FFF2-40B4-BE49-F238E27FC236}">
                <a16:creationId xmlns:a16="http://schemas.microsoft.com/office/drawing/2014/main" id="{31DEE9E1-9009-44FF-9E31-52E05C68BBFD}"/>
              </a:ext>
            </a:extLst>
          </p:cNvPr>
          <p:cNvSpPr/>
          <p:nvPr/>
        </p:nvSpPr>
        <p:spPr>
          <a:xfrm>
            <a:off x="8449146" y="6118755"/>
            <a:ext cx="4617035" cy="496480"/>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CIS </a:t>
            </a:r>
          </a:p>
          <a:p>
            <a:pPr marL="314982" indent="-314982">
              <a:buFont typeface="Arial" panose="020B0604020202020204" pitchFamily="34" charset="0"/>
              <a:buChar char="•"/>
            </a:pPr>
            <a:r>
              <a:rPr lang="en-US" sz="1000" dirty="0">
                <a:solidFill>
                  <a:schemeClr val="tx1"/>
                </a:solidFill>
              </a:rPr>
              <a:t>Local universities and ICT professionals </a:t>
            </a:r>
          </a:p>
        </p:txBody>
      </p:sp>
      <p:sp>
        <p:nvSpPr>
          <p:cNvPr id="79" name="Rectangle 78">
            <a:extLst>
              <a:ext uri="{FF2B5EF4-FFF2-40B4-BE49-F238E27FC236}">
                <a16:creationId xmlns:a16="http://schemas.microsoft.com/office/drawing/2014/main" id="{A19E7762-7D78-43C4-B348-BD995C5FB3C9}"/>
              </a:ext>
            </a:extLst>
          </p:cNvPr>
          <p:cNvSpPr/>
          <p:nvPr/>
        </p:nvSpPr>
        <p:spPr>
          <a:xfrm>
            <a:off x="8449147" y="6968945"/>
            <a:ext cx="4617034" cy="406546"/>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The hiring of a smart city mission manager with a multi-disciplinary profile  </a:t>
            </a:r>
          </a:p>
        </p:txBody>
      </p:sp>
      <p:sp>
        <p:nvSpPr>
          <p:cNvPr id="80" name="Rectangle 79">
            <a:extLst>
              <a:ext uri="{FF2B5EF4-FFF2-40B4-BE49-F238E27FC236}">
                <a16:creationId xmlns:a16="http://schemas.microsoft.com/office/drawing/2014/main" id="{91EA5107-81A8-402A-A793-2E67145722FB}"/>
              </a:ext>
            </a:extLst>
          </p:cNvPr>
          <p:cNvSpPr/>
          <p:nvPr/>
        </p:nvSpPr>
        <p:spPr>
          <a:xfrm>
            <a:off x="6306009" y="611875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HR department	</a:t>
            </a:r>
          </a:p>
        </p:txBody>
      </p:sp>
      <p:sp>
        <p:nvSpPr>
          <p:cNvPr id="81" name="Rectangle 80">
            <a:extLst>
              <a:ext uri="{FF2B5EF4-FFF2-40B4-BE49-F238E27FC236}">
                <a16:creationId xmlns:a16="http://schemas.microsoft.com/office/drawing/2014/main" id="{C7948D65-FAE7-46B5-9405-839F518906BD}"/>
              </a:ext>
            </a:extLst>
          </p:cNvPr>
          <p:cNvSpPr/>
          <p:nvPr/>
        </p:nvSpPr>
        <p:spPr>
          <a:xfrm>
            <a:off x="6306009" y="6968945"/>
            <a:ext cx="2063763" cy="406545"/>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3.1</a:t>
            </a:r>
          </a:p>
        </p:txBody>
      </p:sp>
      <p:sp>
        <p:nvSpPr>
          <p:cNvPr id="14" name="Rectangle 13">
            <a:extLst>
              <a:ext uri="{FF2B5EF4-FFF2-40B4-BE49-F238E27FC236}">
                <a16:creationId xmlns:a16="http://schemas.microsoft.com/office/drawing/2014/main" id="{FD195699-B468-46A6-AD8B-AABC86ED9A53}"/>
              </a:ext>
            </a:extLst>
          </p:cNvPr>
          <p:cNvSpPr/>
          <p:nvPr/>
        </p:nvSpPr>
        <p:spPr>
          <a:xfrm>
            <a:off x="2257860" y="1226742"/>
            <a:ext cx="3889396"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Objectives</a:t>
            </a:r>
            <a:endParaRPr lang="en-GB" sz="1400" b="1" dirty="0"/>
          </a:p>
        </p:txBody>
      </p:sp>
      <p:sp>
        <p:nvSpPr>
          <p:cNvPr id="82" name="Rectangle 81">
            <a:extLst>
              <a:ext uri="{FF2B5EF4-FFF2-40B4-BE49-F238E27FC236}">
                <a16:creationId xmlns:a16="http://schemas.microsoft.com/office/drawing/2014/main" id="{9D6CD0FF-F891-4EF8-AD4A-9BF614391C17}"/>
              </a:ext>
            </a:extLst>
          </p:cNvPr>
          <p:cNvSpPr/>
          <p:nvPr/>
        </p:nvSpPr>
        <p:spPr>
          <a:xfrm>
            <a:off x="2257860" y="4088127"/>
            <a:ext cx="3889398"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Conditions of Success</a:t>
            </a:r>
          </a:p>
        </p:txBody>
      </p:sp>
      <p:sp>
        <p:nvSpPr>
          <p:cNvPr id="83" name="Rectangle 82">
            <a:extLst>
              <a:ext uri="{FF2B5EF4-FFF2-40B4-BE49-F238E27FC236}">
                <a16:creationId xmlns:a16="http://schemas.microsoft.com/office/drawing/2014/main" id="{1942C9F0-773F-4883-A088-582D14AA1A20}"/>
              </a:ext>
            </a:extLst>
          </p:cNvPr>
          <p:cNvSpPr/>
          <p:nvPr/>
        </p:nvSpPr>
        <p:spPr>
          <a:xfrm>
            <a:off x="2257858" y="6078457"/>
            <a:ext cx="3889399"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Necessary Resources</a:t>
            </a:r>
          </a:p>
        </p:txBody>
      </p:sp>
      <p:sp>
        <p:nvSpPr>
          <p:cNvPr id="84" name="Rectangle 83">
            <a:extLst>
              <a:ext uri="{FF2B5EF4-FFF2-40B4-BE49-F238E27FC236}">
                <a16:creationId xmlns:a16="http://schemas.microsoft.com/office/drawing/2014/main" id="{F7B06CC8-0703-4773-BD1F-883439F5D7B5}"/>
              </a:ext>
            </a:extLst>
          </p:cNvPr>
          <p:cNvSpPr/>
          <p:nvPr/>
        </p:nvSpPr>
        <p:spPr>
          <a:xfrm>
            <a:off x="6306009" y="1226742"/>
            <a:ext cx="676017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Activities</a:t>
            </a:r>
          </a:p>
        </p:txBody>
      </p:sp>
      <p:sp>
        <p:nvSpPr>
          <p:cNvPr id="85" name="Rectangle 84">
            <a:extLst>
              <a:ext uri="{FF2B5EF4-FFF2-40B4-BE49-F238E27FC236}">
                <a16:creationId xmlns:a16="http://schemas.microsoft.com/office/drawing/2014/main" id="{762D3838-ED9F-47BA-9D97-15D4FE34E2D3}"/>
              </a:ext>
            </a:extLst>
          </p:cNvPr>
          <p:cNvSpPr/>
          <p:nvPr/>
        </p:nvSpPr>
        <p:spPr>
          <a:xfrm>
            <a:off x="6306009" y="576504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Project Leader</a:t>
            </a:r>
            <a:endParaRPr lang="en-GB" sz="1400" b="1" dirty="0"/>
          </a:p>
        </p:txBody>
      </p:sp>
      <p:sp>
        <p:nvSpPr>
          <p:cNvPr id="86" name="Rectangle 85">
            <a:extLst>
              <a:ext uri="{FF2B5EF4-FFF2-40B4-BE49-F238E27FC236}">
                <a16:creationId xmlns:a16="http://schemas.microsoft.com/office/drawing/2014/main" id="{C2B9B38F-090A-4444-8E70-9A39C019985F}"/>
              </a:ext>
            </a:extLst>
          </p:cNvPr>
          <p:cNvSpPr/>
          <p:nvPr/>
        </p:nvSpPr>
        <p:spPr>
          <a:xfrm>
            <a:off x="8449147" y="5765043"/>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Potential Partners</a:t>
            </a:r>
          </a:p>
        </p:txBody>
      </p:sp>
      <p:sp>
        <p:nvSpPr>
          <p:cNvPr id="87" name="Rectangle 86">
            <a:extLst>
              <a:ext uri="{FF2B5EF4-FFF2-40B4-BE49-F238E27FC236}">
                <a16:creationId xmlns:a16="http://schemas.microsoft.com/office/drawing/2014/main" id="{EAD2769B-CE17-435B-9256-75B1571B9BF4}"/>
              </a:ext>
            </a:extLst>
          </p:cNvPr>
          <p:cNvSpPr/>
          <p:nvPr/>
        </p:nvSpPr>
        <p:spPr>
          <a:xfrm>
            <a:off x="6306010" y="661523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Related Actions</a:t>
            </a:r>
          </a:p>
        </p:txBody>
      </p:sp>
      <p:sp>
        <p:nvSpPr>
          <p:cNvPr id="88" name="Rectangle 87">
            <a:extLst>
              <a:ext uri="{FF2B5EF4-FFF2-40B4-BE49-F238E27FC236}">
                <a16:creationId xmlns:a16="http://schemas.microsoft.com/office/drawing/2014/main" id="{772A35F5-3E7C-4E91-87D2-6A0649FFD61B}"/>
              </a:ext>
            </a:extLst>
          </p:cNvPr>
          <p:cNvSpPr/>
          <p:nvPr/>
        </p:nvSpPr>
        <p:spPr>
          <a:xfrm>
            <a:off x="8449148" y="6611770"/>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Evaluation/ Indicators of Success</a:t>
            </a:r>
          </a:p>
        </p:txBody>
      </p:sp>
      <p:sp>
        <p:nvSpPr>
          <p:cNvPr id="89" name="Rectangle 88">
            <a:extLst>
              <a:ext uri="{FF2B5EF4-FFF2-40B4-BE49-F238E27FC236}">
                <a16:creationId xmlns:a16="http://schemas.microsoft.com/office/drawing/2014/main" id="{4D96A546-1940-4586-BAFF-C01BF779265C}"/>
              </a:ext>
            </a:extLst>
          </p:cNvPr>
          <p:cNvSpPr/>
          <p:nvPr/>
        </p:nvSpPr>
        <p:spPr>
          <a:xfrm>
            <a:off x="11002419" y="61606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To be determined</a:t>
            </a:r>
          </a:p>
        </p:txBody>
      </p:sp>
      <p:sp>
        <p:nvSpPr>
          <p:cNvPr id="90" name="Rectangle 89">
            <a:extLst>
              <a:ext uri="{FF2B5EF4-FFF2-40B4-BE49-F238E27FC236}">
                <a16:creationId xmlns:a16="http://schemas.microsoft.com/office/drawing/2014/main" id="{FC545539-221B-4CFE-A882-02CD89803C3B}"/>
              </a:ext>
            </a:extLst>
          </p:cNvPr>
          <p:cNvSpPr/>
          <p:nvPr/>
        </p:nvSpPr>
        <p:spPr>
          <a:xfrm>
            <a:off x="11002419" y="26235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Financial Estimate</a:t>
            </a:r>
          </a:p>
        </p:txBody>
      </p:sp>
      <p:pic>
        <p:nvPicPr>
          <p:cNvPr id="24" name="Image 6">
            <a:extLst>
              <a:ext uri="{FF2B5EF4-FFF2-40B4-BE49-F238E27FC236}">
                <a16:creationId xmlns:a16="http://schemas.microsoft.com/office/drawing/2014/main" id="{D3AE2F6D-E177-4C6E-AFD4-D55DDF3EB221}"/>
              </a:ext>
            </a:extLst>
          </p:cNvPr>
          <p:cNvPicPr>
            <a:picLocks noChangeAspect="1"/>
          </p:cNvPicPr>
          <p:nvPr/>
        </p:nvPicPr>
        <p:blipFill>
          <a:blip r:embed="rId3">
            <a:alphaModFix amt="35000"/>
          </a:blip>
          <a:srcRect l="41021" r="41021"/>
          <a:stretch/>
        </p:blipFill>
        <p:spPr>
          <a:xfrm>
            <a:off x="-3" y="491363"/>
            <a:ext cx="1903960" cy="7068312"/>
          </a:xfrm>
          <a:prstGeom prst="rect">
            <a:avLst/>
          </a:prstGeom>
        </p:spPr>
      </p:pic>
    </p:spTree>
    <p:extLst>
      <p:ext uri="{BB962C8B-B14F-4D97-AF65-F5344CB8AC3E}">
        <p14:creationId xmlns:p14="http://schemas.microsoft.com/office/powerpoint/2010/main" val="3842933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257855" y="184738"/>
            <a:ext cx="8581595" cy="878640"/>
          </a:xfrm>
        </p:spPr>
        <p:txBody>
          <a:bodyPr>
            <a:noAutofit/>
          </a:bodyPr>
          <a:lstStyle/>
          <a:p>
            <a:r>
              <a:rPr lang="en-GB" sz="2800" noProof="0" dirty="0">
                <a:solidFill>
                  <a:srgbClr val="C00D0E"/>
                </a:solidFill>
              </a:rPr>
              <a:t>3.3 Developing an Open Data Policy</a:t>
            </a:r>
            <a:endParaRPr lang="en-GB" sz="2800" noProof="0" dirty="0">
              <a:solidFill>
                <a:srgbClr val="C00D0E"/>
              </a:solidFill>
              <a:latin typeface="Century Gothic" panose="020B0502020202020204" pitchFamily="34" charset="0"/>
            </a:endParaRP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2FD9C63-DFB5-412B-97A3-4FF76E2E307D}"/>
              </a:ext>
            </a:extLst>
          </p:cNvPr>
          <p:cNvSpPr/>
          <p:nvPr/>
        </p:nvSpPr>
        <p:spPr>
          <a:xfrm>
            <a:off x="2257858" y="6577069"/>
            <a:ext cx="3889400" cy="798422"/>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000" dirty="0">
                <a:solidFill>
                  <a:schemeClr val="tx1"/>
                </a:solidFill>
              </a:rPr>
              <a:t>1/4 FTE mainly for animation</a:t>
            </a:r>
            <a:endParaRPr lang="fr-FR" sz="1000" dirty="0">
              <a:solidFill>
                <a:schemeClr val="tx1"/>
              </a:solidFill>
            </a:endParaRPr>
          </a:p>
        </p:txBody>
      </p:sp>
      <p:sp>
        <p:nvSpPr>
          <p:cNvPr id="74" name="Rectangle 73">
            <a:extLst>
              <a:ext uri="{FF2B5EF4-FFF2-40B4-BE49-F238E27FC236}">
                <a16:creationId xmlns:a16="http://schemas.microsoft.com/office/drawing/2014/main" id="{F1805AF5-8708-4982-ACBC-C7F05BAAB81C}"/>
              </a:ext>
            </a:extLst>
          </p:cNvPr>
          <p:cNvSpPr/>
          <p:nvPr/>
        </p:nvSpPr>
        <p:spPr>
          <a:xfrm>
            <a:off x="2257860" y="1580454"/>
            <a:ext cx="3889398" cy="3042098"/>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n-US" sz="1000" u="sng" dirty="0">
                <a:solidFill>
                  <a:schemeClr val="tx1"/>
                </a:solidFill>
              </a:rPr>
              <a:t>Internal</a:t>
            </a:r>
            <a:r>
              <a:rPr lang="fr-FR" sz="1000" u="sng" dirty="0">
                <a:solidFill>
                  <a:schemeClr val="tx1"/>
                </a:solidFill>
              </a:rPr>
              <a:t> to the Capital City</a:t>
            </a:r>
          </a:p>
          <a:p>
            <a:pPr marL="363538" lvl="1" indent="-171450">
              <a:buFont typeface="Arial" panose="020B0604020202020204" pitchFamily="34" charset="0"/>
              <a:buChar char="•"/>
            </a:pPr>
            <a:r>
              <a:rPr lang="en-GB" sz="1000" dirty="0">
                <a:solidFill>
                  <a:schemeClr val="tx1"/>
                </a:solidFill>
              </a:rPr>
              <a:t>Discover the value of underestimated datasets</a:t>
            </a:r>
          </a:p>
          <a:p>
            <a:pPr marL="363538" lvl="1" indent="-171450">
              <a:buFont typeface="Arial" panose="020B0604020202020204" pitchFamily="34" charset="0"/>
              <a:buChar char="•"/>
            </a:pPr>
            <a:r>
              <a:rPr lang="en-GB" sz="1000" dirty="0">
                <a:solidFill>
                  <a:schemeClr val="tx1"/>
                </a:solidFill>
              </a:rPr>
              <a:t>Make the decisions according to a common and homogenous data-base</a:t>
            </a:r>
          </a:p>
          <a:p>
            <a:pPr marL="363538" lvl="1" indent="-171450">
              <a:buFont typeface="Arial" panose="020B0604020202020204" pitchFamily="34" charset="0"/>
              <a:buChar char="•"/>
            </a:pPr>
            <a:r>
              <a:rPr lang="en-GB" sz="1000" dirty="0">
                <a:solidFill>
                  <a:schemeClr val="tx1"/>
                </a:solidFill>
              </a:rPr>
              <a:t>Strengthen the portfolio of data of sectoral departments
Strengthen the attractiveness of the city among private actors </a:t>
            </a:r>
          </a:p>
          <a:p>
            <a:pPr marL="363538" lvl="1" indent="-171450">
              <a:buFont typeface="Arial" panose="020B0604020202020204" pitchFamily="34" charset="0"/>
              <a:buChar char="•"/>
            </a:pPr>
            <a:endParaRPr lang="fr-FR" sz="1000" dirty="0">
              <a:solidFill>
                <a:schemeClr val="tx1"/>
              </a:solidFill>
            </a:endParaRPr>
          </a:p>
          <a:p>
            <a:pPr marL="285750" indent="-285750" algn="just">
              <a:buFont typeface="Wingdings" panose="05000000000000000000" pitchFamily="2" charset="2"/>
              <a:buChar char="Ø"/>
            </a:pPr>
            <a:r>
              <a:rPr lang="fr-FR" sz="1000" u="sng" dirty="0">
                <a:solidFill>
                  <a:schemeClr val="tx1"/>
                </a:solidFill>
              </a:rPr>
              <a:t>For the </a:t>
            </a:r>
            <a:r>
              <a:rPr lang="en-US" sz="1000" u="sng" dirty="0">
                <a:solidFill>
                  <a:schemeClr val="tx1"/>
                </a:solidFill>
              </a:rPr>
              <a:t>territory</a:t>
            </a:r>
            <a:r>
              <a:rPr lang="fr-FR" sz="1000" u="sng" dirty="0">
                <a:solidFill>
                  <a:schemeClr val="tx1"/>
                </a:solidFill>
              </a:rPr>
              <a:t> </a:t>
            </a:r>
          </a:p>
          <a:p>
            <a:pPr marL="363538" lvl="1" indent="-171450" algn="just">
              <a:buFont typeface="Arial" panose="020B0604020202020204" pitchFamily="34" charset="0"/>
              <a:buChar char="•"/>
            </a:pPr>
            <a:r>
              <a:rPr lang="en-GB" sz="1000" dirty="0">
                <a:solidFill>
                  <a:schemeClr val="tx1"/>
                </a:solidFill>
              </a:rPr>
              <a:t>Fostering innovation and creating new digital services 
Promoting transparency and citizen engagement
Promoting economic development 
Facilitating the experimentation of start-ups </a:t>
            </a:r>
            <a:endParaRPr lang="fr-FR" sz="1000" dirty="0">
              <a:solidFill>
                <a:schemeClr val="tx1"/>
              </a:solidFill>
            </a:endParaRPr>
          </a:p>
        </p:txBody>
      </p:sp>
      <p:sp>
        <p:nvSpPr>
          <p:cNvPr id="75" name="Rectangle 74">
            <a:extLst>
              <a:ext uri="{FF2B5EF4-FFF2-40B4-BE49-F238E27FC236}">
                <a16:creationId xmlns:a16="http://schemas.microsoft.com/office/drawing/2014/main" id="{42BE199E-1F19-4418-B764-5C7E2EB7E2C1}"/>
              </a:ext>
            </a:extLst>
          </p:cNvPr>
          <p:cNvSpPr/>
          <p:nvPr/>
        </p:nvSpPr>
        <p:spPr>
          <a:xfrm>
            <a:off x="6306008" y="1580454"/>
            <a:ext cx="6760173" cy="4030351"/>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950" b="1" dirty="0">
                <a:solidFill>
                  <a:schemeClr val="tx1"/>
                </a:solidFill>
              </a:rPr>
              <a:t>Step 1</a:t>
            </a:r>
          </a:p>
          <a:p>
            <a:pPr marL="171450" indent="-171450" algn="just">
              <a:buFont typeface="Arial" panose="020B0604020202020204" pitchFamily="34" charset="0"/>
              <a:buChar char="•"/>
            </a:pPr>
            <a:r>
              <a:rPr lang="en-GB" sz="950" dirty="0">
                <a:solidFill>
                  <a:schemeClr val="tx1"/>
                </a:solidFill>
              </a:rPr>
              <a:t>Identify the existing state of play of Capital City’s open data practice (existing list of data–sets)</a:t>
            </a:r>
          </a:p>
          <a:p>
            <a:pPr marL="171450" indent="-171450" algn="just">
              <a:buFont typeface="Arial" panose="020B0604020202020204" pitchFamily="34" charset="0"/>
              <a:buChar char="•"/>
            </a:pPr>
            <a:r>
              <a:rPr lang="en-GB" sz="950" dirty="0">
                <a:solidFill>
                  <a:schemeClr val="tx1"/>
                </a:solidFill>
              </a:rPr>
              <a:t>Make open data useful first to Capital City Podgorica’s administrative teams:</a:t>
            </a:r>
          </a:p>
          <a:p>
            <a:pPr marL="685800" lvl="1" indent="-228600" algn="just">
              <a:buFont typeface="Arial" panose="020B0604020202020204" pitchFamily="34" charset="0"/>
              <a:buChar char="•"/>
            </a:pPr>
            <a:r>
              <a:rPr lang="en-GB" sz="950" dirty="0">
                <a:solidFill>
                  <a:schemeClr val="tx1"/>
                </a:solidFill>
              </a:rPr>
              <a:t>Gathering of inputs from sectoral departments &amp; public operators on the open data-set needs, for which use cases, on which topics, which format, etc. </a:t>
            </a:r>
          </a:p>
          <a:p>
            <a:pPr marL="685800" lvl="1" indent="-228600" algn="just">
              <a:buFont typeface="Arial" panose="020B0604020202020204" pitchFamily="34" charset="0"/>
              <a:buChar char="•"/>
            </a:pPr>
            <a:r>
              <a:rPr lang="en-GB" sz="950" dirty="0">
                <a:solidFill>
                  <a:schemeClr val="tx1"/>
                </a:solidFill>
              </a:rPr>
              <a:t>Identify two problematics which would need an open-data approach and two correlated use-cases, in particular in the context of creating the city’s digital twin (action 1.5) and constituting a basis of environmental knowledge (action 2.5)</a:t>
            </a:r>
          </a:p>
          <a:p>
            <a:pPr marL="171450" indent="-171450" algn="just">
              <a:buFont typeface="Arial" panose="020B0604020202020204" pitchFamily="34" charset="0"/>
              <a:buChar char="•"/>
            </a:pPr>
            <a:r>
              <a:rPr lang="en-GB" sz="950" dirty="0">
                <a:solidFill>
                  <a:schemeClr val="tx1"/>
                </a:solidFill>
              </a:rPr>
              <a:t>Lead reflections on the key datasets which need to be constituted first:</a:t>
            </a:r>
          </a:p>
          <a:p>
            <a:pPr marL="628650" lvl="1" indent="-171450" algn="just">
              <a:buFont typeface="Arial" panose="020B0604020202020204" pitchFamily="34" charset="0"/>
              <a:buChar char="•"/>
            </a:pPr>
            <a:r>
              <a:rPr lang="en-GB" sz="950" dirty="0">
                <a:solidFill>
                  <a:schemeClr val="tx1"/>
                </a:solidFill>
              </a:rPr>
              <a:t>Compare the data bases/catalogue of European and regional local authorities, and which sets have been constituted first at the initiation of their open data policies</a:t>
            </a:r>
          </a:p>
          <a:p>
            <a:pPr algn="just"/>
            <a:r>
              <a:rPr lang="en-GB" sz="950" b="1" dirty="0">
                <a:solidFill>
                  <a:schemeClr val="tx1"/>
                </a:solidFill>
              </a:rPr>
              <a:t>Step 2: </a:t>
            </a:r>
          </a:p>
          <a:p>
            <a:pPr marL="171450" indent="-171450" algn="just">
              <a:buFont typeface="Arial" panose="020B0604020202020204" pitchFamily="34" charset="0"/>
              <a:buChar char="•"/>
            </a:pPr>
            <a:r>
              <a:rPr lang="en-GB" sz="950" dirty="0">
                <a:solidFill>
                  <a:schemeClr val="tx1"/>
                </a:solidFill>
              </a:rPr>
              <a:t>Valorise the potential of an open data policy to senior leadership (mayor’s office or elected officials), in order create an active, engaged, high-level support for Open Data</a:t>
            </a:r>
          </a:p>
          <a:p>
            <a:pPr marL="171450" indent="-171450" algn="just">
              <a:buFont typeface="Arial" panose="020B0604020202020204" pitchFamily="34" charset="0"/>
              <a:buChar char="•"/>
            </a:pPr>
            <a:r>
              <a:rPr lang="en-GB" sz="950" dirty="0">
                <a:solidFill>
                  <a:schemeClr val="tx1"/>
                </a:solidFill>
              </a:rPr>
              <a:t>Increase the City’s capabilities on open-data: strengthen the skills of the department in charge to manage and disseminate data, create a position dedicated to open-data management</a:t>
            </a:r>
          </a:p>
          <a:p>
            <a:pPr algn="just"/>
            <a:r>
              <a:rPr lang="en-GB" sz="950" b="1" dirty="0">
                <a:solidFill>
                  <a:schemeClr val="tx1"/>
                </a:solidFill>
              </a:rPr>
              <a:t>Step 3</a:t>
            </a:r>
          </a:p>
          <a:p>
            <a:pPr marL="171450" indent="-171450" algn="just">
              <a:buFont typeface="Arial" panose="020B0604020202020204" pitchFamily="34" charset="0"/>
              <a:buChar char="•"/>
            </a:pPr>
            <a:r>
              <a:rPr lang="en-GB" sz="950" dirty="0">
                <a:solidFill>
                  <a:schemeClr val="tx1"/>
                </a:solidFill>
              </a:rPr>
              <a:t>Organize an event with local actors/civil society on the possibilities offered by the reuse of open data-sets. The objective is to initiate a territorial mobilisation on the topic and encourage its demand</a:t>
            </a:r>
          </a:p>
          <a:p>
            <a:pPr marL="685800" lvl="1" indent="-228600" algn="just">
              <a:buFont typeface="Arial" panose="020B0604020202020204" pitchFamily="34" charset="0"/>
              <a:buChar char="•"/>
            </a:pPr>
            <a:r>
              <a:rPr lang="en-GB" sz="950" dirty="0">
                <a:solidFill>
                  <a:schemeClr val="tx1"/>
                </a:solidFill>
              </a:rPr>
              <a:t>Presentation of interesting reuses already existing in other contexts</a:t>
            </a:r>
          </a:p>
          <a:p>
            <a:pPr marL="685800" lvl="1" indent="-228600" algn="just">
              <a:buFont typeface="Arial" panose="020B0604020202020204" pitchFamily="34" charset="0"/>
              <a:buChar char="•"/>
            </a:pPr>
            <a:r>
              <a:rPr lang="en-GB" sz="950" dirty="0">
                <a:solidFill>
                  <a:schemeClr val="tx1"/>
                </a:solidFill>
              </a:rPr>
              <a:t>Gathering of the needs of local actors : which open data sets are needed most, at which format, for what uses, etc.</a:t>
            </a:r>
          </a:p>
          <a:p>
            <a:pPr algn="just"/>
            <a:r>
              <a:rPr lang="en-GB" sz="950" b="1" dirty="0">
                <a:solidFill>
                  <a:schemeClr val="tx1"/>
                </a:solidFill>
              </a:rPr>
              <a:t>Step 4</a:t>
            </a:r>
          </a:p>
          <a:p>
            <a:pPr marL="228600" indent="-228600" algn="just">
              <a:buFont typeface="Arial" panose="020B0604020202020204" pitchFamily="34" charset="0"/>
              <a:buChar char="•"/>
            </a:pPr>
            <a:r>
              <a:rPr lang="en-GB" sz="950" dirty="0">
                <a:solidFill>
                  <a:schemeClr val="tx1"/>
                </a:solidFill>
              </a:rPr>
              <a:t>Organize an internal workshops to establish an open-data policy roadmap, determining the priority data-sets to be constituted, their formats, frequencies, contextualization (metadata), API, and a calendar of implementation (in particular in the context of creating the city’s digital twin (action 1.5) and constituting a basis of environmental knowledge (action 2.5)</a:t>
            </a:r>
            <a:endParaRPr lang="en-GB" sz="950" b="1" dirty="0">
              <a:solidFill>
                <a:schemeClr val="tx1"/>
              </a:solidFill>
            </a:endParaRPr>
          </a:p>
        </p:txBody>
      </p:sp>
      <p:sp>
        <p:nvSpPr>
          <p:cNvPr id="76" name="Rectangle 75">
            <a:extLst>
              <a:ext uri="{FF2B5EF4-FFF2-40B4-BE49-F238E27FC236}">
                <a16:creationId xmlns:a16="http://schemas.microsoft.com/office/drawing/2014/main" id="{7EDA94AD-154B-4C68-8DD1-5F239F61EA5C}"/>
              </a:ext>
            </a:extLst>
          </p:cNvPr>
          <p:cNvSpPr/>
          <p:nvPr/>
        </p:nvSpPr>
        <p:spPr>
          <a:xfrm>
            <a:off x="2257858" y="4979623"/>
            <a:ext cx="3889400" cy="1240375"/>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1" indent="-171450" algn="just">
              <a:buFont typeface="Arial" panose="020B0604020202020204" pitchFamily="34" charset="0"/>
              <a:buChar char="•"/>
            </a:pPr>
            <a:r>
              <a:rPr lang="en-GB" sz="1000" dirty="0">
                <a:solidFill>
                  <a:schemeClr val="tx1"/>
                </a:solidFill>
              </a:rPr>
              <a:t>Involve the Capital City’s Secretariats and keep them in the decision-making process</a:t>
            </a:r>
          </a:p>
          <a:p>
            <a:pPr marL="171450" lvl="1" indent="-171450" algn="just">
              <a:buFont typeface="Arial" panose="020B0604020202020204" pitchFamily="34" charset="0"/>
              <a:buChar char="•"/>
            </a:pPr>
            <a:r>
              <a:rPr lang="en-GB" sz="1000" dirty="0">
                <a:solidFill>
                  <a:schemeClr val="tx1"/>
                </a:solidFill>
              </a:rPr>
              <a:t>Make open-data first and foremost useful to the Capital City’s secretariats
Involve international donors for the identification of datasets </a:t>
            </a:r>
            <a:endParaRPr lang="fr-FR" sz="1000" dirty="0">
              <a:solidFill>
                <a:schemeClr val="tx2"/>
              </a:solidFill>
            </a:endParaRPr>
          </a:p>
        </p:txBody>
      </p:sp>
      <p:sp>
        <p:nvSpPr>
          <p:cNvPr id="78" name="Rectangle 77">
            <a:extLst>
              <a:ext uri="{FF2B5EF4-FFF2-40B4-BE49-F238E27FC236}">
                <a16:creationId xmlns:a16="http://schemas.microsoft.com/office/drawing/2014/main" id="{31DEE9E1-9009-44FF-9E31-52E05C68BBFD}"/>
              </a:ext>
            </a:extLst>
          </p:cNvPr>
          <p:cNvSpPr/>
          <p:nvPr/>
        </p:nvSpPr>
        <p:spPr>
          <a:xfrm>
            <a:off x="8449147" y="5964516"/>
            <a:ext cx="4617035" cy="426123"/>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All of the Capital City’s secretariats, local Open Data NGOs, universities</a:t>
            </a:r>
          </a:p>
        </p:txBody>
      </p:sp>
      <p:sp>
        <p:nvSpPr>
          <p:cNvPr id="79" name="Rectangle 78">
            <a:extLst>
              <a:ext uri="{FF2B5EF4-FFF2-40B4-BE49-F238E27FC236}">
                <a16:creationId xmlns:a16="http://schemas.microsoft.com/office/drawing/2014/main" id="{A19E7762-7D78-43C4-B348-BD995C5FB3C9}"/>
              </a:ext>
            </a:extLst>
          </p:cNvPr>
          <p:cNvSpPr/>
          <p:nvPr/>
        </p:nvSpPr>
        <p:spPr>
          <a:xfrm>
            <a:off x="8449147" y="6629939"/>
            <a:ext cx="4617034" cy="739050"/>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1000" dirty="0">
                <a:solidFill>
                  <a:schemeClr val="tx1"/>
                </a:solidFill>
              </a:rPr>
              <a:t>Open 2 data sets to the public within a year</a:t>
            </a:r>
          </a:p>
          <a:p>
            <a:pPr marL="171450" indent="-171450">
              <a:buFont typeface="Arial" panose="020B0604020202020204" pitchFamily="34" charset="0"/>
              <a:buChar char="•"/>
            </a:pPr>
            <a:r>
              <a:rPr lang="en-GB" sz="1000" dirty="0">
                <a:solidFill>
                  <a:schemeClr val="tx1"/>
                </a:solidFill>
              </a:rPr>
              <a:t>Develop 2 use cases within a year
Receive dataset proposals from external actors </a:t>
            </a:r>
            <a:endParaRPr lang="fr-FR" sz="1000" dirty="0">
              <a:solidFill>
                <a:schemeClr val="tx1"/>
              </a:solidFill>
            </a:endParaRPr>
          </a:p>
        </p:txBody>
      </p:sp>
      <p:sp>
        <p:nvSpPr>
          <p:cNvPr id="80" name="Rectangle 79">
            <a:extLst>
              <a:ext uri="{FF2B5EF4-FFF2-40B4-BE49-F238E27FC236}">
                <a16:creationId xmlns:a16="http://schemas.microsoft.com/office/drawing/2014/main" id="{91EA5107-81A8-402A-A793-2E67145722FB}"/>
              </a:ext>
            </a:extLst>
          </p:cNvPr>
          <p:cNvSpPr/>
          <p:nvPr/>
        </p:nvSpPr>
        <p:spPr>
          <a:xfrm>
            <a:off x="6306009" y="5959736"/>
            <a:ext cx="2063763" cy="435158"/>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FR" sz="1000" dirty="0">
                <a:solidFill>
                  <a:schemeClr val="tx1"/>
                </a:solidFill>
              </a:rPr>
              <a:t>City Information System</a:t>
            </a:r>
          </a:p>
        </p:txBody>
      </p:sp>
      <p:sp>
        <p:nvSpPr>
          <p:cNvPr id="81" name="Rectangle 80">
            <a:extLst>
              <a:ext uri="{FF2B5EF4-FFF2-40B4-BE49-F238E27FC236}">
                <a16:creationId xmlns:a16="http://schemas.microsoft.com/office/drawing/2014/main" id="{C7948D65-FAE7-46B5-9405-839F518906BD}"/>
              </a:ext>
            </a:extLst>
          </p:cNvPr>
          <p:cNvSpPr/>
          <p:nvPr/>
        </p:nvSpPr>
        <p:spPr>
          <a:xfrm>
            <a:off x="6306009" y="6629938"/>
            <a:ext cx="2063763" cy="739051"/>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chemeClr val="tx1"/>
                </a:solidFill>
              </a:rPr>
              <a:t>1.5</a:t>
            </a:r>
          </a:p>
          <a:p>
            <a:pPr marL="171450" indent="-171450">
              <a:buFont typeface="Arial" panose="020B0604020202020204" pitchFamily="34" charset="0"/>
              <a:buChar char="•"/>
            </a:pPr>
            <a:r>
              <a:rPr lang="en-US" sz="1000" dirty="0">
                <a:solidFill>
                  <a:schemeClr val="tx1"/>
                </a:solidFill>
              </a:rPr>
              <a:t>2.5</a:t>
            </a:r>
          </a:p>
        </p:txBody>
      </p:sp>
      <p:sp>
        <p:nvSpPr>
          <p:cNvPr id="14" name="Rectangle 13">
            <a:extLst>
              <a:ext uri="{FF2B5EF4-FFF2-40B4-BE49-F238E27FC236}">
                <a16:creationId xmlns:a16="http://schemas.microsoft.com/office/drawing/2014/main" id="{FD195699-B468-46A6-AD8B-AABC86ED9A53}"/>
              </a:ext>
            </a:extLst>
          </p:cNvPr>
          <p:cNvSpPr/>
          <p:nvPr/>
        </p:nvSpPr>
        <p:spPr>
          <a:xfrm>
            <a:off x="2257860" y="1226742"/>
            <a:ext cx="3889396"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Objectives</a:t>
            </a:r>
            <a:endParaRPr lang="en-GB" sz="1400" b="1" dirty="0"/>
          </a:p>
        </p:txBody>
      </p:sp>
      <p:sp>
        <p:nvSpPr>
          <p:cNvPr id="82" name="Rectangle 81">
            <a:extLst>
              <a:ext uri="{FF2B5EF4-FFF2-40B4-BE49-F238E27FC236}">
                <a16:creationId xmlns:a16="http://schemas.microsoft.com/office/drawing/2014/main" id="{9D6CD0FF-F891-4EF8-AD4A-9BF614391C17}"/>
              </a:ext>
            </a:extLst>
          </p:cNvPr>
          <p:cNvSpPr/>
          <p:nvPr/>
        </p:nvSpPr>
        <p:spPr>
          <a:xfrm>
            <a:off x="2257858" y="4616936"/>
            <a:ext cx="3889398"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Conditions of Success</a:t>
            </a:r>
          </a:p>
        </p:txBody>
      </p:sp>
      <p:sp>
        <p:nvSpPr>
          <p:cNvPr id="83" name="Rectangle 82">
            <a:extLst>
              <a:ext uri="{FF2B5EF4-FFF2-40B4-BE49-F238E27FC236}">
                <a16:creationId xmlns:a16="http://schemas.microsoft.com/office/drawing/2014/main" id="{1942C9F0-773F-4883-A088-582D14AA1A20}"/>
              </a:ext>
            </a:extLst>
          </p:cNvPr>
          <p:cNvSpPr/>
          <p:nvPr/>
        </p:nvSpPr>
        <p:spPr>
          <a:xfrm>
            <a:off x="2257856" y="6221678"/>
            <a:ext cx="3889399"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Necessary Resources</a:t>
            </a:r>
          </a:p>
        </p:txBody>
      </p:sp>
      <p:sp>
        <p:nvSpPr>
          <p:cNvPr id="84" name="Rectangle 83">
            <a:extLst>
              <a:ext uri="{FF2B5EF4-FFF2-40B4-BE49-F238E27FC236}">
                <a16:creationId xmlns:a16="http://schemas.microsoft.com/office/drawing/2014/main" id="{F7B06CC8-0703-4773-BD1F-883439F5D7B5}"/>
              </a:ext>
            </a:extLst>
          </p:cNvPr>
          <p:cNvSpPr/>
          <p:nvPr/>
        </p:nvSpPr>
        <p:spPr>
          <a:xfrm>
            <a:off x="6306009" y="1226742"/>
            <a:ext cx="676017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Activities</a:t>
            </a:r>
          </a:p>
        </p:txBody>
      </p:sp>
      <p:sp>
        <p:nvSpPr>
          <p:cNvPr id="85" name="Rectangle 84">
            <a:extLst>
              <a:ext uri="{FF2B5EF4-FFF2-40B4-BE49-F238E27FC236}">
                <a16:creationId xmlns:a16="http://schemas.microsoft.com/office/drawing/2014/main" id="{762D3838-ED9F-47BA-9D97-15D4FE34E2D3}"/>
              </a:ext>
            </a:extLst>
          </p:cNvPr>
          <p:cNvSpPr/>
          <p:nvPr/>
        </p:nvSpPr>
        <p:spPr>
          <a:xfrm>
            <a:off x="6306009" y="5610805"/>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Project Leader</a:t>
            </a:r>
            <a:endParaRPr lang="en-GB" sz="1400" b="1" dirty="0"/>
          </a:p>
        </p:txBody>
      </p:sp>
      <p:sp>
        <p:nvSpPr>
          <p:cNvPr id="86" name="Rectangle 85">
            <a:extLst>
              <a:ext uri="{FF2B5EF4-FFF2-40B4-BE49-F238E27FC236}">
                <a16:creationId xmlns:a16="http://schemas.microsoft.com/office/drawing/2014/main" id="{C2B9B38F-090A-4444-8E70-9A39C019985F}"/>
              </a:ext>
            </a:extLst>
          </p:cNvPr>
          <p:cNvSpPr/>
          <p:nvPr/>
        </p:nvSpPr>
        <p:spPr>
          <a:xfrm>
            <a:off x="8449147" y="5610805"/>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Potential Partners</a:t>
            </a:r>
          </a:p>
        </p:txBody>
      </p:sp>
      <p:sp>
        <p:nvSpPr>
          <p:cNvPr id="87" name="Rectangle 86">
            <a:extLst>
              <a:ext uri="{FF2B5EF4-FFF2-40B4-BE49-F238E27FC236}">
                <a16:creationId xmlns:a16="http://schemas.microsoft.com/office/drawing/2014/main" id="{EAD2769B-CE17-435B-9256-75B1571B9BF4}"/>
              </a:ext>
            </a:extLst>
          </p:cNvPr>
          <p:cNvSpPr/>
          <p:nvPr/>
        </p:nvSpPr>
        <p:spPr>
          <a:xfrm>
            <a:off x="6306008" y="6394893"/>
            <a:ext cx="2063763" cy="226244"/>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Related Actions</a:t>
            </a:r>
          </a:p>
        </p:txBody>
      </p:sp>
      <p:sp>
        <p:nvSpPr>
          <p:cNvPr id="88" name="Rectangle 87">
            <a:extLst>
              <a:ext uri="{FF2B5EF4-FFF2-40B4-BE49-F238E27FC236}">
                <a16:creationId xmlns:a16="http://schemas.microsoft.com/office/drawing/2014/main" id="{772A35F5-3E7C-4E91-87D2-6A0649FFD61B}"/>
              </a:ext>
            </a:extLst>
          </p:cNvPr>
          <p:cNvSpPr/>
          <p:nvPr/>
        </p:nvSpPr>
        <p:spPr>
          <a:xfrm>
            <a:off x="8449146" y="6390640"/>
            <a:ext cx="4617035" cy="239298"/>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Evaluation/ Indicators of Success</a:t>
            </a:r>
          </a:p>
        </p:txBody>
      </p:sp>
      <p:sp>
        <p:nvSpPr>
          <p:cNvPr id="89" name="Rectangle 88">
            <a:extLst>
              <a:ext uri="{FF2B5EF4-FFF2-40B4-BE49-F238E27FC236}">
                <a16:creationId xmlns:a16="http://schemas.microsoft.com/office/drawing/2014/main" id="{4D96A546-1940-4586-BAFF-C01BF779265C}"/>
              </a:ext>
            </a:extLst>
          </p:cNvPr>
          <p:cNvSpPr/>
          <p:nvPr/>
        </p:nvSpPr>
        <p:spPr>
          <a:xfrm>
            <a:off x="11002419" y="61606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0 - 20k € over two years </a:t>
            </a:r>
          </a:p>
        </p:txBody>
      </p:sp>
      <p:sp>
        <p:nvSpPr>
          <p:cNvPr id="90" name="Rectangle 89">
            <a:extLst>
              <a:ext uri="{FF2B5EF4-FFF2-40B4-BE49-F238E27FC236}">
                <a16:creationId xmlns:a16="http://schemas.microsoft.com/office/drawing/2014/main" id="{FC545539-221B-4CFE-A882-02CD89803C3B}"/>
              </a:ext>
            </a:extLst>
          </p:cNvPr>
          <p:cNvSpPr/>
          <p:nvPr/>
        </p:nvSpPr>
        <p:spPr>
          <a:xfrm>
            <a:off x="11002419" y="26235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Financial Estimate</a:t>
            </a:r>
          </a:p>
        </p:txBody>
      </p:sp>
      <p:pic>
        <p:nvPicPr>
          <p:cNvPr id="23" name="Image 6">
            <a:extLst>
              <a:ext uri="{FF2B5EF4-FFF2-40B4-BE49-F238E27FC236}">
                <a16:creationId xmlns:a16="http://schemas.microsoft.com/office/drawing/2014/main" id="{6F1D8532-CAAD-4783-8F6C-EB2F68AEC3D8}"/>
              </a:ext>
            </a:extLst>
          </p:cNvPr>
          <p:cNvPicPr>
            <a:picLocks noChangeAspect="1"/>
          </p:cNvPicPr>
          <p:nvPr/>
        </p:nvPicPr>
        <p:blipFill>
          <a:blip r:embed="rId3">
            <a:alphaModFix amt="35000"/>
          </a:blip>
          <a:srcRect l="41021" r="41021"/>
          <a:stretch/>
        </p:blipFill>
        <p:spPr>
          <a:xfrm>
            <a:off x="-3" y="491363"/>
            <a:ext cx="1903960" cy="7068312"/>
          </a:xfrm>
          <a:prstGeom prst="rect">
            <a:avLst/>
          </a:prstGeom>
        </p:spPr>
      </p:pic>
    </p:spTree>
    <p:extLst>
      <p:ext uri="{BB962C8B-B14F-4D97-AF65-F5344CB8AC3E}">
        <p14:creationId xmlns:p14="http://schemas.microsoft.com/office/powerpoint/2010/main" val="3552924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093961" y="207587"/>
            <a:ext cx="9745614" cy="740635"/>
          </a:xfrm>
        </p:spPr>
        <p:txBody>
          <a:bodyPr>
            <a:normAutofit/>
          </a:bodyPr>
          <a:lstStyle/>
          <a:p>
            <a:r>
              <a:rPr lang="en-GB" sz="3600" noProof="0" dirty="0">
                <a:solidFill>
                  <a:srgbClr val="C00D0E"/>
                </a:solidFill>
                <a:latin typeface="Century Gothic" panose="020B0502020202020204" pitchFamily="34" charset="0"/>
              </a:rPr>
              <a:t>Foreword of AFD</a:t>
            </a: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9">
            <a:extLst>
              <a:ext uri="{FF2B5EF4-FFF2-40B4-BE49-F238E27FC236}">
                <a16:creationId xmlns:a16="http://schemas.microsoft.com/office/drawing/2014/main" id="{9F1BC36F-AFB9-4BC2-B5A5-81158F10E61A}"/>
              </a:ext>
            </a:extLst>
          </p:cNvPr>
          <p:cNvSpPr txBox="1"/>
          <p:nvPr/>
        </p:nvSpPr>
        <p:spPr>
          <a:xfrm>
            <a:off x="2149980" y="5425368"/>
            <a:ext cx="3709669" cy="461665"/>
          </a:xfrm>
          <a:prstGeom prst="rect">
            <a:avLst/>
          </a:prstGeom>
          <a:noFill/>
        </p:spPr>
        <p:txBody>
          <a:bodyPr wrap="none" rtlCol="0">
            <a:spAutoFit/>
          </a:bodyPr>
          <a:lstStyle/>
          <a:p>
            <a:pPr algn="ctr"/>
            <a:r>
              <a:rPr lang="fr-FR" sz="1200" b="1" dirty="0"/>
              <a:t>Dominique Hautbergue</a:t>
            </a:r>
          </a:p>
          <a:p>
            <a:pPr algn="ctr"/>
            <a:r>
              <a:rPr lang="fr-FR" sz="1200" b="1" dirty="0"/>
              <a:t>Head of AFD’s Western Balkans Regional Office </a:t>
            </a:r>
          </a:p>
        </p:txBody>
      </p:sp>
      <p:sp>
        <p:nvSpPr>
          <p:cNvPr id="12" name="TextBox 11">
            <a:extLst>
              <a:ext uri="{FF2B5EF4-FFF2-40B4-BE49-F238E27FC236}">
                <a16:creationId xmlns:a16="http://schemas.microsoft.com/office/drawing/2014/main" id="{A5F2A925-DDB8-42CB-8683-13D8AD81A95D}"/>
              </a:ext>
            </a:extLst>
          </p:cNvPr>
          <p:cNvSpPr txBox="1"/>
          <p:nvPr/>
        </p:nvSpPr>
        <p:spPr>
          <a:xfrm rot="16200000">
            <a:off x="1055450" y="3679809"/>
            <a:ext cx="2885170" cy="200055"/>
          </a:xfrm>
          <a:prstGeom prst="rect">
            <a:avLst/>
          </a:prstGeom>
          <a:noFill/>
        </p:spPr>
        <p:txBody>
          <a:bodyPr wrap="square">
            <a:spAutoFit/>
          </a:bodyPr>
          <a:lstStyle/>
          <a:p>
            <a:r>
              <a:rPr lang="fr-FR" sz="700" dirty="0">
                <a:effectLst/>
                <a:latin typeface="Calibri" panose="020F0502020204030204" pitchFamily="34" charset="0"/>
                <a:ea typeface="Century Gothic" panose="020B0502020202020204" pitchFamily="34" charset="0"/>
              </a:rPr>
              <a:t>© Antonin Weber / AFD</a:t>
            </a:r>
            <a:endParaRPr lang="en-GB" sz="700" dirty="0">
              <a:effectLst/>
              <a:latin typeface="Calibri" panose="020F0502020204030204" pitchFamily="34" charset="0"/>
              <a:ea typeface="Century Gothic" panose="020B0502020202020204" pitchFamily="34" charset="0"/>
            </a:endParaRPr>
          </a:p>
        </p:txBody>
      </p:sp>
      <p:sp>
        <p:nvSpPr>
          <p:cNvPr id="13" name="Espace réservé du contenu 2">
            <a:extLst>
              <a:ext uri="{FF2B5EF4-FFF2-40B4-BE49-F238E27FC236}">
                <a16:creationId xmlns:a16="http://schemas.microsoft.com/office/drawing/2014/main" id="{DEF10498-3A8F-4BAD-B710-E172AA1D766A}"/>
              </a:ext>
            </a:extLst>
          </p:cNvPr>
          <p:cNvSpPr txBox="1">
            <a:spLocks/>
          </p:cNvSpPr>
          <p:nvPr/>
        </p:nvSpPr>
        <p:spPr>
          <a:xfrm>
            <a:off x="5951626" y="881663"/>
            <a:ext cx="7128000" cy="6048000"/>
          </a:xfrm>
          <a:prstGeom prst="roundRect">
            <a:avLst/>
          </a:prstGeom>
          <a:solidFill>
            <a:schemeClr val="bg1">
              <a:lumMod val="95000"/>
            </a:schemeClr>
          </a:solidFill>
          <a:ln>
            <a:noFill/>
          </a:ln>
        </p:spPr>
        <p:txBody>
          <a:bodyPr vert="horz" lIns="104299" tIns="52150" rIns="104299" bIns="52150" rtlCol="0" anchor="t">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lnSpc>
                <a:spcPct val="100000"/>
              </a:lnSpc>
              <a:buNone/>
            </a:pPr>
            <a:r>
              <a:rPr lang="en-GB" sz="1050" dirty="0">
                <a:latin typeface="Century Gothic" panose="020B0502020202020204" pitchFamily="34" charset="0"/>
              </a:rPr>
              <a:t>As a new and innovative partner in the Balkans, the regional Smart City Technical Assistance programme is part of the overall action of the French Development Agency (AFD). Our Agency </a:t>
            </a:r>
            <a:r>
              <a:rPr lang="en-GB" sz="1050" b="1" dirty="0">
                <a:solidFill>
                  <a:srgbClr val="69AEC4"/>
                </a:solidFill>
              </a:rPr>
              <a:t>funds, supports and helps to accelerate the transition to a fairer and more sustainable world</a:t>
            </a:r>
            <a:r>
              <a:rPr lang="en-GB" sz="1050" dirty="0"/>
              <a:t>. Focusing notably on climate, biodiversity, peace, education, urban development, and governance, our teams carry out more than 4,000 projects in 116 countries. </a:t>
            </a:r>
            <a:r>
              <a:rPr lang="en-GB" sz="1050" dirty="0">
                <a:latin typeface="Century Gothic" panose="020B0502020202020204" pitchFamily="34" charset="0"/>
              </a:rPr>
              <a:t>At the crossroads of our global and regional action, this programme has enabled us to strengthen sectoral dialogues and to promote French-Balkan exchanges. </a:t>
            </a:r>
            <a:r>
              <a:rPr lang="en-GB" sz="1050" dirty="0"/>
              <a:t>Strong of €14.1 bn of worldwide annual commitments in 2021, </a:t>
            </a:r>
            <a:r>
              <a:rPr lang="en-GB" sz="1050" b="1" dirty="0">
                <a:solidFill>
                  <a:srgbClr val="69AEC4"/>
                </a:solidFill>
              </a:rPr>
              <a:t>AFD has committed for up to €325 m in the Balkans this same year </a:t>
            </a:r>
            <a:r>
              <a:rPr lang="en-GB" sz="1050" dirty="0"/>
              <a:t>. </a:t>
            </a:r>
          </a:p>
          <a:p>
            <a:pPr marL="0" indent="0" algn="just">
              <a:lnSpc>
                <a:spcPct val="100000"/>
              </a:lnSpc>
              <a:buFont typeface="Arial" panose="020B0604020202020204" pitchFamily="34" charset="0"/>
              <a:buNone/>
            </a:pPr>
            <a:r>
              <a:rPr lang="en-GB" sz="1050" dirty="0">
                <a:latin typeface="Century Gothic" panose="020B0502020202020204" pitchFamily="34" charset="0"/>
              </a:rPr>
              <a:t>Our activities in the Balkans were launched in 2018. Since then, AFD has been supporting the national convergences towards European Union (EU) standards, accompanies low-carbon economic development in line with the Paris Climate Agreement, but also to promotes regional cohesion. More specifically</a:t>
            </a:r>
            <a:r>
              <a:rPr lang="en-GB" sz="1050" b="1" dirty="0">
                <a:solidFill>
                  <a:srgbClr val="69AEC4"/>
                </a:solidFill>
                <a:latin typeface="Century Gothic" panose="020B0502020202020204" pitchFamily="34" charset="0"/>
              </a:rPr>
              <a:t>, AFD supports the deployment of resilience and urban adaptation projects</a:t>
            </a:r>
            <a:r>
              <a:rPr lang="en-GB" sz="1050" dirty="0">
                <a:latin typeface="Century Gothic" panose="020B0502020202020204" pitchFamily="34" charset="0"/>
              </a:rPr>
              <a:t>, and promotes an integrated vision of territories in the Balkans. AFD is hence strongly committed to backing sustainable cities, and since 2015 has also become involved in supporting its urban partners’ digital transition. Indeed, a </a:t>
            </a:r>
            <a:r>
              <a:rPr lang="en-GB" sz="1050" b="1" dirty="0">
                <a:solidFill>
                  <a:srgbClr val="69AEC4"/>
                </a:solidFill>
                <a:latin typeface="Century Gothic" panose="020B0502020202020204" pitchFamily="34" charset="0"/>
              </a:rPr>
              <a:t>new dimension of intervention is developing in favour of "smart cities“, which are built above all by multiple human energies using new technological tools</a:t>
            </a:r>
            <a:r>
              <a:rPr lang="en-GB" sz="1050" dirty="0">
                <a:latin typeface="Century Gothic" panose="020B0502020202020204" pitchFamily="34" charset="0"/>
              </a:rPr>
              <a:t>. </a:t>
            </a:r>
          </a:p>
          <a:p>
            <a:pPr marL="0" indent="0" algn="just">
              <a:lnSpc>
                <a:spcPct val="100000"/>
              </a:lnSpc>
              <a:buNone/>
            </a:pPr>
            <a:r>
              <a:rPr lang="en-GB" sz="1050" dirty="0">
                <a:latin typeface="Century Gothic" panose="020B0502020202020204" pitchFamily="34" charset="0"/>
              </a:rPr>
              <a:t>The regional network of smart capitals that has emerged through this programme is hence at the heart of our “</a:t>
            </a:r>
            <a:r>
              <a:rPr lang="en-GB" sz="1050" i="1" dirty="0">
                <a:latin typeface="Century Gothic" panose="020B0502020202020204" pitchFamily="34" charset="0"/>
              </a:rPr>
              <a:t>raison d’être</a:t>
            </a:r>
            <a:r>
              <a:rPr lang="en-GB" sz="1050" dirty="0">
                <a:latin typeface="Century Gothic" panose="020B0502020202020204" pitchFamily="34" charset="0"/>
              </a:rPr>
              <a:t>” in the Balkans. Concretely, this Regional Smart City programme has brought together </a:t>
            </a:r>
            <a:r>
              <a:rPr lang="en-GB" sz="1050" b="1" dirty="0">
                <a:solidFill>
                  <a:srgbClr val="69AEC4"/>
                </a:solidFill>
                <a:latin typeface="Century Gothic" panose="020B0502020202020204" pitchFamily="34" charset="0"/>
              </a:rPr>
              <a:t>minds, tools and expertise, in order to develop a vision of what tomorrow’s Balkan capitals will be</a:t>
            </a:r>
            <a:r>
              <a:rPr lang="en-GB" sz="1050" dirty="0">
                <a:latin typeface="Century Gothic" panose="020B0502020202020204" pitchFamily="34" charset="0"/>
              </a:rPr>
              <a:t>. The DCAP will strategically address cities’ needs for sustainable and digital growth.</a:t>
            </a:r>
          </a:p>
          <a:p>
            <a:pPr marL="0" indent="0" algn="just">
              <a:lnSpc>
                <a:spcPct val="100000"/>
              </a:lnSpc>
              <a:buNone/>
            </a:pPr>
            <a:r>
              <a:rPr lang="en-GB" sz="1050" b="1" dirty="0">
                <a:solidFill>
                  <a:srgbClr val="69AEC4"/>
                </a:solidFill>
                <a:latin typeface="Century Gothic" panose="020B0502020202020204" pitchFamily="34" charset="0"/>
              </a:rPr>
              <a:t>In line with Podgorica’s existing ambition, strategies and goals</a:t>
            </a:r>
            <a:r>
              <a:rPr lang="en-GB" sz="1050" dirty="0">
                <a:latin typeface="Century Gothic" panose="020B0502020202020204" pitchFamily="34" charset="0"/>
              </a:rPr>
              <a:t>, this document has allowed to bring together a </a:t>
            </a:r>
            <a:r>
              <a:rPr lang="en-GB" sz="1050" b="1" dirty="0">
                <a:solidFill>
                  <a:srgbClr val="69AEC4"/>
                </a:solidFill>
                <a:latin typeface="Century Gothic" panose="020B0502020202020204" pitchFamily="34" charset="0"/>
              </a:rPr>
              <a:t>wide array of stakeholders, and to exchange </a:t>
            </a:r>
            <a:r>
              <a:rPr lang="en-GB" sz="1050" dirty="0">
                <a:latin typeface="Century Gothic" panose="020B0502020202020204" pitchFamily="34" charset="0"/>
              </a:rPr>
              <a:t>with French &amp; regional partners during a study trip. Elaborated during a peculiar sanitary period, the notion of </a:t>
            </a:r>
            <a:r>
              <a:rPr lang="en-GB" sz="1050" b="1" dirty="0">
                <a:solidFill>
                  <a:srgbClr val="66AEC9"/>
                </a:solidFill>
                <a:latin typeface="Century Gothic" panose="020B0502020202020204" pitchFamily="34" charset="0"/>
              </a:rPr>
              <a:t>maintaining a high quality of life for citizens</a:t>
            </a:r>
            <a:r>
              <a:rPr lang="en-GB" sz="1050" b="1" dirty="0">
                <a:solidFill>
                  <a:srgbClr val="69AEC4"/>
                </a:solidFill>
                <a:latin typeface="Century Gothic" panose="020B0502020202020204" pitchFamily="34" charset="0"/>
              </a:rPr>
              <a:t>, could not be more topical</a:t>
            </a:r>
            <a:r>
              <a:rPr lang="en-GB" sz="1050" dirty="0">
                <a:latin typeface="Century Gothic" panose="020B0502020202020204" pitchFamily="34" charset="0"/>
              </a:rPr>
              <a:t>. </a:t>
            </a:r>
          </a:p>
          <a:p>
            <a:pPr marL="0" indent="0" algn="just">
              <a:lnSpc>
                <a:spcPct val="100000"/>
              </a:lnSpc>
              <a:buNone/>
            </a:pPr>
            <a:r>
              <a:rPr lang="en-GB" sz="1050" dirty="0">
                <a:latin typeface="Century Gothic" panose="020B0502020202020204" pitchFamily="34" charset="0"/>
              </a:rPr>
              <a:t>This action plan is designed to impact positively Podgorica’s citizens, and was tailor-made to the Capital City’s needs. I hold the sincerest wishes of success for the implementation of this strategy, which have brought closer together Capital City Podgorica and the French Development Agency. </a:t>
            </a:r>
          </a:p>
        </p:txBody>
      </p:sp>
      <p:pic>
        <p:nvPicPr>
          <p:cNvPr id="6" name="Picture 5" descr="A person standing by a tree&#10;&#10;Description automatically generated with medium confidence">
            <a:extLst>
              <a:ext uri="{FF2B5EF4-FFF2-40B4-BE49-F238E27FC236}">
                <a16:creationId xmlns:a16="http://schemas.microsoft.com/office/drawing/2014/main" id="{35274FA6-958B-46DC-AF5A-794F67D2501D}"/>
              </a:ext>
            </a:extLst>
          </p:cNvPr>
          <p:cNvPicPr>
            <a:picLocks noChangeAspect="1"/>
          </p:cNvPicPr>
          <p:nvPr/>
        </p:nvPicPr>
        <p:blipFill rotWithShape="1">
          <a:blip r:embed="rId3"/>
          <a:srcRect l="17685" t="26133"/>
          <a:stretch/>
        </p:blipFill>
        <p:spPr>
          <a:xfrm>
            <a:off x="2598063" y="1500783"/>
            <a:ext cx="2858075" cy="3847142"/>
          </a:xfrm>
          <a:prstGeom prst="rect">
            <a:avLst/>
          </a:prstGeom>
        </p:spPr>
      </p:pic>
      <p:pic>
        <p:nvPicPr>
          <p:cNvPr id="9" name="Image 16">
            <a:extLst>
              <a:ext uri="{FF2B5EF4-FFF2-40B4-BE49-F238E27FC236}">
                <a16:creationId xmlns:a16="http://schemas.microsoft.com/office/drawing/2014/main" id="{B2139CE1-9EE6-40A5-902E-C1052DB196B6}"/>
              </a:ext>
            </a:extLst>
          </p:cNvPr>
          <p:cNvPicPr>
            <a:picLocks noChangeAspect="1"/>
          </p:cNvPicPr>
          <p:nvPr/>
        </p:nvPicPr>
        <p:blipFill>
          <a:blip r:embed="rId4">
            <a:alphaModFix amt="50000"/>
          </a:blip>
          <a:srcRect l="40120" r="40120"/>
          <a:stretch/>
        </p:blipFill>
        <p:spPr>
          <a:xfrm>
            <a:off x="0" y="333375"/>
            <a:ext cx="1903956" cy="7226299"/>
          </a:xfrm>
          <a:prstGeom prst="rect">
            <a:avLst/>
          </a:prstGeom>
        </p:spPr>
      </p:pic>
      <p:sp>
        <p:nvSpPr>
          <p:cNvPr id="14" name="TextBox 4">
            <a:extLst>
              <a:ext uri="{FF2B5EF4-FFF2-40B4-BE49-F238E27FC236}">
                <a16:creationId xmlns:a16="http://schemas.microsoft.com/office/drawing/2014/main" id="{0CBE53EE-D6BB-4526-B100-7C71E62E8DFE}"/>
              </a:ext>
            </a:extLst>
          </p:cNvPr>
          <p:cNvSpPr txBox="1"/>
          <p:nvPr/>
        </p:nvSpPr>
        <p:spPr>
          <a:xfrm rot="20434867">
            <a:off x="2163313" y="6288286"/>
            <a:ext cx="3308684"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highlight>
                  <a:srgbClr val="FFFF00"/>
                </a:highlight>
              </a:rPr>
              <a:t>Proposal of foreword – tentative version</a:t>
            </a:r>
          </a:p>
        </p:txBody>
      </p:sp>
    </p:spTree>
    <p:extLst>
      <p:ext uri="{BB962C8B-B14F-4D97-AF65-F5344CB8AC3E}">
        <p14:creationId xmlns:p14="http://schemas.microsoft.com/office/powerpoint/2010/main" val="1739160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238375" y="295269"/>
            <a:ext cx="8601076" cy="878640"/>
          </a:xfrm>
        </p:spPr>
        <p:txBody>
          <a:bodyPr>
            <a:noAutofit/>
          </a:bodyPr>
          <a:lstStyle/>
          <a:p>
            <a:r>
              <a:rPr lang="en-GB" sz="2800" dirty="0">
                <a:solidFill>
                  <a:srgbClr val="C00000"/>
                </a:solidFill>
                <a:cs typeface="Arial" panose="020B0604020202020204" pitchFamily="34" charset="0"/>
              </a:rPr>
              <a:t>3.4 Structuring a Global IoT Infrastructure Strategy </a:t>
            </a: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2FD9C63-DFB5-412B-97A3-4FF76E2E307D}"/>
              </a:ext>
            </a:extLst>
          </p:cNvPr>
          <p:cNvSpPr/>
          <p:nvPr/>
        </p:nvSpPr>
        <p:spPr>
          <a:xfrm>
            <a:off x="2257858" y="6734287"/>
            <a:ext cx="3889400" cy="641204"/>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endParaRPr lang="en-US" sz="1000" dirty="0">
              <a:solidFill>
                <a:schemeClr val="tx1"/>
              </a:solidFill>
            </a:endParaRPr>
          </a:p>
          <a:p>
            <a:pPr marL="314982" indent="-314982">
              <a:buFont typeface="Arial" panose="020B0604020202020204" pitchFamily="34" charset="0"/>
              <a:buChar char="•"/>
            </a:pPr>
            <a:r>
              <a:rPr lang="en-US" sz="1000" dirty="0">
                <a:solidFill>
                  <a:schemeClr val="tx1"/>
                </a:solidFill>
              </a:rPr>
              <a:t>1/2 FTE to animate workshop and manage studies </a:t>
            </a:r>
          </a:p>
        </p:txBody>
      </p:sp>
      <p:sp>
        <p:nvSpPr>
          <p:cNvPr id="74" name="Rectangle 73">
            <a:extLst>
              <a:ext uri="{FF2B5EF4-FFF2-40B4-BE49-F238E27FC236}">
                <a16:creationId xmlns:a16="http://schemas.microsoft.com/office/drawing/2014/main" id="{F1805AF5-8708-4982-ACBC-C7F05BAAB81C}"/>
              </a:ext>
            </a:extLst>
          </p:cNvPr>
          <p:cNvSpPr/>
          <p:nvPr/>
        </p:nvSpPr>
        <p:spPr>
          <a:xfrm>
            <a:off x="2257860" y="1580454"/>
            <a:ext cx="3889398" cy="2516102"/>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Wingdings" panose="05000000000000000000" pitchFamily="2" charset="2"/>
              <a:buChar char="Ø"/>
            </a:pPr>
            <a:endParaRPr lang="en-US" sz="1000" dirty="0">
              <a:solidFill>
                <a:schemeClr val="tx1"/>
              </a:solidFill>
            </a:endParaRPr>
          </a:p>
          <a:p>
            <a:pPr marL="314982" indent="-314982">
              <a:buFont typeface="Wingdings" panose="05000000000000000000" pitchFamily="2" charset="2"/>
              <a:buChar char="Ø"/>
            </a:pPr>
            <a:r>
              <a:rPr lang="en-US" sz="1000" u="sng" dirty="0">
                <a:solidFill>
                  <a:schemeClr val="tx1"/>
                </a:solidFill>
              </a:rPr>
              <a:t>Internal to the Capital City</a:t>
            </a:r>
          </a:p>
          <a:p>
            <a:pPr marL="171450" indent="-171450">
              <a:buFont typeface="Arial" panose="020B0604020202020204" pitchFamily="34" charset="0"/>
              <a:buChar char="•"/>
            </a:pPr>
            <a:r>
              <a:rPr lang="en-US" sz="1000" dirty="0">
                <a:solidFill>
                  <a:schemeClr val="tx1"/>
                </a:solidFill>
              </a:rPr>
              <a:t>Ensure a dialogue between </a:t>
            </a:r>
            <a:r>
              <a:rPr lang="en-US" sz="1000" dirty="0" err="1">
                <a:solidFill>
                  <a:schemeClr val="tx1"/>
                </a:solidFill>
              </a:rPr>
              <a:t>IoT</a:t>
            </a:r>
            <a:r>
              <a:rPr lang="en-US" sz="1000" dirty="0">
                <a:solidFill>
                  <a:schemeClr val="tx1"/>
                </a:solidFill>
              </a:rPr>
              <a:t> devices </a:t>
            </a:r>
          </a:p>
          <a:p>
            <a:pPr marL="171450" indent="-171450">
              <a:buFont typeface="Arial" panose="020B0604020202020204" pitchFamily="34" charset="0"/>
              <a:buChar char="•"/>
            </a:pPr>
            <a:r>
              <a:rPr lang="en-US" sz="1000" dirty="0">
                <a:solidFill>
                  <a:schemeClr val="tx1"/>
                </a:solidFill>
              </a:rPr>
              <a:t>Develop a long-term vision on its digital infrastructure development </a:t>
            </a:r>
          </a:p>
          <a:p>
            <a:pPr marL="171450" indent="-171450">
              <a:buFont typeface="Arial" panose="020B0604020202020204" pitchFamily="34" charset="0"/>
              <a:buChar char="•"/>
            </a:pPr>
            <a:r>
              <a:rPr lang="en-US" sz="1000" dirty="0">
                <a:solidFill>
                  <a:schemeClr val="tx1"/>
                </a:solidFill>
              </a:rPr>
              <a:t>Base the digital infrastructure development on use-cases and not on technology offers </a:t>
            </a:r>
          </a:p>
          <a:p>
            <a:pPr marL="171450" indent="-171450">
              <a:buFont typeface="Arial" panose="020B0604020202020204" pitchFamily="34" charset="0"/>
              <a:buChar char="•"/>
            </a:pPr>
            <a:r>
              <a:rPr lang="en-US" sz="1000" dirty="0">
                <a:solidFill>
                  <a:schemeClr val="tx1"/>
                </a:solidFill>
              </a:rPr>
              <a:t>Ensure the sustainability of the digital twin by feeding it with reliable and frequent data </a:t>
            </a:r>
          </a:p>
          <a:p>
            <a:pPr marL="171450" indent="-171450">
              <a:buFont typeface="Arial" panose="020B0604020202020204" pitchFamily="34" charset="0"/>
              <a:buChar char="•"/>
            </a:pPr>
            <a:endParaRPr lang="en-US" sz="1000" dirty="0">
              <a:solidFill>
                <a:schemeClr val="tx1"/>
              </a:solidFill>
            </a:endParaRPr>
          </a:p>
          <a:p>
            <a:pPr marL="314982" indent="-314982">
              <a:buFont typeface="Wingdings" panose="05000000000000000000" pitchFamily="2" charset="2"/>
              <a:buChar char="Ø"/>
            </a:pPr>
            <a:r>
              <a:rPr lang="en-US" sz="1000" u="sng" dirty="0">
                <a:solidFill>
                  <a:schemeClr val="tx1"/>
                </a:solidFill>
              </a:rPr>
              <a:t>For the territory</a:t>
            </a:r>
          </a:p>
          <a:p>
            <a:pPr marL="171450" indent="-171450">
              <a:buFont typeface="Arial" panose="020B0604020202020204" pitchFamily="34" charset="0"/>
              <a:buChar char="•"/>
            </a:pPr>
            <a:r>
              <a:rPr lang="en-US" sz="1000" dirty="0">
                <a:solidFill>
                  <a:schemeClr val="tx1"/>
                </a:solidFill>
              </a:rPr>
              <a:t>Better understanding of the territory running </a:t>
            </a:r>
          </a:p>
          <a:p>
            <a:pPr marL="171450" indent="-171450">
              <a:buFont typeface="Arial" panose="020B0604020202020204" pitchFamily="34" charset="0"/>
              <a:buChar char="•"/>
            </a:pPr>
            <a:r>
              <a:rPr lang="en-US" sz="1000" dirty="0">
                <a:solidFill>
                  <a:schemeClr val="tx1"/>
                </a:solidFill>
              </a:rPr>
              <a:t>More transparency for the citizens</a:t>
            </a:r>
          </a:p>
          <a:p>
            <a:pPr marL="171450" indent="-171450">
              <a:buFont typeface="Arial" panose="020B0604020202020204" pitchFamily="34" charset="0"/>
              <a:buChar char="•"/>
            </a:pPr>
            <a:r>
              <a:rPr lang="en-US" sz="1000" dirty="0">
                <a:solidFill>
                  <a:schemeClr val="tx1"/>
                </a:solidFill>
              </a:rPr>
              <a:t>Better protection of local natural resources through monitoring </a:t>
            </a:r>
          </a:p>
          <a:p>
            <a:pPr marL="772182" lvl="1" indent="-314982">
              <a:buFont typeface="Wingdings" panose="05000000000000000000" pitchFamily="2" charset="2"/>
              <a:buChar char="Ø"/>
            </a:pPr>
            <a:endParaRPr lang="en-US" sz="1000" dirty="0">
              <a:solidFill>
                <a:schemeClr val="tx1"/>
              </a:solidFill>
            </a:endParaRPr>
          </a:p>
        </p:txBody>
      </p:sp>
      <p:sp>
        <p:nvSpPr>
          <p:cNvPr id="75" name="Rectangle 74">
            <a:extLst>
              <a:ext uri="{FF2B5EF4-FFF2-40B4-BE49-F238E27FC236}">
                <a16:creationId xmlns:a16="http://schemas.microsoft.com/office/drawing/2014/main" id="{42BE199E-1F19-4418-B764-5C7E2EB7E2C1}"/>
              </a:ext>
            </a:extLst>
          </p:cNvPr>
          <p:cNvSpPr/>
          <p:nvPr/>
        </p:nvSpPr>
        <p:spPr>
          <a:xfrm>
            <a:off x="6306008" y="1580453"/>
            <a:ext cx="6760173" cy="4365455"/>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Step 1</a:t>
            </a:r>
          </a:p>
          <a:p>
            <a:pPr marL="314982" indent="-314982">
              <a:buFont typeface="Arial" panose="020B0604020202020204" pitchFamily="34" charset="0"/>
              <a:buChar char="•"/>
            </a:pPr>
            <a:r>
              <a:rPr lang="en-US" sz="1000" dirty="0">
                <a:solidFill>
                  <a:schemeClr val="tx1"/>
                </a:solidFill>
              </a:rPr>
              <a:t>Lead a global reflection on the needs and deployment methods of </a:t>
            </a:r>
            <a:r>
              <a:rPr lang="en-US" sz="1000" dirty="0" err="1">
                <a:solidFill>
                  <a:schemeClr val="tx1"/>
                </a:solidFill>
              </a:rPr>
              <a:t>IoT</a:t>
            </a:r>
            <a:r>
              <a:rPr lang="en-US" sz="1000" dirty="0">
                <a:solidFill>
                  <a:schemeClr val="tx1"/>
                </a:solidFill>
              </a:rPr>
              <a:t> networks throughout the territory with a twofold objectives 1) rationalize the digital infrastructures already deployed, 2) anticipate futures developments linked to the elaboration of a city digital twin (needs of centralization, interoperability, etc.)</a:t>
            </a:r>
          </a:p>
          <a:p>
            <a:pPr marL="800100" lvl="1" indent="-342900">
              <a:buFont typeface="Arial" panose="020B0604020202020204" pitchFamily="34" charset="0"/>
              <a:buChar char="•"/>
            </a:pPr>
            <a:r>
              <a:rPr lang="en-US" sz="1000" dirty="0">
                <a:solidFill>
                  <a:schemeClr val="tx1"/>
                </a:solidFill>
              </a:rPr>
              <a:t>Evaluate the projects already implemented (Lora for water, cables sensors for parking, </a:t>
            </a:r>
            <a:r>
              <a:rPr lang="en-US" sz="1000" dirty="0" err="1">
                <a:solidFill>
                  <a:schemeClr val="tx1"/>
                </a:solidFill>
              </a:rPr>
              <a:t>Wifi</a:t>
            </a:r>
            <a:r>
              <a:rPr lang="en-US" sz="1000" dirty="0">
                <a:solidFill>
                  <a:schemeClr val="tx1"/>
                </a:solidFill>
              </a:rPr>
              <a:t> for garbage, etc.) and use these feedbacks as a raw material for decision-making process related to future </a:t>
            </a:r>
            <a:r>
              <a:rPr lang="en-US" sz="1000" dirty="0" err="1">
                <a:solidFill>
                  <a:schemeClr val="tx1"/>
                </a:solidFill>
              </a:rPr>
              <a:t>IoT</a:t>
            </a:r>
            <a:r>
              <a:rPr lang="en-US" sz="1000" dirty="0">
                <a:solidFill>
                  <a:schemeClr val="tx1"/>
                </a:solidFill>
              </a:rPr>
              <a:t> developments</a:t>
            </a:r>
          </a:p>
          <a:p>
            <a:pPr marL="800100" lvl="1" indent="-342900">
              <a:buFont typeface="Arial" panose="020B0604020202020204" pitchFamily="34" charset="0"/>
              <a:buChar char="•"/>
            </a:pPr>
            <a:r>
              <a:rPr lang="en-US" sz="1000" dirty="0">
                <a:solidFill>
                  <a:schemeClr val="tx1"/>
                </a:solidFill>
              </a:rPr>
              <a:t>Launch a market study on the best options to take regarding </a:t>
            </a:r>
            <a:r>
              <a:rPr lang="en-US" sz="1000" dirty="0" err="1">
                <a:solidFill>
                  <a:schemeClr val="tx1"/>
                </a:solidFill>
              </a:rPr>
              <a:t>IoT</a:t>
            </a:r>
            <a:r>
              <a:rPr lang="en-US" sz="1000" dirty="0">
                <a:solidFill>
                  <a:schemeClr val="tx1"/>
                </a:solidFill>
              </a:rPr>
              <a:t> infrastructures (radio communication standards) bearing in mind: </a:t>
            </a:r>
          </a:p>
          <a:p>
            <a:pPr marL="1257300" lvl="2" indent="-342900">
              <a:buFont typeface="Arial" panose="020B0604020202020204" pitchFamily="34" charset="0"/>
              <a:buChar char="•"/>
            </a:pPr>
            <a:r>
              <a:rPr lang="en-US" sz="1000" dirty="0">
                <a:solidFill>
                  <a:schemeClr val="tx1"/>
                </a:solidFill>
              </a:rPr>
              <a:t>The deployment of 5G in the years to come </a:t>
            </a:r>
          </a:p>
          <a:p>
            <a:pPr marL="1257300" lvl="2" indent="-342900">
              <a:buFont typeface="Arial" panose="020B0604020202020204" pitchFamily="34" charset="0"/>
              <a:buChar char="•"/>
            </a:pPr>
            <a:r>
              <a:rPr lang="en-US" sz="1000" dirty="0">
                <a:solidFill>
                  <a:schemeClr val="tx1"/>
                </a:solidFill>
              </a:rPr>
              <a:t>The </a:t>
            </a:r>
            <a:r>
              <a:rPr lang="en-US" sz="1000" dirty="0" err="1">
                <a:solidFill>
                  <a:schemeClr val="tx1"/>
                </a:solidFill>
              </a:rPr>
              <a:t>GreenIT</a:t>
            </a:r>
            <a:r>
              <a:rPr lang="en-US" sz="1000" dirty="0">
                <a:solidFill>
                  <a:schemeClr val="tx1"/>
                </a:solidFill>
              </a:rPr>
              <a:t> approach aiming at reducing the environmental footprint of digital services and devices</a:t>
            </a:r>
          </a:p>
          <a:p>
            <a:pPr marL="1257300" lvl="2" indent="-342900">
              <a:buFont typeface="Arial" panose="020B0604020202020204" pitchFamily="34" charset="0"/>
              <a:buChar char="•"/>
            </a:pPr>
            <a:r>
              <a:rPr lang="en-US" sz="1000" dirty="0">
                <a:solidFill>
                  <a:schemeClr val="tx1"/>
                </a:solidFill>
              </a:rPr>
              <a:t>The </a:t>
            </a:r>
            <a:r>
              <a:rPr lang="en-US" sz="1000" dirty="0" err="1">
                <a:solidFill>
                  <a:schemeClr val="tx1"/>
                </a:solidFill>
              </a:rPr>
              <a:t>RoI</a:t>
            </a:r>
            <a:r>
              <a:rPr lang="en-US" sz="1000" dirty="0">
                <a:solidFill>
                  <a:schemeClr val="tx1"/>
                </a:solidFill>
              </a:rPr>
              <a:t> expected and the data ownership </a:t>
            </a:r>
          </a:p>
          <a:p>
            <a:pPr marL="1257300" lvl="2" indent="-342900">
              <a:buFont typeface="Arial" panose="020B0604020202020204" pitchFamily="34" charset="0"/>
              <a:buChar char="•"/>
            </a:pPr>
            <a:r>
              <a:rPr lang="en-US" sz="1000" dirty="0">
                <a:solidFill>
                  <a:schemeClr val="tx1"/>
                </a:solidFill>
              </a:rPr>
              <a:t>The main use-cases identified for action 1.5 and 2.5 </a:t>
            </a:r>
          </a:p>
          <a:p>
            <a:endParaRPr lang="en-US" sz="1000" dirty="0">
              <a:solidFill>
                <a:schemeClr val="tx1"/>
              </a:solidFill>
            </a:endParaRPr>
          </a:p>
          <a:p>
            <a:r>
              <a:rPr lang="en-US" sz="1000" b="1" dirty="0">
                <a:solidFill>
                  <a:schemeClr val="tx1"/>
                </a:solidFill>
              </a:rPr>
              <a:t>Step 2</a:t>
            </a:r>
          </a:p>
          <a:p>
            <a:pPr marL="342900" indent="-342900">
              <a:buFont typeface="Arial" panose="020B0604020202020204" pitchFamily="34" charset="0"/>
              <a:buChar char="•"/>
            </a:pPr>
            <a:r>
              <a:rPr lang="en-US" sz="1000" dirty="0">
                <a:solidFill>
                  <a:schemeClr val="tx1"/>
                </a:solidFill>
              </a:rPr>
              <a:t>Elaborate a global </a:t>
            </a:r>
            <a:r>
              <a:rPr lang="en-US" sz="1000" dirty="0" err="1">
                <a:solidFill>
                  <a:schemeClr val="tx1"/>
                </a:solidFill>
              </a:rPr>
              <a:t>IoT</a:t>
            </a:r>
            <a:r>
              <a:rPr lang="en-US" sz="1000" dirty="0">
                <a:solidFill>
                  <a:schemeClr val="tx1"/>
                </a:solidFill>
              </a:rPr>
              <a:t> infrastructure policy enabling to :</a:t>
            </a:r>
          </a:p>
          <a:p>
            <a:pPr marL="800100" lvl="1" indent="-342900">
              <a:buFont typeface="Arial" panose="020B0604020202020204" pitchFamily="34" charset="0"/>
              <a:buChar char="•"/>
            </a:pPr>
            <a:r>
              <a:rPr lang="en-US" sz="1000" dirty="0">
                <a:solidFill>
                  <a:schemeClr val="tx1"/>
                </a:solidFill>
              </a:rPr>
              <a:t>ensure a continuity with many different technologies</a:t>
            </a:r>
          </a:p>
          <a:p>
            <a:pPr marL="800100" lvl="1" indent="-342900">
              <a:buFont typeface="Arial" panose="020B0604020202020204" pitchFamily="34" charset="0"/>
              <a:buChar char="•"/>
            </a:pPr>
            <a:r>
              <a:rPr lang="en-US" sz="1000" dirty="0">
                <a:solidFill>
                  <a:schemeClr val="tx1"/>
                </a:solidFill>
              </a:rPr>
              <a:t> be able to evaluate with success indicators the added-value of technologies</a:t>
            </a:r>
          </a:p>
          <a:p>
            <a:pPr marL="800100" lvl="1" indent="-342900">
              <a:buFont typeface="Arial" panose="020B0604020202020204" pitchFamily="34" charset="0"/>
              <a:buChar char="•"/>
            </a:pPr>
            <a:r>
              <a:rPr lang="en-US" sz="1000" dirty="0">
                <a:solidFill>
                  <a:schemeClr val="tx1"/>
                </a:solidFill>
              </a:rPr>
              <a:t> be equipped to arbitrate in the best way</a:t>
            </a:r>
          </a:p>
          <a:p>
            <a:pPr marL="800100" lvl="1" indent="-342900">
              <a:buFont typeface="Arial" panose="020B0604020202020204" pitchFamily="34" charset="0"/>
              <a:buChar char="•"/>
            </a:pPr>
            <a:r>
              <a:rPr lang="en-US" sz="1000" dirty="0">
                <a:solidFill>
                  <a:schemeClr val="tx1"/>
                </a:solidFill>
              </a:rPr>
              <a:t>be able to project and centralize projects to identify opportunities of sharing</a:t>
            </a:r>
          </a:p>
          <a:p>
            <a:pPr marL="342900" indent="-342900">
              <a:buFont typeface="Arial" panose="020B0604020202020204" pitchFamily="34" charset="0"/>
              <a:buChar char="•"/>
            </a:pPr>
            <a:r>
              <a:rPr lang="en-US" sz="1000" dirty="0">
                <a:solidFill>
                  <a:schemeClr val="tx1"/>
                </a:solidFill>
              </a:rPr>
              <a:t>if appropriate, launch a feasibility study on the most suitable technology or on the best option of technologies linkage </a:t>
            </a:r>
          </a:p>
          <a:p>
            <a:pPr marL="342900" indent="-342900">
              <a:buFont typeface="Arial" panose="020B0604020202020204" pitchFamily="34" charset="0"/>
              <a:buChar char="•"/>
            </a:pPr>
            <a:r>
              <a:rPr lang="en-GB" sz="1000" dirty="0">
                <a:solidFill>
                  <a:schemeClr val="tx1"/>
                </a:solidFill>
              </a:rPr>
              <a:t>Build a Territorial Information System as describe in action 1.5</a:t>
            </a:r>
            <a:r>
              <a:rPr lang="en-US" sz="1000" dirty="0">
                <a:solidFill>
                  <a:schemeClr val="tx1"/>
                </a:solidFill>
              </a:rPr>
              <a:t> to manage easily the data collected from the new </a:t>
            </a:r>
            <a:r>
              <a:rPr lang="en-US" sz="1000" dirty="0" err="1">
                <a:solidFill>
                  <a:schemeClr val="tx1"/>
                </a:solidFill>
              </a:rPr>
              <a:t>IoT</a:t>
            </a:r>
            <a:r>
              <a:rPr lang="en-US" sz="1000" dirty="0">
                <a:solidFill>
                  <a:schemeClr val="tx1"/>
                </a:solidFill>
              </a:rPr>
              <a:t> infrastructure  </a:t>
            </a:r>
          </a:p>
          <a:p>
            <a:pPr marL="800100" lvl="1" indent="-342900">
              <a:buFont typeface="Arial" panose="020B0604020202020204" pitchFamily="34" charset="0"/>
              <a:buChar char="•"/>
            </a:pPr>
            <a:r>
              <a:rPr lang="en-US" sz="1000" dirty="0">
                <a:solidFill>
                  <a:schemeClr val="tx1"/>
                </a:solidFill>
              </a:rPr>
              <a:t>Given the need of data treatment, envisage the acquisition of new servers owned by the Capital City </a:t>
            </a:r>
            <a:endParaRPr lang="en-GB" sz="1000" dirty="0">
              <a:solidFill>
                <a:schemeClr val="tx1"/>
              </a:solidFill>
            </a:endParaRPr>
          </a:p>
        </p:txBody>
      </p:sp>
      <p:sp>
        <p:nvSpPr>
          <p:cNvPr id="76" name="Rectangle 75">
            <a:extLst>
              <a:ext uri="{FF2B5EF4-FFF2-40B4-BE49-F238E27FC236}">
                <a16:creationId xmlns:a16="http://schemas.microsoft.com/office/drawing/2014/main" id="{7EDA94AD-154B-4C68-8DD1-5F239F61EA5C}"/>
              </a:ext>
            </a:extLst>
          </p:cNvPr>
          <p:cNvSpPr/>
          <p:nvPr/>
        </p:nvSpPr>
        <p:spPr>
          <a:xfrm>
            <a:off x="2257855" y="4423172"/>
            <a:ext cx="3889400" cy="1965832"/>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Do not envisage it as a technical project but primarily as a service improvement project</a:t>
            </a:r>
          </a:p>
          <a:p>
            <a:pPr marL="314982" indent="-314982">
              <a:buFont typeface="Arial" panose="020B0604020202020204" pitchFamily="34" charset="0"/>
              <a:buChar char="•"/>
            </a:pPr>
            <a:r>
              <a:rPr lang="en-US" sz="1000" dirty="0">
                <a:solidFill>
                  <a:schemeClr val="tx1"/>
                </a:solidFill>
              </a:rPr>
              <a:t>Deploy cybersecurity policies to ensure the protection of this new network </a:t>
            </a:r>
          </a:p>
          <a:p>
            <a:pPr marL="314982" indent="-314982">
              <a:buFont typeface="Arial" panose="020B0604020202020204" pitchFamily="34" charset="0"/>
              <a:buChar char="•"/>
            </a:pPr>
            <a:r>
              <a:rPr lang="en-US" sz="1000" dirty="0">
                <a:solidFill>
                  <a:schemeClr val="tx1"/>
                </a:solidFill>
              </a:rPr>
              <a:t>Link it to an open data policy to understand which data sets could be released </a:t>
            </a:r>
          </a:p>
          <a:p>
            <a:pPr marL="314982" indent="-314982">
              <a:buFont typeface="Arial" panose="020B0604020202020204" pitchFamily="34" charset="0"/>
              <a:buChar char="•"/>
            </a:pPr>
            <a:r>
              <a:rPr lang="en-US" sz="1000" dirty="0">
                <a:solidFill>
                  <a:schemeClr val="tx1"/>
                </a:solidFill>
              </a:rPr>
              <a:t>Think the interoperability of the </a:t>
            </a:r>
            <a:r>
              <a:rPr lang="en-GB" sz="1000" dirty="0">
                <a:solidFill>
                  <a:schemeClr val="tx1"/>
                </a:solidFill>
              </a:rPr>
              <a:t>Territorial Information System with the other actions described in the DCAP</a:t>
            </a:r>
          </a:p>
          <a:p>
            <a:pPr marL="314982" indent="-314982">
              <a:buFont typeface="Arial" panose="020B0604020202020204" pitchFamily="34" charset="0"/>
              <a:buChar char="•"/>
            </a:pPr>
            <a:r>
              <a:rPr lang="en-GB" sz="1000" dirty="0">
                <a:solidFill>
                  <a:schemeClr val="tx1"/>
                </a:solidFill>
              </a:rPr>
              <a:t>Ensure an easy maintenance </a:t>
            </a:r>
          </a:p>
          <a:p>
            <a:pPr marL="314982" indent="-314982">
              <a:buFont typeface="Arial" panose="020B0604020202020204" pitchFamily="34" charset="0"/>
              <a:buChar char="•"/>
            </a:pPr>
            <a:r>
              <a:rPr lang="en-GB" sz="1000" dirty="0">
                <a:solidFill>
                  <a:schemeClr val="tx1"/>
                </a:solidFill>
              </a:rPr>
              <a:t>Identify opportunity of infrastructure sharing</a:t>
            </a:r>
            <a:endParaRPr lang="en-US" sz="1000" dirty="0">
              <a:solidFill>
                <a:schemeClr val="tx1"/>
              </a:solidFill>
            </a:endParaRPr>
          </a:p>
        </p:txBody>
      </p:sp>
      <p:sp>
        <p:nvSpPr>
          <p:cNvPr id="78" name="Rectangle 77">
            <a:extLst>
              <a:ext uri="{FF2B5EF4-FFF2-40B4-BE49-F238E27FC236}">
                <a16:creationId xmlns:a16="http://schemas.microsoft.com/office/drawing/2014/main" id="{31DEE9E1-9009-44FF-9E31-52E05C68BBFD}"/>
              </a:ext>
            </a:extLst>
          </p:cNvPr>
          <p:cNvSpPr/>
          <p:nvPr/>
        </p:nvSpPr>
        <p:spPr>
          <a:xfrm>
            <a:off x="8449147" y="6288976"/>
            <a:ext cx="4617035" cy="303326"/>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dirty="0">
                <a:solidFill>
                  <a:schemeClr val="tx1"/>
                </a:solidFill>
              </a:rPr>
              <a:t>Secretariat for Utilities, Property department, Academics </a:t>
            </a:r>
          </a:p>
        </p:txBody>
      </p:sp>
      <p:sp>
        <p:nvSpPr>
          <p:cNvPr id="79" name="Rectangle 78">
            <a:extLst>
              <a:ext uri="{FF2B5EF4-FFF2-40B4-BE49-F238E27FC236}">
                <a16:creationId xmlns:a16="http://schemas.microsoft.com/office/drawing/2014/main" id="{A19E7762-7D78-43C4-B348-BD995C5FB3C9}"/>
              </a:ext>
            </a:extLst>
          </p:cNvPr>
          <p:cNvSpPr/>
          <p:nvPr/>
        </p:nvSpPr>
        <p:spPr>
          <a:xfrm>
            <a:off x="8449147" y="6943610"/>
            <a:ext cx="4617034" cy="431880"/>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4982" indent="-314982">
              <a:buFont typeface="Arial" panose="020B0604020202020204" pitchFamily="34" charset="0"/>
              <a:buChar char="•"/>
            </a:pPr>
            <a:r>
              <a:rPr lang="en-US" sz="800" dirty="0">
                <a:solidFill>
                  <a:schemeClr val="tx1"/>
                </a:solidFill>
              </a:rPr>
              <a:t>Elaboration of a global infrastructure policy</a:t>
            </a:r>
          </a:p>
          <a:p>
            <a:pPr marL="314982" indent="-314982">
              <a:buFont typeface="Arial" panose="020B0604020202020204" pitchFamily="34" charset="0"/>
              <a:buChar char="•"/>
            </a:pPr>
            <a:r>
              <a:rPr lang="en-US" sz="800" dirty="0">
                <a:solidFill>
                  <a:schemeClr val="tx1"/>
                </a:solidFill>
              </a:rPr>
              <a:t>Limited but efficient data c</a:t>
            </a:r>
            <a:r>
              <a:rPr lang="en-GB" sz="800" dirty="0">
                <a:solidFill>
                  <a:schemeClr val="tx1"/>
                </a:solidFill>
              </a:rPr>
              <a:t>collection from sensors</a:t>
            </a:r>
            <a:endParaRPr lang="en-US" sz="800" dirty="0">
              <a:solidFill>
                <a:schemeClr val="tx1"/>
              </a:solidFill>
            </a:endParaRPr>
          </a:p>
          <a:p>
            <a:pPr marL="314982" indent="-314982">
              <a:buFont typeface="Arial" panose="020B0604020202020204" pitchFamily="34" charset="0"/>
              <a:buChar char="•"/>
            </a:pPr>
            <a:r>
              <a:rPr lang="en-US" sz="800" dirty="0">
                <a:solidFill>
                  <a:schemeClr val="tx1"/>
                </a:solidFill>
              </a:rPr>
              <a:t>Building of a </a:t>
            </a:r>
            <a:r>
              <a:rPr lang="en-GB" sz="800" dirty="0">
                <a:solidFill>
                  <a:schemeClr val="tx1"/>
                </a:solidFill>
              </a:rPr>
              <a:t>Territorial Information System </a:t>
            </a:r>
          </a:p>
        </p:txBody>
      </p:sp>
      <p:sp>
        <p:nvSpPr>
          <p:cNvPr id="80" name="Rectangle 79">
            <a:extLst>
              <a:ext uri="{FF2B5EF4-FFF2-40B4-BE49-F238E27FC236}">
                <a16:creationId xmlns:a16="http://schemas.microsoft.com/office/drawing/2014/main" id="{91EA5107-81A8-402A-A793-2E67145722FB}"/>
              </a:ext>
            </a:extLst>
          </p:cNvPr>
          <p:cNvSpPr/>
          <p:nvPr/>
        </p:nvSpPr>
        <p:spPr>
          <a:xfrm>
            <a:off x="6306009" y="6310774"/>
            <a:ext cx="2063763" cy="30445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1000" i="1" dirty="0">
                <a:solidFill>
                  <a:schemeClr val="tx1"/>
                </a:solidFill>
              </a:rPr>
              <a:t>Smart city mission </a:t>
            </a:r>
          </a:p>
        </p:txBody>
      </p:sp>
      <p:sp>
        <p:nvSpPr>
          <p:cNvPr id="81" name="Rectangle 80">
            <a:extLst>
              <a:ext uri="{FF2B5EF4-FFF2-40B4-BE49-F238E27FC236}">
                <a16:creationId xmlns:a16="http://schemas.microsoft.com/office/drawing/2014/main" id="{C7948D65-FAE7-46B5-9405-839F518906BD}"/>
              </a:ext>
            </a:extLst>
          </p:cNvPr>
          <p:cNvSpPr/>
          <p:nvPr/>
        </p:nvSpPr>
        <p:spPr>
          <a:xfrm>
            <a:off x="6306009" y="6968945"/>
            <a:ext cx="2063763" cy="406545"/>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900" dirty="0">
                <a:solidFill>
                  <a:schemeClr val="tx1"/>
                </a:solidFill>
              </a:rPr>
              <a:t>1.5</a:t>
            </a:r>
          </a:p>
          <a:p>
            <a:pPr marL="314982" indent="-314982">
              <a:buFont typeface="Arial" panose="020B0604020202020204" pitchFamily="34" charset="0"/>
              <a:buChar char="•"/>
            </a:pPr>
            <a:r>
              <a:rPr lang="en-US" sz="900" dirty="0">
                <a:solidFill>
                  <a:schemeClr val="tx1"/>
                </a:solidFill>
              </a:rPr>
              <a:t>2.5</a:t>
            </a:r>
          </a:p>
        </p:txBody>
      </p:sp>
      <p:sp>
        <p:nvSpPr>
          <p:cNvPr id="14" name="Rectangle 13">
            <a:extLst>
              <a:ext uri="{FF2B5EF4-FFF2-40B4-BE49-F238E27FC236}">
                <a16:creationId xmlns:a16="http://schemas.microsoft.com/office/drawing/2014/main" id="{FD195699-B468-46A6-AD8B-AABC86ED9A53}"/>
              </a:ext>
            </a:extLst>
          </p:cNvPr>
          <p:cNvSpPr/>
          <p:nvPr/>
        </p:nvSpPr>
        <p:spPr>
          <a:xfrm>
            <a:off x="2257860" y="1226742"/>
            <a:ext cx="3889396"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Objectives</a:t>
            </a:r>
            <a:endParaRPr lang="en-GB" sz="1400" b="1" dirty="0"/>
          </a:p>
        </p:txBody>
      </p:sp>
      <p:sp>
        <p:nvSpPr>
          <p:cNvPr id="82" name="Rectangle 81">
            <a:extLst>
              <a:ext uri="{FF2B5EF4-FFF2-40B4-BE49-F238E27FC236}">
                <a16:creationId xmlns:a16="http://schemas.microsoft.com/office/drawing/2014/main" id="{9D6CD0FF-F891-4EF8-AD4A-9BF614391C17}"/>
              </a:ext>
            </a:extLst>
          </p:cNvPr>
          <p:cNvSpPr/>
          <p:nvPr/>
        </p:nvSpPr>
        <p:spPr>
          <a:xfrm>
            <a:off x="2257858" y="4088127"/>
            <a:ext cx="3889398"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Conditions of Success</a:t>
            </a:r>
          </a:p>
        </p:txBody>
      </p:sp>
      <p:sp>
        <p:nvSpPr>
          <p:cNvPr id="83" name="Rectangle 82">
            <a:extLst>
              <a:ext uri="{FF2B5EF4-FFF2-40B4-BE49-F238E27FC236}">
                <a16:creationId xmlns:a16="http://schemas.microsoft.com/office/drawing/2014/main" id="{1942C9F0-773F-4883-A088-582D14AA1A20}"/>
              </a:ext>
            </a:extLst>
          </p:cNvPr>
          <p:cNvSpPr/>
          <p:nvPr/>
        </p:nvSpPr>
        <p:spPr>
          <a:xfrm>
            <a:off x="2257856" y="6379677"/>
            <a:ext cx="3889399"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Necessary Resources</a:t>
            </a:r>
          </a:p>
        </p:txBody>
      </p:sp>
      <p:sp>
        <p:nvSpPr>
          <p:cNvPr id="84" name="Rectangle 83">
            <a:extLst>
              <a:ext uri="{FF2B5EF4-FFF2-40B4-BE49-F238E27FC236}">
                <a16:creationId xmlns:a16="http://schemas.microsoft.com/office/drawing/2014/main" id="{F7B06CC8-0703-4773-BD1F-883439F5D7B5}"/>
              </a:ext>
            </a:extLst>
          </p:cNvPr>
          <p:cNvSpPr/>
          <p:nvPr/>
        </p:nvSpPr>
        <p:spPr>
          <a:xfrm>
            <a:off x="6306009" y="1226742"/>
            <a:ext cx="676017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Activities</a:t>
            </a:r>
          </a:p>
        </p:txBody>
      </p:sp>
      <p:sp>
        <p:nvSpPr>
          <p:cNvPr id="85" name="Rectangle 84">
            <a:extLst>
              <a:ext uri="{FF2B5EF4-FFF2-40B4-BE49-F238E27FC236}">
                <a16:creationId xmlns:a16="http://schemas.microsoft.com/office/drawing/2014/main" id="{762D3838-ED9F-47BA-9D97-15D4FE34E2D3}"/>
              </a:ext>
            </a:extLst>
          </p:cNvPr>
          <p:cNvSpPr/>
          <p:nvPr/>
        </p:nvSpPr>
        <p:spPr>
          <a:xfrm>
            <a:off x="6306005" y="5957062"/>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Project Leader</a:t>
            </a:r>
            <a:endParaRPr lang="en-GB" sz="1400" b="1" dirty="0"/>
          </a:p>
        </p:txBody>
      </p:sp>
      <p:sp>
        <p:nvSpPr>
          <p:cNvPr id="86" name="Rectangle 85">
            <a:extLst>
              <a:ext uri="{FF2B5EF4-FFF2-40B4-BE49-F238E27FC236}">
                <a16:creationId xmlns:a16="http://schemas.microsoft.com/office/drawing/2014/main" id="{C2B9B38F-090A-4444-8E70-9A39C019985F}"/>
              </a:ext>
            </a:extLst>
          </p:cNvPr>
          <p:cNvSpPr/>
          <p:nvPr/>
        </p:nvSpPr>
        <p:spPr>
          <a:xfrm>
            <a:off x="8449147" y="5945909"/>
            <a:ext cx="4617035" cy="349014"/>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Potential Partner</a:t>
            </a:r>
          </a:p>
        </p:txBody>
      </p:sp>
      <p:sp>
        <p:nvSpPr>
          <p:cNvPr id="87" name="Rectangle 86">
            <a:extLst>
              <a:ext uri="{FF2B5EF4-FFF2-40B4-BE49-F238E27FC236}">
                <a16:creationId xmlns:a16="http://schemas.microsoft.com/office/drawing/2014/main" id="{EAD2769B-CE17-435B-9256-75B1571B9BF4}"/>
              </a:ext>
            </a:extLst>
          </p:cNvPr>
          <p:cNvSpPr/>
          <p:nvPr/>
        </p:nvSpPr>
        <p:spPr>
          <a:xfrm>
            <a:off x="6306008" y="661523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Related Actions</a:t>
            </a:r>
          </a:p>
        </p:txBody>
      </p:sp>
      <p:sp>
        <p:nvSpPr>
          <p:cNvPr id="88" name="Rectangle 87">
            <a:extLst>
              <a:ext uri="{FF2B5EF4-FFF2-40B4-BE49-F238E27FC236}">
                <a16:creationId xmlns:a16="http://schemas.microsoft.com/office/drawing/2014/main" id="{772A35F5-3E7C-4E91-87D2-6A0649FFD61B}"/>
              </a:ext>
            </a:extLst>
          </p:cNvPr>
          <p:cNvSpPr/>
          <p:nvPr/>
        </p:nvSpPr>
        <p:spPr>
          <a:xfrm>
            <a:off x="8449146" y="6590254"/>
            <a:ext cx="4617035"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Evaluation/ Indicators of Success</a:t>
            </a:r>
          </a:p>
        </p:txBody>
      </p:sp>
      <p:sp>
        <p:nvSpPr>
          <p:cNvPr id="89" name="Rectangle 88">
            <a:extLst>
              <a:ext uri="{FF2B5EF4-FFF2-40B4-BE49-F238E27FC236}">
                <a16:creationId xmlns:a16="http://schemas.microsoft.com/office/drawing/2014/main" id="{4D96A546-1940-4586-BAFF-C01BF779265C}"/>
              </a:ext>
            </a:extLst>
          </p:cNvPr>
          <p:cNvSpPr/>
          <p:nvPr/>
        </p:nvSpPr>
        <p:spPr>
          <a:xfrm>
            <a:off x="11002419" y="616065"/>
            <a:ext cx="2063763" cy="496479"/>
          </a:xfrm>
          <a:prstGeom prst="rect">
            <a:avLst/>
          </a:prstGeom>
          <a:solidFill>
            <a:schemeClr val="bg1"/>
          </a:solidFill>
          <a:ln w="12700">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buFont typeface="Arial" panose="020B0604020202020204" pitchFamily="34" charset="0"/>
              <a:buChar char="•"/>
            </a:pPr>
            <a:r>
              <a:rPr lang="en-US" sz="882" dirty="0">
                <a:solidFill>
                  <a:schemeClr val="tx1"/>
                </a:solidFill>
              </a:rPr>
              <a:t>70 k - 1million €</a:t>
            </a:r>
          </a:p>
        </p:txBody>
      </p:sp>
      <p:sp>
        <p:nvSpPr>
          <p:cNvPr id="90" name="Rectangle 89">
            <a:extLst>
              <a:ext uri="{FF2B5EF4-FFF2-40B4-BE49-F238E27FC236}">
                <a16:creationId xmlns:a16="http://schemas.microsoft.com/office/drawing/2014/main" id="{FC545539-221B-4CFE-A882-02CD89803C3B}"/>
              </a:ext>
            </a:extLst>
          </p:cNvPr>
          <p:cNvSpPr/>
          <p:nvPr/>
        </p:nvSpPr>
        <p:spPr>
          <a:xfrm>
            <a:off x="11002419" y="262353"/>
            <a:ext cx="2063763" cy="353712"/>
          </a:xfrm>
          <a:prstGeom prst="rect">
            <a:avLst/>
          </a:prstGeom>
          <a:solidFill>
            <a:srgbClr val="69AEC4"/>
          </a:solidFill>
          <a:ln>
            <a:solidFill>
              <a:srgbClr val="66A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Financial Estimate</a:t>
            </a:r>
          </a:p>
        </p:txBody>
      </p:sp>
      <p:pic>
        <p:nvPicPr>
          <p:cNvPr id="24" name="Image 6">
            <a:extLst>
              <a:ext uri="{FF2B5EF4-FFF2-40B4-BE49-F238E27FC236}">
                <a16:creationId xmlns:a16="http://schemas.microsoft.com/office/drawing/2014/main" id="{D3AE2F6D-E177-4C6E-AFD4-D55DDF3EB221}"/>
              </a:ext>
            </a:extLst>
          </p:cNvPr>
          <p:cNvPicPr>
            <a:picLocks noChangeAspect="1"/>
          </p:cNvPicPr>
          <p:nvPr/>
        </p:nvPicPr>
        <p:blipFill>
          <a:blip r:embed="rId3">
            <a:alphaModFix amt="35000"/>
          </a:blip>
          <a:srcRect l="41021" r="41021"/>
          <a:stretch/>
        </p:blipFill>
        <p:spPr>
          <a:xfrm>
            <a:off x="-3" y="491363"/>
            <a:ext cx="1903960" cy="7068312"/>
          </a:xfrm>
          <a:prstGeom prst="rect">
            <a:avLst/>
          </a:prstGeom>
        </p:spPr>
      </p:pic>
    </p:spTree>
    <p:extLst>
      <p:ext uri="{BB962C8B-B14F-4D97-AF65-F5344CB8AC3E}">
        <p14:creationId xmlns:p14="http://schemas.microsoft.com/office/powerpoint/2010/main" val="102467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e 39">
            <a:extLst>
              <a:ext uri="{FF2B5EF4-FFF2-40B4-BE49-F238E27FC236}">
                <a16:creationId xmlns:a16="http://schemas.microsoft.com/office/drawing/2014/main" id="{5E3C8C36-967F-4D5A-B438-D2FEF42062BD}"/>
              </a:ext>
            </a:extLst>
          </p:cNvPr>
          <p:cNvGrpSpPr/>
          <p:nvPr/>
        </p:nvGrpSpPr>
        <p:grpSpPr>
          <a:xfrm>
            <a:off x="9799440" y="2664036"/>
            <a:ext cx="2595826" cy="422887"/>
            <a:chOff x="6318104" y="1307976"/>
            <a:chExt cx="1149291" cy="479686"/>
          </a:xfrm>
        </p:grpSpPr>
        <p:sp>
          <p:nvSpPr>
            <p:cNvPr id="42" name="ZoneTexte 41">
              <a:extLst>
                <a:ext uri="{FF2B5EF4-FFF2-40B4-BE49-F238E27FC236}">
                  <a16:creationId xmlns:a16="http://schemas.microsoft.com/office/drawing/2014/main" id="{238B8581-993E-484E-AD7D-0C1D41BCF3D7}"/>
                </a:ext>
              </a:extLst>
            </p:cNvPr>
            <p:cNvSpPr txBox="1"/>
            <p:nvPr/>
          </p:nvSpPr>
          <p:spPr>
            <a:xfrm>
              <a:off x="6502314" y="1307976"/>
              <a:ext cx="832383" cy="381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Inclusive</a:t>
              </a:r>
            </a:p>
          </p:txBody>
        </p:sp>
        <p:cxnSp>
          <p:nvCxnSpPr>
            <p:cNvPr id="44" name="Connecteur droit 43">
              <a:extLst>
                <a:ext uri="{FF2B5EF4-FFF2-40B4-BE49-F238E27FC236}">
                  <a16:creationId xmlns:a16="http://schemas.microsoft.com/office/drawing/2014/main" id="{F12BEAE1-301B-422B-9A5C-193C6B0D2CF5}"/>
                </a:ext>
              </a:extLst>
            </p:cNvPr>
            <p:cNvCxnSpPr/>
            <p:nvPr/>
          </p:nvCxnSpPr>
          <p:spPr>
            <a:xfrm>
              <a:off x="6318104" y="1787662"/>
              <a:ext cx="11492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9" name="Groupe 28">
            <a:extLst>
              <a:ext uri="{FF2B5EF4-FFF2-40B4-BE49-F238E27FC236}">
                <a16:creationId xmlns:a16="http://schemas.microsoft.com/office/drawing/2014/main" id="{7066FE1A-5FB6-48B7-9D98-43A957FA0ECB}"/>
              </a:ext>
            </a:extLst>
          </p:cNvPr>
          <p:cNvGrpSpPr/>
          <p:nvPr/>
        </p:nvGrpSpPr>
        <p:grpSpPr>
          <a:xfrm>
            <a:off x="1734199" y="3040890"/>
            <a:ext cx="3964577" cy="3779774"/>
            <a:chOff x="5880683" y="1191238"/>
            <a:chExt cx="1853967" cy="3338117"/>
          </a:xfrm>
          <a:solidFill>
            <a:srgbClr val="69AEC4"/>
          </a:solidFill>
        </p:grpSpPr>
        <p:cxnSp>
          <p:nvCxnSpPr>
            <p:cNvPr id="48" name="Connecteur droit 47">
              <a:extLst>
                <a:ext uri="{FF2B5EF4-FFF2-40B4-BE49-F238E27FC236}">
                  <a16:creationId xmlns:a16="http://schemas.microsoft.com/office/drawing/2014/main" id="{84581FB9-63F3-415C-B244-F4D460321341}"/>
                </a:ext>
              </a:extLst>
            </p:cNvPr>
            <p:cNvCxnSpPr/>
            <p:nvPr/>
          </p:nvCxnSpPr>
          <p:spPr>
            <a:xfrm>
              <a:off x="6318104" y="1787662"/>
              <a:ext cx="1149291"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Rectangle à coins arrondis 5">
              <a:extLst>
                <a:ext uri="{FF2B5EF4-FFF2-40B4-BE49-F238E27FC236}">
                  <a16:creationId xmlns:a16="http://schemas.microsoft.com/office/drawing/2014/main" id="{C3E7DC7A-0905-415F-BE11-47075399C679}"/>
                </a:ext>
              </a:extLst>
            </p:cNvPr>
            <p:cNvSpPr/>
            <p:nvPr/>
          </p:nvSpPr>
          <p:spPr>
            <a:xfrm>
              <a:off x="5880683" y="1191238"/>
              <a:ext cx="1853967" cy="3338117"/>
            </a:xfrm>
            <a:prstGeom prst="roundRect">
              <a:avLst/>
            </a:prstGeom>
            <a:grpFill/>
            <a:ln>
              <a:noFill/>
            </a:ln>
            <a:scene3d>
              <a:camera prst="perspectiveHeroicExtremeLeftFacing" fov="4800000">
                <a:rot lat="0" lon="1200000" rev="21425485"/>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006279" y="295269"/>
            <a:ext cx="10190203" cy="740635"/>
          </a:xfrm>
        </p:spPr>
        <p:txBody>
          <a:bodyPr>
            <a:normAutofit/>
          </a:bodyPr>
          <a:lstStyle/>
          <a:p>
            <a:r>
              <a:rPr lang="en-GB" sz="3600" noProof="0" dirty="0">
                <a:solidFill>
                  <a:srgbClr val="C00D0E"/>
                </a:solidFill>
                <a:latin typeface="Century Gothic" panose="020B0502020202020204" pitchFamily="34" charset="0"/>
              </a:rPr>
              <a:t>What is a Smart City?</a:t>
            </a: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5" name="Groupe 34">
            <a:extLst>
              <a:ext uri="{FF2B5EF4-FFF2-40B4-BE49-F238E27FC236}">
                <a16:creationId xmlns:a16="http://schemas.microsoft.com/office/drawing/2014/main" id="{B56722FE-1BA6-428D-8320-8D967B91E913}"/>
              </a:ext>
            </a:extLst>
          </p:cNvPr>
          <p:cNvGrpSpPr/>
          <p:nvPr/>
        </p:nvGrpSpPr>
        <p:grpSpPr>
          <a:xfrm>
            <a:off x="2418874" y="3286974"/>
            <a:ext cx="3887325" cy="1055356"/>
            <a:chOff x="3927775" y="1061470"/>
            <a:chExt cx="1785322" cy="1265629"/>
          </a:xfrm>
        </p:grpSpPr>
        <p:sp>
          <p:nvSpPr>
            <p:cNvPr id="37" name="ZoneTexte 36">
              <a:extLst>
                <a:ext uri="{FF2B5EF4-FFF2-40B4-BE49-F238E27FC236}">
                  <a16:creationId xmlns:a16="http://schemas.microsoft.com/office/drawing/2014/main" id="{3BCD0ABA-7D33-4D8E-B2A3-57004436E3BA}"/>
                </a:ext>
              </a:extLst>
            </p:cNvPr>
            <p:cNvSpPr txBox="1"/>
            <p:nvPr/>
          </p:nvSpPr>
          <p:spPr>
            <a:xfrm>
              <a:off x="3927775" y="1061470"/>
              <a:ext cx="1333142" cy="7012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latin typeface="Century Gothic" panose="020B0502020202020204" pitchFamily="34" charset="0"/>
                </a:rPr>
                <a:t>What are the pillars of a Smart City ?</a:t>
              </a:r>
              <a:endPar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ZoneTexte 37">
              <a:extLst>
                <a:ext uri="{FF2B5EF4-FFF2-40B4-BE49-F238E27FC236}">
                  <a16:creationId xmlns:a16="http://schemas.microsoft.com/office/drawing/2014/main" id="{DDA174BE-EA16-48AE-AC75-7763BD98665F}"/>
                </a:ext>
              </a:extLst>
            </p:cNvPr>
            <p:cNvSpPr txBox="1"/>
            <p:nvPr/>
          </p:nvSpPr>
          <p:spPr>
            <a:xfrm>
              <a:off x="4096463" y="1965259"/>
              <a:ext cx="1616634" cy="361840"/>
            </a:xfrm>
            <a:prstGeom prst="rect">
              <a:avLst/>
            </a:prstGeom>
            <a:noFill/>
          </p:spPr>
          <p:txBody>
            <a:bodyPr wrap="square" rtlCol="0">
              <a:spAutoFit/>
            </a:bodyPr>
            <a:lstStyle/>
            <a:p>
              <a:endPar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45" name="ZoneTexte 44">
            <a:extLst>
              <a:ext uri="{FF2B5EF4-FFF2-40B4-BE49-F238E27FC236}">
                <a16:creationId xmlns:a16="http://schemas.microsoft.com/office/drawing/2014/main" id="{D9FC0110-1260-41A4-B966-A50B43F2F7BE}"/>
              </a:ext>
            </a:extLst>
          </p:cNvPr>
          <p:cNvSpPr txBox="1"/>
          <p:nvPr/>
        </p:nvSpPr>
        <p:spPr>
          <a:xfrm>
            <a:off x="2352708" y="4046673"/>
            <a:ext cx="3043090" cy="2492990"/>
          </a:xfrm>
          <a:prstGeom prst="rect">
            <a:avLst/>
          </a:prstGeom>
          <a:noFill/>
        </p:spPr>
        <p:txBody>
          <a:bodyPr wrap="square" rtlCol="0">
            <a:spAutoFit/>
          </a:bodyPr>
          <a:lstStyle/>
          <a:p>
            <a:pPr algn="just">
              <a:buClr>
                <a:srgbClr val="205A6E"/>
              </a:buClr>
            </a:pPr>
            <a:r>
              <a:rPr lang="en-GB" sz="1200" b="1" dirty="0">
                <a:solidFill>
                  <a:schemeClr val="bg1"/>
                </a:solidFill>
              </a:rPr>
              <a:t>The smart city has human and institutional layers, which are indispensable conditions to consider in order to successfully implement a sustainable digital transition. They rely on a sound digital infrastructure and data valorisation. </a:t>
            </a:r>
            <a:r>
              <a:rPr lang="en-US" sz="1200" b="1" dirty="0">
                <a:solidFill>
                  <a:schemeClr val="bg1"/>
                </a:solidFill>
              </a:rPr>
              <a:t>The municipality's expertise and new working practices, in line with the need for transversality and openness with stakeholders, are key elements to ensure hybridization and innovation.</a:t>
            </a:r>
          </a:p>
          <a:p>
            <a:pPr algn="just">
              <a:buClr>
                <a:srgbClr val="205A6E"/>
              </a:buClr>
            </a:pPr>
            <a:endParaRPr lang="en-US" sz="1200" b="1" dirty="0">
              <a:solidFill>
                <a:schemeClr val="bg1"/>
              </a:solidFill>
            </a:endParaRPr>
          </a:p>
        </p:txBody>
      </p:sp>
      <p:sp>
        <p:nvSpPr>
          <p:cNvPr id="53" name="ZoneTexte 52">
            <a:extLst>
              <a:ext uri="{FF2B5EF4-FFF2-40B4-BE49-F238E27FC236}">
                <a16:creationId xmlns:a16="http://schemas.microsoft.com/office/drawing/2014/main" id="{28865D67-B349-4099-A12C-B6876EEB8EDC}"/>
              </a:ext>
            </a:extLst>
          </p:cNvPr>
          <p:cNvSpPr txBox="1"/>
          <p:nvPr/>
        </p:nvSpPr>
        <p:spPr>
          <a:xfrm>
            <a:off x="3167783" y="1418731"/>
            <a:ext cx="8720942" cy="1169551"/>
          </a:xfrm>
          <a:prstGeom prst="rect">
            <a:avLst/>
          </a:prstGeom>
          <a:solidFill>
            <a:schemeClr val="bg1"/>
          </a:solidFill>
        </p:spPr>
        <p:txBody>
          <a:bodyPr wrap="square" rtlCol="0">
            <a:spAutoFit/>
          </a:bodyPr>
          <a:lstStyle/>
          <a:p>
            <a:pPr algn="ctr"/>
            <a:r>
              <a:rPr lang="en-GB" sz="1400" b="1" u="none" strike="noStrike" kern="1200" baseline="0" dirty="0">
                <a:solidFill>
                  <a:srgbClr val="44546A"/>
                </a:solidFill>
                <a:latin typeface="Century Gothic" panose="020B0502020202020204" pitchFamily="34" charset="0"/>
              </a:rPr>
              <a:t>A Smart City uses digital tools to improve the quality of life of its inhabitants</a:t>
            </a:r>
            <a:r>
              <a:rPr lang="en-GB" sz="1400" b="1" dirty="0">
                <a:solidFill>
                  <a:srgbClr val="44546A"/>
                </a:solidFill>
                <a:latin typeface="Century Gothic" panose="020B0502020202020204" pitchFamily="34" charset="0"/>
              </a:rPr>
              <a:t>. </a:t>
            </a:r>
            <a:r>
              <a:rPr lang="en-GB" sz="1400" b="1" u="none" strike="noStrike" kern="1200" baseline="0" dirty="0">
                <a:solidFill>
                  <a:srgbClr val="44546A"/>
                </a:solidFill>
                <a:latin typeface="Century Gothic" panose="020B0502020202020204" pitchFamily="34" charset="0"/>
              </a:rPr>
              <a:t>T</a:t>
            </a:r>
            <a:r>
              <a:rPr lang="en-GB" sz="1400" b="1" dirty="0">
                <a:solidFill>
                  <a:srgbClr val="44546A"/>
                </a:solidFill>
                <a:latin typeface="Century Gothic" panose="020B0502020202020204" pitchFamily="34" charset="0"/>
              </a:rPr>
              <a:t>he Smart City should not be considered as an end in itself, but rather as a lever to achieve the Sustainable Development Goals (SDGs). Adopting a Smart City posture can help to remove barriers to the access of some public services and improve their management &amp; delivery. It allows for the promotion of horizontal governance by favouring open democratic processes.</a:t>
            </a:r>
            <a:endParaRPr lang="en-US" sz="1400" b="1" dirty="0">
              <a:solidFill>
                <a:srgbClr val="44546A"/>
              </a:solidFill>
              <a:latin typeface="Century Gothic" panose="020B0502020202020204" pitchFamily="34" charset="0"/>
            </a:endParaRPr>
          </a:p>
        </p:txBody>
      </p:sp>
      <p:grpSp>
        <p:nvGrpSpPr>
          <p:cNvPr id="59" name="Groupe 28">
            <a:extLst>
              <a:ext uri="{FF2B5EF4-FFF2-40B4-BE49-F238E27FC236}">
                <a16:creationId xmlns:a16="http://schemas.microsoft.com/office/drawing/2014/main" id="{62B40161-2FCC-4C3B-AE05-A061760151C6}"/>
              </a:ext>
            </a:extLst>
          </p:cNvPr>
          <p:cNvGrpSpPr/>
          <p:nvPr/>
        </p:nvGrpSpPr>
        <p:grpSpPr>
          <a:xfrm>
            <a:off x="5285175" y="3023169"/>
            <a:ext cx="4080801" cy="3885632"/>
            <a:chOff x="5880683" y="1191237"/>
            <a:chExt cx="1853967" cy="3350711"/>
          </a:xfrm>
          <a:solidFill>
            <a:schemeClr val="accent2"/>
          </a:solidFill>
        </p:grpSpPr>
        <p:cxnSp>
          <p:nvCxnSpPr>
            <p:cNvPr id="60" name="Connecteur droit 47">
              <a:extLst>
                <a:ext uri="{FF2B5EF4-FFF2-40B4-BE49-F238E27FC236}">
                  <a16:creationId xmlns:a16="http://schemas.microsoft.com/office/drawing/2014/main" id="{608BA2C6-B070-4C52-9C96-9014EF5BCA06}"/>
                </a:ext>
              </a:extLst>
            </p:cNvPr>
            <p:cNvCxnSpPr/>
            <p:nvPr/>
          </p:nvCxnSpPr>
          <p:spPr>
            <a:xfrm>
              <a:off x="6318104" y="1787662"/>
              <a:ext cx="1149291"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Rectangle à coins arrondis 5">
              <a:extLst>
                <a:ext uri="{FF2B5EF4-FFF2-40B4-BE49-F238E27FC236}">
                  <a16:creationId xmlns:a16="http://schemas.microsoft.com/office/drawing/2014/main" id="{A7FE28A9-47FB-4680-B17A-F142E92D6D87}"/>
                </a:ext>
              </a:extLst>
            </p:cNvPr>
            <p:cNvSpPr/>
            <p:nvPr/>
          </p:nvSpPr>
          <p:spPr>
            <a:xfrm>
              <a:off x="5880683" y="1191237"/>
              <a:ext cx="1853967" cy="3350711"/>
            </a:xfrm>
            <a:prstGeom prst="roundRect">
              <a:avLst/>
            </a:prstGeom>
            <a:grpFill/>
            <a:ln>
              <a:noFill/>
            </a:ln>
            <a:scene3d>
              <a:camera prst="perspectiveHeroicExtremeLeftFacing" fov="4800000">
                <a:rot lat="0" lon="1200000" rev="21425485"/>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2" name="ZoneTexte 44">
            <a:extLst>
              <a:ext uri="{FF2B5EF4-FFF2-40B4-BE49-F238E27FC236}">
                <a16:creationId xmlns:a16="http://schemas.microsoft.com/office/drawing/2014/main" id="{6DC26BC6-6755-4688-BEF1-B2AA53AFDD5D}"/>
              </a:ext>
            </a:extLst>
          </p:cNvPr>
          <p:cNvSpPr txBox="1"/>
          <p:nvPr/>
        </p:nvSpPr>
        <p:spPr>
          <a:xfrm>
            <a:off x="5868240" y="4058907"/>
            <a:ext cx="3039086" cy="2492990"/>
          </a:xfrm>
          <a:prstGeom prst="rect">
            <a:avLst/>
          </a:prstGeom>
          <a:noFill/>
        </p:spPr>
        <p:txBody>
          <a:bodyPr wrap="square" rtlCol="0">
            <a:spAutoFit/>
          </a:bodyPr>
          <a:lstStyle/>
          <a:p>
            <a:pPr algn="just">
              <a:buClr>
                <a:srgbClr val="205A6E"/>
              </a:buClr>
            </a:pPr>
            <a:r>
              <a:rPr lang="en-GB" sz="1200" b="1" dirty="0">
                <a:solidFill>
                  <a:schemeClr val="bg1"/>
                </a:solidFill>
              </a:rPr>
              <a:t>The local authorities have a considerable responsibility for orienting the digital transition on their territory in making sure that digital projects match the concern of the citizens, ensuring their accessibility for all, facilitating innovations and experimentations, promoting confident data uses and creating synergies among the stakeholders. There is a high stake of encouraging “good governance” of digital procedures, uses and tools.</a:t>
            </a:r>
          </a:p>
        </p:txBody>
      </p:sp>
      <p:grpSp>
        <p:nvGrpSpPr>
          <p:cNvPr id="63" name="Groupe 34">
            <a:extLst>
              <a:ext uri="{FF2B5EF4-FFF2-40B4-BE49-F238E27FC236}">
                <a16:creationId xmlns:a16="http://schemas.microsoft.com/office/drawing/2014/main" id="{0AECB0AB-7701-4FD8-9C10-B8976638FDE1}"/>
              </a:ext>
            </a:extLst>
          </p:cNvPr>
          <p:cNvGrpSpPr/>
          <p:nvPr/>
        </p:nvGrpSpPr>
        <p:grpSpPr>
          <a:xfrm>
            <a:off x="6166683" y="3286974"/>
            <a:ext cx="3716725" cy="1070476"/>
            <a:chOff x="4006126" y="1043339"/>
            <a:chExt cx="1706971" cy="1283760"/>
          </a:xfrm>
        </p:grpSpPr>
        <p:sp>
          <p:nvSpPr>
            <p:cNvPr id="64" name="ZoneTexte 36">
              <a:extLst>
                <a:ext uri="{FF2B5EF4-FFF2-40B4-BE49-F238E27FC236}">
                  <a16:creationId xmlns:a16="http://schemas.microsoft.com/office/drawing/2014/main" id="{F70B1313-5499-4B15-8BB3-C3EDA6B593FD}"/>
                </a:ext>
              </a:extLst>
            </p:cNvPr>
            <p:cNvSpPr txBox="1"/>
            <p:nvPr/>
          </p:nvSpPr>
          <p:spPr>
            <a:xfrm>
              <a:off x="4006126" y="1043339"/>
              <a:ext cx="1333142" cy="7012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latin typeface="Century Gothic" panose="020B0502020202020204" pitchFamily="34" charset="0"/>
                </a:rPr>
                <a:t>What is the  role of local authorities ?</a:t>
              </a:r>
              <a:endPar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ZoneTexte 37">
              <a:extLst>
                <a:ext uri="{FF2B5EF4-FFF2-40B4-BE49-F238E27FC236}">
                  <a16:creationId xmlns:a16="http://schemas.microsoft.com/office/drawing/2014/main" id="{672CE8C6-E613-4484-A446-2510E950CF23}"/>
                </a:ext>
              </a:extLst>
            </p:cNvPr>
            <p:cNvSpPr txBox="1"/>
            <p:nvPr/>
          </p:nvSpPr>
          <p:spPr>
            <a:xfrm>
              <a:off x="4096463" y="1965259"/>
              <a:ext cx="1616634" cy="361840"/>
            </a:xfrm>
            <a:prstGeom prst="rect">
              <a:avLst/>
            </a:prstGeom>
            <a:noFill/>
          </p:spPr>
          <p:txBody>
            <a:bodyPr wrap="square" rtlCol="0">
              <a:spAutoFit/>
            </a:bodyPr>
            <a:lstStyle/>
            <a:p>
              <a:endPar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31" name="Rectangle à coins arrondis 5">
            <a:extLst>
              <a:ext uri="{FF2B5EF4-FFF2-40B4-BE49-F238E27FC236}">
                <a16:creationId xmlns:a16="http://schemas.microsoft.com/office/drawing/2014/main" id="{315412A8-C665-47FA-8B96-E381DA727137}"/>
              </a:ext>
            </a:extLst>
          </p:cNvPr>
          <p:cNvSpPr/>
          <p:nvPr/>
        </p:nvSpPr>
        <p:spPr>
          <a:xfrm>
            <a:off x="8775587" y="2884550"/>
            <a:ext cx="4375393" cy="4024250"/>
          </a:xfrm>
          <a:prstGeom prst="roundRect">
            <a:avLst/>
          </a:prstGeom>
          <a:solidFill>
            <a:schemeClr val="accent6"/>
          </a:solidFill>
          <a:ln>
            <a:noFill/>
          </a:ln>
          <a:scene3d>
            <a:camera prst="perspectiveHeroicExtremeLeftFacing" fov="4800000">
              <a:rot lat="0" lon="1200000" rev="21425485"/>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4" name="Groupe 29">
            <a:extLst>
              <a:ext uri="{FF2B5EF4-FFF2-40B4-BE49-F238E27FC236}">
                <a16:creationId xmlns:a16="http://schemas.microsoft.com/office/drawing/2014/main" id="{F04BD385-9099-4045-B1F8-2531ED836796}"/>
              </a:ext>
            </a:extLst>
          </p:cNvPr>
          <p:cNvGrpSpPr/>
          <p:nvPr/>
        </p:nvGrpSpPr>
        <p:grpSpPr>
          <a:xfrm>
            <a:off x="9425697" y="3251312"/>
            <a:ext cx="3607095" cy="3276851"/>
            <a:chOff x="2679637" y="1124168"/>
            <a:chExt cx="1546670" cy="3338702"/>
          </a:xfrm>
        </p:grpSpPr>
        <p:sp>
          <p:nvSpPr>
            <p:cNvPr id="36" name="ZoneTexte 31">
              <a:extLst>
                <a:ext uri="{FF2B5EF4-FFF2-40B4-BE49-F238E27FC236}">
                  <a16:creationId xmlns:a16="http://schemas.microsoft.com/office/drawing/2014/main" id="{033B0AA3-D02E-4D2F-A45C-2F0526E950CF}"/>
                </a:ext>
              </a:extLst>
            </p:cNvPr>
            <p:cNvSpPr txBox="1"/>
            <p:nvPr/>
          </p:nvSpPr>
          <p:spPr>
            <a:xfrm>
              <a:off x="2878592" y="1124168"/>
              <a:ext cx="1347715" cy="595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What are the conditions for a sustainable Smart City ?</a:t>
              </a:r>
            </a:p>
          </p:txBody>
        </p:sp>
        <p:sp>
          <p:nvSpPr>
            <p:cNvPr id="39" name="ZoneTexte 32">
              <a:extLst>
                <a:ext uri="{FF2B5EF4-FFF2-40B4-BE49-F238E27FC236}">
                  <a16:creationId xmlns:a16="http://schemas.microsoft.com/office/drawing/2014/main" id="{245C2738-9E21-4746-B1A6-0818F794AE21}"/>
                </a:ext>
              </a:extLst>
            </p:cNvPr>
            <p:cNvSpPr txBox="1"/>
            <p:nvPr/>
          </p:nvSpPr>
          <p:spPr>
            <a:xfrm>
              <a:off x="2679637" y="1922825"/>
              <a:ext cx="1492639" cy="2540045"/>
            </a:xfrm>
            <a:prstGeom prst="rect">
              <a:avLst/>
            </a:prstGeom>
            <a:noFill/>
          </p:spPr>
          <p:txBody>
            <a:bodyPr wrap="square" rtlCol="0">
              <a:spAutoFit/>
            </a:bodyPr>
            <a:lstStyle/>
            <a:p>
              <a:pPr algn="just"/>
              <a:r>
                <a:rPr kumimoji="0" lang="fr-FR" sz="1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a:t>
              </a:r>
              <a:r>
                <a:rPr lang="en-GB" sz="1200" b="1" dirty="0" err="1">
                  <a:solidFill>
                    <a:schemeClr val="bg1"/>
                  </a:solidFill>
                  <a:latin typeface="Century Gothic" panose="020B0502020202020204" pitchFamily="34" charset="0"/>
                </a:rPr>
                <a:t>ome</a:t>
              </a:r>
              <a:r>
                <a:rPr kumimoji="0" lang="en-GB" sz="1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elements are necessary to be considered in order for a Smart City to flourish. </a:t>
              </a:r>
              <a:r>
                <a:rPr lang="en-GB" sz="1200" b="1" dirty="0">
                  <a:solidFill>
                    <a:schemeClr val="bg1"/>
                  </a:solidFill>
                  <a:latin typeface="Century Gothic" panose="020B0502020202020204" pitchFamily="34" charset="0"/>
                </a:rPr>
                <a:t>A </a:t>
              </a:r>
              <a:r>
                <a:rPr kumimoji="0" lang="en-GB" sz="12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GreenIT</a:t>
              </a:r>
              <a:r>
                <a:rPr kumimoji="0" lang="en-GB" sz="1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approach allows to implement sober and resilient digital infrastructures. Shared actions, elaborated through co-constructive and open methods allow for their long-term implementation. Inclusivity must be an all-time condition, whether it be of gender representativity or aiming at bridging digital divides. Lastly, authorities should consider the ethical risks that can be taken in terms of data privatization &amp; governance. </a:t>
              </a:r>
              <a:endParaRPr kumimoji="0" lang="en-US" sz="105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grpSp>
      <p:pic>
        <p:nvPicPr>
          <p:cNvPr id="28" name="Image 16">
            <a:extLst>
              <a:ext uri="{FF2B5EF4-FFF2-40B4-BE49-F238E27FC236}">
                <a16:creationId xmlns:a16="http://schemas.microsoft.com/office/drawing/2014/main" id="{F4D09826-6946-4ED6-B396-F4FC45E1295B}"/>
              </a:ext>
            </a:extLst>
          </p:cNvPr>
          <p:cNvPicPr>
            <a:picLocks noChangeAspect="1"/>
          </p:cNvPicPr>
          <p:nvPr/>
        </p:nvPicPr>
        <p:blipFill>
          <a:blip r:embed="rId3">
            <a:alphaModFix amt="35000"/>
          </a:blip>
          <a:srcRect l="41138" r="41138"/>
          <a:stretch/>
        </p:blipFill>
        <p:spPr>
          <a:xfrm>
            <a:off x="0" y="333375"/>
            <a:ext cx="1903956" cy="7226299"/>
          </a:xfrm>
          <a:prstGeom prst="rect">
            <a:avLst/>
          </a:prstGeom>
        </p:spPr>
      </p:pic>
    </p:spTree>
    <p:extLst>
      <p:ext uri="{BB962C8B-B14F-4D97-AF65-F5344CB8AC3E}">
        <p14:creationId xmlns:p14="http://schemas.microsoft.com/office/powerpoint/2010/main" val="2731733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093961" y="207587"/>
            <a:ext cx="9745614" cy="740635"/>
          </a:xfrm>
        </p:spPr>
        <p:txBody>
          <a:bodyPr>
            <a:normAutofit/>
          </a:bodyPr>
          <a:lstStyle/>
          <a:p>
            <a:r>
              <a:rPr lang="en-GB" sz="3600" noProof="0" dirty="0">
                <a:solidFill>
                  <a:srgbClr val="C00D0E"/>
                </a:solidFill>
                <a:latin typeface="Century Gothic" panose="020B0502020202020204" pitchFamily="34" charset="0"/>
              </a:rPr>
              <a:t>Co-Construction Process of the DCAP</a:t>
            </a: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Graphic 8" descr="Badge with solid fill">
            <a:extLst>
              <a:ext uri="{FF2B5EF4-FFF2-40B4-BE49-F238E27FC236}">
                <a16:creationId xmlns:a16="http://schemas.microsoft.com/office/drawing/2014/main" id="{538094A4-364D-4EC6-A02B-BC458BB2A8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16745" y="5441997"/>
            <a:ext cx="914400" cy="914400"/>
          </a:xfrm>
          <a:prstGeom prst="rect">
            <a:avLst/>
          </a:prstGeom>
        </p:spPr>
      </p:pic>
      <p:pic>
        <p:nvPicPr>
          <p:cNvPr id="11" name="Graphic 10" descr="Badge 1 with solid fill">
            <a:extLst>
              <a:ext uri="{FF2B5EF4-FFF2-40B4-BE49-F238E27FC236}">
                <a16:creationId xmlns:a16="http://schemas.microsoft.com/office/drawing/2014/main" id="{DE322E4F-43E4-46E4-9A6E-FF1D575B01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3961" y="2261671"/>
            <a:ext cx="914400" cy="914400"/>
          </a:xfrm>
          <a:prstGeom prst="rect">
            <a:avLst/>
          </a:prstGeom>
        </p:spPr>
      </p:pic>
      <p:sp>
        <p:nvSpPr>
          <p:cNvPr id="12" name="TextBox 11">
            <a:extLst>
              <a:ext uri="{FF2B5EF4-FFF2-40B4-BE49-F238E27FC236}">
                <a16:creationId xmlns:a16="http://schemas.microsoft.com/office/drawing/2014/main" id="{1480510D-CDC6-424D-ADFC-11531387CAF3}"/>
              </a:ext>
            </a:extLst>
          </p:cNvPr>
          <p:cNvSpPr txBox="1"/>
          <p:nvPr/>
        </p:nvSpPr>
        <p:spPr>
          <a:xfrm>
            <a:off x="2955023" y="2444254"/>
            <a:ext cx="3063667" cy="584775"/>
          </a:xfrm>
          <a:prstGeom prst="rect">
            <a:avLst/>
          </a:prstGeom>
          <a:noFill/>
        </p:spPr>
        <p:txBody>
          <a:bodyPr wrap="square" rtlCol="0">
            <a:spAutoFit/>
          </a:bodyPr>
          <a:lstStyle/>
          <a:p>
            <a:r>
              <a:rPr lang="en-US" sz="1600" b="1" dirty="0">
                <a:solidFill>
                  <a:srgbClr val="E46A38"/>
                </a:solidFill>
              </a:rPr>
              <a:t>Laying out the city’s urban &amp; digital stakes</a:t>
            </a:r>
          </a:p>
        </p:txBody>
      </p:sp>
      <p:pic>
        <p:nvPicPr>
          <p:cNvPr id="14" name="Picture 13" descr="Shape&#10;&#10;Description automatically generated with low confidence">
            <a:extLst>
              <a:ext uri="{FF2B5EF4-FFF2-40B4-BE49-F238E27FC236}">
                <a16:creationId xmlns:a16="http://schemas.microsoft.com/office/drawing/2014/main" id="{4805E83A-920F-465D-8BE3-4AEC7D278E6C}"/>
              </a:ext>
            </a:extLst>
          </p:cNvPr>
          <p:cNvPicPr>
            <a:picLocks noChangeAspect="1"/>
          </p:cNvPicPr>
          <p:nvPr/>
        </p:nvPicPr>
        <p:blipFill>
          <a:blip r:embed="rId7">
            <a:lum bright="70000" contrast="-70000"/>
          </a:blip>
          <a:stretch>
            <a:fillRect/>
          </a:stretch>
        </p:blipFill>
        <p:spPr>
          <a:xfrm>
            <a:off x="5835563" y="3215417"/>
            <a:ext cx="646331" cy="646331"/>
          </a:xfrm>
          <a:prstGeom prst="rect">
            <a:avLst/>
          </a:prstGeom>
        </p:spPr>
      </p:pic>
      <p:sp>
        <p:nvSpPr>
          <p:cNvPr id="16" name="TextBox 15">
            <a:extLst>
              <a:ext uri="{FF2B5EF4-FFF2-40B4-BE49-F238E27FC236}">
                <a16:creationId xmlns:a16="http://schemas.microsoft.com/office/drawing/2014/main" id="{535DA899-88D4-48B5-80FC-FBED13193750}"/>
              </a:ext>
            </a:extLst>
          </p:cNvPr>
          <p:cNvSpPr txBox="1"/>
          <p:nvPr/>
        </p:nvSpPr>
        <p:spPr>
          <a:xfrm>
            <a:off x="2093962" y="3258743"/>
            <a:ext cx="3652118" cy="646331"/>
          </a:xfrm>
          <a:prstGeom prst="rect">
            <a:avLst/>
          </a:prstGeom>
          <a:noFill/>
        </p:spPr>
        <p:txBody>
          <a:bodyPr wrap="square" rtlCol="0">
            <a:spAutoFit/>
          </a:bodyPr>
          <a:lstStyle/>
          <a:p>
            <a:pPr algn="r"/>
            <a:r>
              <a:rPr lang="en-US" sz="1200" b="1" dirty="0"/>
              <a:t>Digital maturity assessment, gathering of feedback on internal digital practices, understanding the smart ecosystem</a:t>
            </a:r>
          </a:p>
        </p:txBody>
      </p:sp>
      <p:sp>
        <p:nvSpPr>
          <p:cNvPr id="18" name="TextBox 17">
            <a:extLst>
              <a:ext uri="{FF2B5EF4-FFF2-40B4-BE49-F238E27FC236}">
                <a16:creationId xmlns:a16="http://schemas.microsoft.com/office/drawing/2014/main" id="{493D130A-619E-41E2-9BC1-F93D62CDD752}"/>
              </a:ext>
            </a:extLst>
          </p:cNvPr>
          <p:cNvSpPr txBox="1"/>
          <p:nvPr/>
        </p:nvSpPr>
        <p:spPr>
          <a:xfrm>
            <a:off x="2034700" y="4195461"/>
            <a:ext cx="3770641" cy="646331"/>
          </a:xfrm>
          <a:prstGeom prst="rect">
            <a:avLst/>
          </a:prstGeom>
          <a:noFill/>
        </p:spPr>
        <p:txBody>
          <a:bodyPr wrap="square" rtlCol="0">
            <a:spAutoFit/>
          </a:bodyPr>
          <a:lstStyle/>
          <a:p>
            <a:pPr algn="r"/>
            <a:r>
              <a:rPr lang="en-GB" sz="1200" b="1" dirty="0"/>
              <a:t>Exchanges with local stakeholders – Capital City’s teams, utilities, civil society - to better understand the city’s urban challenges &amp; stakes</a:t>
            </a:r>
            <a:endParaRPr lang="en-US" sz="1200" b="1" dirty="0"/>
          </a:p>
        </p:txBody>
      </p:sp>
      <p:pic>
        <p:nvPicPr>
          <p:cNvPr id="19" name="Picture 18" descr="Shape&#10;&#10;Description automatically generated with low confidence">
            <a:extLst>
              <a:ext uri="{FF2B5EF4-FFF2-40B4-BE49-F238E27FC236}">
                <a16:creationId xmlns:a16="http://schemas.microsoft.com/office/drawing/2014/main" id="{A9E381AC-86C6-480D-B165-EE6B91DB13D1}"/>
              </a:ext>
            </a:extLst>
          </p:cNvPr>
          <p:cNvPicPr>
            <a:picLocks noChangeAspect="1"/>
          </p:cNvPicPr>
          <p:nvPr/>
        </p:nvPicPr>
        <p:blipFill>
          <a:blip r:embed="rId8">
            <a:lum bright="70000" contrast="-70000"/>
          </a:blip>
          <a:stretch>
            <a:fillRect/>
          </a:stretch>
        </p:blipFill>
        <p:spPr>
          <a:xfrm>
            <a:off x="5878720" y="4175423"/>
            <a:ext cx="646331" cy="646331"/>
          </a:xfrm>
          <a:prstGeom prst="rect">
            <a:avLst/>
          </a:prstGeom>
        </p:spPr>
      </p:pic>
      <p:sp>
        <p:nvSpPr>
          <p:cNvPr id="20" name="TextBox 19">
            <a:extLst>
              <a:ext uri="{FF2B5EF4-FFF2-40B4-BE49-F238E27FC236}">
                <a16:creationId xmlns:a16="http://schemas.microsoft.com/office/drawing/2014/main" id="{52C57426-AE55-4139-88BA-50EA30E77314}"/>
              </a:ext>
            </a:extLst>
          </p:cNvPr>
          <p:cNvSpPr txBox="1"/>
          <p:nvPr/>
        </p:nvSpPr>
        <p:spPr>
          <a:xfrm>
            <a:off x="5626964" y="5621742"/>
            <a:ext cx="3063667" cy="584775"/>
          </a:xfrm>
          <a:prstGeom prst="rect">
            <a:avLst/>
          </a:prstGeom>
          <a:noFill/>
        </p:spPr>
        <p:txBody>
          <a:bodyPr wrap="square" rtlCol="0">
            <a:spAutoFit/>
          </a:bodyPr>
          <a:lstStyle/>
          <a:p>
            <a:r>
              <a:rPr lang="en-US" sz="1600" b="1" dirty="0">
                <a:solidFill>
                  <a:srgbClr val="E46A38"/>
                </a:solidFill>
              </a:rPr>
              <a:t>Elaboration of a shared </a:t>
            </a:r>
          </a:p>
          <a:p>
            <a:r>
              <a:rPr lang="en-US" sz="1600" b="1" dirty="0">
                <a:solidFill>
                  <a:srgbClr val="E46A38"/>
                </a:solidFill>
              </a:rPr>
              <a:t>Smart City Vision</a:t>
            </a:r>
          </a:p>
        </p:txBody>
      </p:sp>
      <p:pic>
        <p:nvPicPr>
          <p:cNvPr id="22" name="Picture 21" descr="Shape&#10;&#10;Description automatically generated with low confidence">
            <a:extLst>
              <a:ext uri="{FF2B5EF4-FFF2-40B4-BE49-F238E27FC236}">
                <a16:creationId xmlns:a16="http://schemas.microsoft.com/office/drawing/2014/main" id="{93FB6DBD-C8E6-45BA-9EF3-BA4B41148815}"/>
              </a:ext>
            </a:extLst>
          </p:cNvPr>
          <p:cNvPicPr>
            <a:picLocks noChangeAspect="1"/>
          </p:cNvPicPr>
          <p:nvPr/>
        </p:nvPicPr>
        <p:blipFill>
          <a:blip r:embed="rId9">
            <a:lum bright="70000" contrast="-70000"/>
          </a:blip>
          <a:stretch>
            <a:fillRect/>
          </a:stretch>
        </p:blipFill>
        <p:spPr>
          <a:xfrm>
            <a:off x="4837225" y="6467084"/>
            <a:ext cx="653790" cy="653790"/>
          </a:xfrm>
          <a:prstGeom prst="rect">
            <a:avLst/>
          </a:prstGeom>
        </p:spPr>
      </p:pic>
      <p:sp>
        <p:nvSpPr>
          <p:cNvPr id="23" name="TextBox 22">
            <a:extLst>
              <a:ext uri="{FF2B5EF4-FFF2-40B4-BE49-F238E27FC236}">
                <a16:creationId xmlns:a16="http://schemas.microsoft.com/office/drawing/2014/main" id="{1738A0B9-C7AD-4728-B313-82B0378EB4F4}"/>
              </a:ext>
            </a:extLst>
          </p:cNvPr>
          <p:cNvSpPr txBox="1"/>
          <p:nvPr/>
        </p:nvSpPr>
        <p:spPr>
          <a:xfrm>
            <a:off x="5626964" y="6467084"/>
            <a:ext cx="3627764" cy="646331"/>
          </a:xfrm>
          <a:prstGeom prst="rect">
            <a:avLst/>
          </a:prstGeom>
          <a:noFill/>
        </p:spPr>
        <p:txBody>
          <a:bodyPr wrap="square" rtlCol="0">
            <a:spAutoFit/>
          </a:bodyPr>
          <a:lstStyle/>
          <a:p>
            <a:r>
              <a:rPr lang="en-US" sz="1200" b="1" dirty="0"/>
              <a:t>Multi-stakeholder co-construction process :</a:t>
            </a:r>
          </a:p>
          <a:p>
            <a:r>
              <a:rPr lang="en-US" sz="1200" b="1" dirty="0"/>
              <a:t>Elaboration of a shared ambition, strategic long-term objectives, common priority actions </a:t>
            </a:r>
          </a:p>
        </p:txBody>
      </p:sp>
      <p:sp>
        <p:nvSpPr>
          <p:cNvPr id="24" name="Freeform: Shape 23">
            <a:extLst>
              <a:ext uri="{FF2B5EF4-FFF2-40B4-BE49-F238E27FC236}">
                <a16:creationId xmlns:a16="http://schemas.microsoft.com/office/drawing/2014/main" id="{660E1F53-9258-4A29-B665-9725B02D072E}"/>
              </a:ext>
            </a:extLst>
          </p:cNvPr>
          <p:cNvSpPr/>
          <p:nvPr/>
        </p:nvSpPr>
        <p:spPr>
          <a:xfrm>
            <a:off x="2473220" y="5117033"/>
            <a:ext cx="1836094" cy="1225951"/>
          </a:xfrm>
          <a:custGeom>
            <a:avLst/>
            <a:gdLst>
              <a:gd name="connsiteX0" fmla="*/ 764279 w 1750598"/>
              <a:gd name="connsiteY0" fmla="*/ 0 h 1313400"/>
              <a:gd name="connsiteX1" fmla="*/ 34813 w 1750598"/>
              <a:gd name="connsiteY1" fmla="*/ 1119883 h 1313400"/>
              <a:gd name="connsiteX2" fmla="*/ 1750598 w 1750598"/>
              <a:gd name="connsiteY2" fmla="*/ 1304818 h 1313400"/>
            </a:gdLst>
            <a:ahLst/>
            <a:cxnLst>
              <a:cxn ang="0">
                <a:pos x="connsiteX0" y="connsiteY0"/>
              </a:cxn>
              <a:cxn ang="0">
                <a:pos x="connsiteX1" y="connsiteY1"/>
              </a:cxn>
              <a:cxn ang="0">
                <a:pos x="connsiteX2" y="connsiteY2"/>
              </a:cxn>
            </a:cxnLst>
            <a:rect l="l" t="t" r="r" b="b"/>
            <a:pathLst>
              <a:path w="1750598" h="1313400">
                <a:moveTo>
                  <a:pt x="764279" y="0"/>
                </a:moveTo>
                <a:cubicBezTo>
                  <a:pt x="317353" y="451206"/>
                  <a:pt x="-129573" y="902413"/>
                  <a:pt x="34813" y="1119883"/>
                </a:cubicBezTo>
                <a:cubicBezTo>
                  <a:pt x="199199" y="1337353"/>
                  <a:pt x="974898" y="1321085"/>
                  <a:pt x="1750598" y="1304818"/>
                </a:cubicBezTo>
              </a:path>
            </a:pathLst>
          </a:custGeom>
          <a:noFill/>
          <a:ln w="19050">
            <a:solidFill>
              <a:srgbClr val="66AEC9"/>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C2401817-5955-4BA6-9F62-567FF41AF4BA}"/>
              </a:ext>
            </a:extLst>
          </p:cNvPr>
          <p:cNvSpPr txBox="1"/>
          <p:nvPr/>
        </p:nvSpPr>
        <p:spPr>
          <a:xfrm>
            <a:off x="9625050" y="2556907"/>
            <a:ext cx="3066984" cy="338554"/>
          </a:xfrm>
          <a:prstGeom prst="rect">
            <a:avLst/>
          </a:prstGeom>
          <a:noFill/>
        </p:spPr>
        <p:txBody>
          <a:bodyPr wrap="square" rtlCol="0">
            <a:spAutoFit/>
          </a:bodyPr>
          <a:lstStyle/>
          <a:p>
            <a:r>
              <a:rPr lang="en-US" sz="1600" b="1" dirty="0">
                <a:solidFill>
                  <a:srgbClr val="E46A38"/>
                </a:solidFill>
              </a:rPr>
              <a:t>Construction of the strategy</a:t>
            </a:r>
          </a:p>
        </p:txBody>
      </p:sp>
      <p:pic>
        <p:nvPicPr>
          <p:cNvPr id="29" name="Graphic 28" descr="Badge 3 with solid fill">
            <a:extLst>
              <a:ext uri="{FF2B5EF4-FFF2-40B4-BE49-F238E27FC236}">
                <a16:creationId xmlns:a16="http://schemas.microsoft.com/office/drawing/2014/main" id="{FCFFDB6B-3440-4FE7-8FBA-6EAFE8420EC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24817" y="2264940"/>
            <a:ext cx="914400" cy="914400"/>
          </a:xfrm>
          <a:prstGeom prst="rect">
            <a:avLst/>
          </a:prstGeom>
        </p:spPr>
      </p:pic>
      <p:sp>
        <p:nvSpPr>
          <p:cNvPr id="32" name="TextBox 31">
            <a:extLst>
              <a:ext uri="{FF2B5EF4-FFF2-40B4-BE49-F238E27FC236}">
                <a16:creationId xmlns:a16="http://schemas.microsoft.com/office/drawing/2014/main" id="{9932CA38-4D3C-4C7F-89A6-6DEBEDE6E507}"/>
              </a:ext>
            </a:extLst>
          </p:cNvPr>
          <p:cNvSpPr txBox="1"/>
          <p:nvPr/>
        </p:nvSpPr>
        <p:spPr>
          <a:xfrm>
            <a:off x="8387644" y="4217649"/>
            <a:ext cx="3853083" cy="830997"/>
          </a:xfrm>
          <a:prstGeom prst="rect">
            <a:avLst/>
          </a:prstGeom>
          <a:noFill/>
        </p:spPr>
        <p:txBody>
          <a:bodyPr wrap="square" rtlCol="0">
            <a:spAutoFit/>
          </a:bodyPr>
          <a:lstStyle/>
          <a:p>
            <a:pPr algn="r"/>
            <a:r>
              <a:rPr lang="en-US" sz="1200" b="1" dirty="0"/>
              <a:t>Exchanges and peer-to-peer activities with French authorities and smart-city stakeholders (municipalities, utilities, smart solution providers, etc.)</a:t>
            </a:r>
          </a:p>
        </p:txBody>
      </p:sp>
      <p:pic>
        <p:nvPicPr>
          <p:cNvPr id="35" name="Picture 34" descr="Shape&#10;&#10;Description automatically generated with low confidence">
            <a:extLst>
              <a:ext uri="{FF2B5EF4-FFF2-40B4-BE49-F238E27FC236}">
                <a16:creationId xmlns:a16="http://schemas.microsoft.com/office/drawing/2014/main" id="{EDECC3E7-92C7-4E70-90CD-5446955B987F}"/>
              </a:ext>
            </a:extLst>
          </p:cNvPr>
          <p:cNvPicPr>
            <a:picLocks noChangeAspect="1"/>
          </p:cNvPicPr>
          <p:nvPr/>
        </p:nvPicPr>
        <p:blipFill>
          <a:blip r:embed="rId12">
            <a:lum bright="70000" contrast="-70000"/>
          </a:blip>
          <a:stretch>
            <a:fillRect/>
          </a:stretch>
        </p:blipFill>
        <p:spPr>
          <a:xfrm>
            <a:off x="12325447" y="5238118"/>
            <a:ext cx="673079" cy="673079"/>
          </a:xfrm>
          <a:prstGeom prst="rect">
            <a:avLst/>
          </a:prstGeom>
        </p:spPr>
      </p:pic>
      <p:sp>
        <p:nvSpPr>
          <p:cNvPr id="36" name="TextBox 35">
            <a:extLst>
              <a:ext uri="{FF2B5EF4-FFF2-40B4-BE49-F238E27FC236}">
                <a16:creationId xmlns:a16="http://schemas.microsoft.com/office/drawing/2014/main" id="{4C96C645-5D67-4FEE-8FA8-0828885D884D}"/>
              </a:ext>
            </a:extLst>
          </p:cNvPr>
          <p:cNvSpPr txBox="1"/>
          <p:nvPr/>
        </p:nvSpPr>
        <p:spPr>
          <a:xfrm>
            <a:off x="9189730" y="5309490"/>
            <a:ext cx="3050997" cy="461665"/>
          </a:xfrm>
          <a:prstGeom prst="rect">
            <a:avLst/>
          </a:prstGeom>
          <a:noFill/>
        </p:spPr>
        <p:txBody>
          <a:bodyPr wrap="square" rtlCol="0">
            <a:spAutoFit/>
          </a:bodyPr>
          <a:lstStyle/>
          <a:p>
            <a:pPr algn="r"/>
            <a:r>
              <a:rPr lang="en-US" sz="1200" b="1" dirty="0"/>
              <a:t>Harmonization with the existing strategic priorities</a:t>
            </a:r>
          </a:p>
        </p:txBody>
      </p:sp>
      <p:sp>
        <p:nvSpPr>
          <p:cNvPr id="37" name="TextBox 36">
            <a:extLst>
              <a:ext uri="{FF2B5EF4-FFF2-40B4-BE49-F238E27FC236}">
                <a16:creationId xmlns:a16="http://schemas.microsoft.com/office/drawing/2014/main" id="{267DF763-C5F1-4002-9B0B-3215D19BE6FE}"/>
              </a:ext>
            </a:extLst>
          </p:cNvPr>
          <p:cNvSpPr txBox="1"/>
          <p:nvPr/>
        </p:nvSpPr>
        <p:spPr>
          <a:xfrm>
            <a:off x="8987528" y="3317969"/>
            <a:ext cx="3253529" cy="461665"/>
          </a:xfrm>
          <a:prstGeom prst="rect">
            <a:avLst/>
          </a:prstGeom>
          <a:noFill/>
        </p:spPr>
        <p:txBody>
          <a:bodyPr wrap="square" rtlCol="0">
            <a:spAutoFit/>
          </a:bodyPr>
          <a:lstStyle/>
          <a:p>
            <a:pPr algn="r"/>
            <a:r>
              <a:rPr lang="en-US" sz="1200" b="1" dirty="0"/>
              <a:t>Deepening of strategic objectives &amp; actions with the relevant stakeholders</a:t>
            </a:r>
          </a:p>
        </p:txBody>
      </p:sp>
      <p:pic>
        <p:nvPicPr>
          <p:cNvPr id="38" name="Picture 37" descr="Shape&#10;&#10;Description automatically generated with low confidence">
            <a:extLst>
              <a:ext uri="{FF2B5EF4-FFF2-40B4-BE49-F238E27FC236}">
                <a16:creationId xmlns:a16="http://schemas.microsoft.com/office/drawing/2014/main" id="{7F7C0933-1E61-4C23-B217-D11497A5A539}"/>
              </a:ext>
            </a:extLst>
          </p:cNvPr>
          <p:cNvPicPr>
            <a:picLocks noChangeAspect="1"/>
          </p:cNvPicPr>
          <p:nvPr/>
        </p:nvPicPr>
        <p:blipFill>
          <a:blip r:embed="rId8">
            <a:lum bright="70000" contrast="-70000"/>
          </a:blip>
          <a:stretch>
            <a:fillRect/>
          </a:stretch>
        </p:blipFill>
        <p:spPr>
          <a:xfrm>
            <a:off x="12325447" y="3178953"/>
            <a:ext cx="659495" cy="659495"/>
          </a:xfrm>
          <a:prstGeom prst="rect">
            <a:avLst/>
          </a:prstGeom>
        </p:spPr>
      </p:pic>
      <p:sp>
        <p:nvSpPr>
          <p:cNvPr id="42" name="Freeform: Shape 41">
            <a:extLst>
              <a:ext uri="{FF2B5EF4-FFF2-40B4-BE49-F238E27FC236}">
                <a16:creationId xmlns:a16="http://schemas.microsoft.com/office/drawing/2014/main" id="{3A5CE3EE-87E0-42DF-8022-AC07086DC9E7}"/>
              </a:ext>
            </a:extLst>
          </p:cNvPr>
          <p:cNvSpPr/>
          <p:nvPr/>
        </p:nvSpPr>
        <p:spPr>
          <a:xfrm rot="362785">
            <a:off x="7140025" y="2873289"/>
            <a:ext cx="1569350" cy="2615243"/>
          </a:xfrm>
          <a:custGeom>
            <a:avLst/>
            <a:gdLst>
              <a:gd name="connsiteX0" fmla="*/ 319007 w 2250549"/>
              <a:gd name="connsiteY0" fmla="*/ 2907586 h 2907586"/>
              <a:gd name="connsiteX1" fmla="*/ 154621 w 2250549"/>
              <a:gd name="connsiteY1" fmla="*/ 544530 h 2907586"/>
              <a:gd name="connsiteX2" fmla="*/ 2250549 w 2250549"/>
              <a:gd name="connsiteY2" fmla="*/ 0 h 2907586"/>
            </a:gdLst>
            <a:ahLst/>
            <a:cxnLst>
              <a:cxn ang="0">
                <a:pos x="connsiteX0" y="connsiteY0"/>
              </a:cxn>
              <a:cxn ang="0">
                <a:pos x="connsiteX1" y="connsiteY1"/>
              </a:cxn>
              <a:cxn ang="0">
                <a:pos x="connsiteX2" y="connsiteY2"/>
              </a:cxn>
            </a:cxnLst>
            <a:rect l="l" t="t" r="r" b="b"/>
            <a:pathLst>
              <a:path w="2250549" h="2907586">
                <a:moveTo>
                  <a:pt x="319007" y="2907586"/>
                </a:moveTo>
                <a:cubicBezTo>
                  <a:pt x="75852" y="1968357"/>
                  <a:pt x="-167303" y="1029128"/>
                  <a:pt x="154621" y="544530"/>
                </a:cubicBezTo>
                <a:cubicBezTo>
                  <a:pt x="476545" y="59932"/>
                  <a:pt x="1363547" y="29966"/>
                  <a:pt x="2250549" y="0"/>
                </a:cubicBezTo>
              </a:path>
            </a:pathLst>
          </a:custGeom>
          <a:noFill/>
          <a:ln w="19050">
            <a:solidFill>
              <a:srgbClr val="66AEC9"/>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B695FBF0-6E23-45B3-B6CC-447C6B11BBEB}"/>
              </a:ext>
            </a:extLst>
          </p:cNvPr>
          <p:cNvSpPr txBox="1"/>
          <p:nvPr/>
        </p:nvSpPr>
        <p:spPr>
          <a:xfrm>
            <a:off x="2551289" y="1072634"/>
            <a:ext cx="9968158" cy="1015663"/>
          </a:xfrm>
          <a:prstGeom prst="rect">
            <a:avLst/>
          </a:prstGeom>
          <a:solidFill>
            <a:schemeClr val="accent2">
              <a:lumMod val="20000"/>
              <a:lumOff val="80000"/>
            </a:schemeClr>
          </a:solidFill>
        </p:spPr>
        <p:txBody>
          <a:bodyPr wrap="square" rtlCol="0" anchor="ctr">
            <a:spAutoFit/>
          </a:bodyPr>
          <a:lstStyle/>
          <a:p>
            <a:pPr algn="just">
              <a:spcBef>
                <a:spcPts val="600"/>
              </a:spcBef>
              <a:spcAft>
                <a:spcPts val="600"/>
              </a:spcAft>
            </a:pPr>
            <a:r>
              <a:rPr lang="en-US" sz="1200" dirty="0"/>
              <a:t>Podgorica’s Digital City Action Plan was elaborated between June 2020 and December 2021. Albeit the sanitary situation, this document has been co-constructed with various</a:t>
            </a:r>
            <a:r>
              <a:rPr lang="en-US" sz="1200" dirty="0">
                <a:solidFill>
                  <a:srgbClr val="FF0000"/>
                </a:solidFill>
              </a:rPr>
              <a:t> </a:t>
            </a:r>
            <a:r>
              <a:rPr lang="en-US" sz="1200" dirty="0"/>
              <a:t>actors</a:t>
            </a:r>
            <a:r>
              <a:rPr lang="en-GB" sz="1200" dirty="0"/>
              <a:t> </a:t>
            </a:r>
            <a:r>
              <a:rPr lang="en-US" sz="1200" dirty="0"/>
              <a:t>(internal &amp; external to the Capital City). Some physical workshops &amp; interviews were carried out, the organization of exchanges and peer-to-peer activities with French Smart Cities and stakeholders. This co-constructive process has allowed to adopt a holistic and systemic vision of Podgorica’s smart city ambitions, and to propose transversal courses of action, in order to go beyond a document with sole sectorial axes. </a:t>
            </a:r>
          </a:p>
        </p:txBody>
      </p:sp>
      <p:pic>
        <p:nvPicPr>
          <p:cNvPr id="6" name="Picture 5" descr="Shape&#10;&#10;Description automatically generated with low confidence">
            <a:extLst>
              <a:ext uri="{FF2B5EF4-FFF2-40B4-BE49-F238E27FC236}">
                <a16:creationId xmlns:a16="http://schemas.microsoft.com/office/drawing/2014/main" id="{D958364E-B577-4E49-B10A-04978BFE6C29}"/>
              </a:ext>
            </a:extLst>
          </p:cNvPr>
          <p:cNvPicPr>
            <a:picLocks noChangeAspect="1"/>
          </p:cNvPicPr>
          <p:nvPr/>
        </p:nvPicPr>
        <p:blipFill>
          <a:blip r:embed="rId13">
            <a:lum bright="70000" contrast="-70000"/>
          </a:blip>
          <a:stretch>
            <a:fillRect/>
          </a:stretch>
        </p:blipFill>
        <p:spPr>
          <a:xfrm>
            <a:off x="12325447" y="4217649"/>
            <a:ext cx="591512" cy="591512"/>
          </a:xfrm>
          <a:prstGeom prst="rect">
            <a:avLst/>
          </a:prstGeom>
        </p:spPr>
      </p:pic>
      <p:pic>
        <p:nvPicPr>
          <p:cNvPr id="28" name="Image 16">
            <a:extLst>
              <a:ext uri="{FF2B5EF4-FFF2-40B4-BE49-F238E27FC236}">
                <a16:creationId xmlns:a16="http://schemas.microsoft.com/office/drawing/2014/main" id="{B2F51813-0D03-4FED-802C-8401A2734687}"/>
              </a:ext>
            </a:extLst>
          </p:cNvPr>
          <p:cNvPicPr>
            <a:picLocks noChangeAspect="1"/>
          </p:cNvPicPr>
          <p:nvPr/>
        </p:nvPicPr>
        <p:blipFill>
          <a:blip r:embed="rId14">
            <a:alphaModFix amt="50000"/>
          </a:blip>
          <a:srcRect l="40120" r="40120"/>
          <a:stretch/>
        </p:blipFill>
        <p:spPr>
          <a:xfrm>
            <a:off x="0" y="333375"/>
            <a:ext cx="1903956" cy="7226299"/>
          </a:xfrm>
          <a:prstGeom prst="rect">
            <a:avLst/>
          </a:prstGeom>
        </p:spPr>
      </p:pic>
    </p:spTree>
    <p:extLst>
      <p:ext uri="{BB962C8B-B14F-4D97-AF65-F5344CB8AC3E}">
        <p14:creationId xmlns:p14="http://schemas.microsoft.com/office/powerpoint/2010/main" val="1118800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D93108-10C6-0949-B52E-6B18022C6CC5}"/>
              </a:ext>
            </a:extLst>
          </p:cNvPr>
          <p:cNvSpPr/>
          <p:nvPr/>
        </p:nvSpPr>
        <p:spPr>
          <a:xfrm>
            <a:off x="0" y="0"/>
            <a:ext cx="13439774" cy="1691012"/>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A65EAAC3-F45A-C342-B6C8-A589F1F86F41}"/>
              </a:ext>
            </a:extLst>
          </p:cNvPr>
          <p:cNvSpPr/>
          <p:nvPr/>
        </p:nvSpPr>
        <p:spPr>
          <a:xfrm>
            <a:off x="7393556" y="178166"/>
            <a:ext cx="5333348" cy="720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54DF8985-EB3D-C84C-847C-79318C3A2E41}"/>
              </a:ext>
            </a:extLst>
          </p:cNvPr>
          <p:cNvSpPr txBox="1"/>
          <p:nvPr/>
        </p:nvSpPr>
        <p:spPr>
          <a:xfrm>
            <a:off x="1644295" y="2928692"/>
            <a:ext cx="4442791" cy="2585323"/>
          </a:xfrm>
          <a:prstGeom prst="rect">
            <a:avLst/>
          </a:prstGeom>
          <a:noFill/>
        </p:spPr>
        <p:txBody>
          <a:bodyPr wrap="square" rtlCol="0">
            <a:spAutoFit/>
          </a:bodyPr>
          <a:lstStyle/>
          <a:p>
            <a:r>
              <a:rPr lang="fr-FR" sz="5400" b="1" dirty="0">
                <a:solidFill>
                  <a:srgbClr val="C00D0E"/>
                </a:solidFill>
                <a:latin typeface="Century Gothic" panose="020B0502020202020204" pitchFamily="34" charset="0"/>
              </a:rPr>
              <a:t>Urban &amp; digital panorama </a:t>
            </a:r>
          </a:p>
        </p:txBody>
      </p:sp>
      <p:cxnSp>
        <p:nvCxnSpPr>
          <p:cNvPr id="8" name="Connecteur droit 7">
            <a:extLst>
              <a:ext uri="{FF2B5EF4-FFF2-40B4-BE49-F238E27FC236}">
                <a16:creationId xmlns:a16="http://schemas.microsoft.com/office/drawing/2014/main" id="{14717A34-E96D-9044-B073-F8016C608995}"/>
              </a:ext>
            </a:extLst>
          </p:cNvPr>
          <p:cNvCxnSpPr/>
          <p:nvPr/>
        </p:nvCxnSpPr>
        <p:spPr>
          <a:xfrm>
            <a:off x="1766170" y="5791704"/>
            <a:ext cx="1052186" cy="0"/>
          </a:xfrm>
          <a:prstGeom prst="line">
            <a:avLst/>
          </a:prstGeom>
          <a:ln w="25400">
            <a:solidFill>
              <a:srgbClr val="C00D0E"/>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BF285DB2-D1D9-B54D-9B16-B0CFEF640E95}"/>
              </a:ext>
            </a:extLst>
          </p:cNvPr>
          <p:cNvSpPr txBox="1">
            <a:spLocks/>
          </p:cNvSpPr>
          <p:nvPr/>
        </p:nvSpPr>
        <p:spPr>
          <a:xfrm>
            <a:off x="1644294" y="5066402"/>
            <a:ext cx="4927956" cy="1915423"/>
          </a:xfrm>
          <a:prstGeom prst="rect">
            <a:avLst/>
          </a:prstGeom>
        </p:spPr>
        <p:txBody>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buNone/>
            </a:pPr>
            <a:endParaRPr lang="fr-FR" sz="2400" i="1" dirty="0">
              <a:solidFill>
                <a:srgbClr val="4B4643"/>
              </a:solidFill>
              <a:latin typeface="Century Gothic" panose="020B0502020202020204" pitchFamily="34" charset="0"/>
            </a:endParaRPr>
          </a:p>
        </p:txBody>
      </p:sp>
      <p:pic>
        <p:nvPicPr>
          <p:cNvPr id="3" name="Image 2">
            <a:extLst>
              <a:ext uri="{FF2B5EF4-FFF2-40B4-BE49-F238E27FC236}">
                <a16:creationId xmlns:a16="http://schemas.microsoft.com/office/drawing/2014/main" id="{5C65AB3D-27C2-4281-B70D-930458174AE9}"/>
              </a:ext>
            </a:extLst>
          </p:cNvPr>
          <p:cNvPicPr>
            <a:picLocks noChangeAspect="1"/>
          </p:cNvPicPr>
          <p:nvPr/>
        </p:nvPicPr>
        <p:blipFill>
          <a:blip r:embed="rId3">
            <a:alphaModFix amt="70000"/>
          </a:blip>
          <a:srcRect l="25312" r="25312"/>
          <a:stretch/>
        </p:blipFill>
        <p:spPr>
          <a:xfrm>
            <a:off x="7393556" y="178166"/>
            <a:ext cx="5333348" cy="7203341"/>
          </a:xfrm>
          <a:prstGeom prst="rect">
            <a:avLst/>
          </a:prstGeom>
        </p:spPr>
      </p:pic>
    </p:spTree>
    <p:extLst>
      <p:ext uri="{BB962C8B-B14F-4D97-AF65-F5344CB8AC3E}">
        <p14:creationId xmlns:p14="http://schemas.microsoft.com/office/powerpoint/2010/main" val="2826021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006279" y="295269"/>
            <a:ext cx="10476344" cy="740635"/>
          </a:xfrm>
        </p:spPr>
        <p:txBody>
          <a:bodyPr>
            <a:normAutofit/>
          </a:bodyPr>
          <a:lstStyle/>
          <a:p>
            <a:r>
              <a:rPr lang="fr-FR" sz="3200" dirty="0">
                <a:solidFill>
                  <a:srgbClr val="C00D0E"/>
                </a:solidFill>
                <a:latin typeface="Century Gothic" panose="020B0502020202020204" pitchFamily="34" charset="0"/>
              </a:rPr>
              <a:t>O</a:t>
            </a:r>
            <a:r>
              <a:rPr lang="en-GB" sz="3200" dirty="0">
                <a:solidFill>
                  <a:srgbClr val="C00D0E"/>
                </a:solidFill>
                <a:latin typeface="Century Gothic" panose="020B0502020202020204" pitchFamily="34" charset="0"/>
              </a:rPr>
              <a:t>verview of the city (1/2) </a:t>
            </a: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17">
            <a:extLst>
              <a:ext uri="{FF2B5EF4-FFF2-40B4-BE49-F238E27FC236}">
                <a16:creationId xmlns:a16="http://schemas.microsoft.com/office/drawing/2014/main" id="{5B0F2A14-EC31-4F4E-8AA0-67959C95ED69}"/>
              </a:ext>
            </a:extLst>
          </p:cNvPr>
          <p:cNvPicPr>
            <a:picLocks noChangeAspect="1"/>
          </p:cNvPicPr>
          <p:nvPr/>
        </p:nvPicPr>
        <p:blipFill>
          <a:blip r:embed="rId3">
            <a:alphaModFix amt="50000"/>
          </a:blip>
          <a:srcRect l="41249" r="41249"/>
          <a:stretch/>
        </p:blipFill>
        <p:spPr>
          <a:xfrm>
            <a:off x="-1" y="352419"/>
            <a:ext cx="1894432" cy="7203341"/>
          </a:xfrm>
          <a:prstGeom prst="rect">
            <a:avLst/>
          </a:prstGeom>
        </p:spPr>
      </p:pic>
      <p:pic>
        <p:nvPicPr>
          <p:cNvPr id="5" name="Picture 4" descr="Map&#10;&#10;Description automatically generated">
            <a:extLst>
              <a:ext uri="{FF2B5EF4-FFF2-40B4-BE49-F238E27FC236}">
                <a16:creationId xmlns:a16="http://schemas.microsoft.com/office/drawing/2014/main" id="{129E2BB0-FAE3-4D75-B613-D393B98F50E8}"/>
              </a:ext>
            </a:extLst>
          </p:cNvPr>
          <p:cNvPicPr>
            <a:picLocks noChangeAspect="1"/>
          </p:cNvPicPr>
          <p:nvPr/>
        </p:nvPicPr>
        <p:blipFill>
          <a:blip r:embed="rId4"/>
          <a:stretch>
            <a:fillRect/>
          </a:stretch>
        </p:blipFill>
        <p:spPr>
          <a:xfrm>
            <a:off x="3148446" y="1126198"/>
            <a:ext cx="8397013" cy="5938007"/>
          </a:xfrm>
          <a:prstGeom prst="rect">
            <a:avLst/>
          </a:prstGeom>
        </p:spPr>
      </p:pic>
    </p:spTree>
    <p:extLst>
      <p:ext uri="{BB962C8B-B14F-4D97-AF65-F5344CB8AC3E}">
        <p14:creationId xmlns:p14="http://schemas.microsoft.com/office/powerpoint/2010/main" val="3585466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11E-50C8-794B-A9C0-CBF0D93497DB}"/>
              </a:ext>
            </a:extLst>
          </p:cNvPr>
          <p:cNvSpPr>
            <a:spLocks noGrp="1"/>
          </p:cNvSpPr>
          <p:nvPr>
            <p:ph type="title"/>
          </p:nvPr>
        </p:nvSpPr>
        <p:spPr>
          <a:xfrm>
            <a:off x="2006279" y="295269"/>
            <a:ext cx="10476344" cy="740635"/>
          </a:xfrm>
        </p:spPr>
        <p:txBody>
          <a:bodyPr>
            <a:normAutofit/>
          </a:bodyPr>
          <a:lstStyle/>
          <a:p>
            <a:r>
              <a:rPr lang="fr-FR" sz="3200" dirty="0">
                <a:solidFill>
                  <a:srgbClr val="C00D0E"/>
                </a:solidFill>
                <a:latin typeface="Century Gothic" panose="020B0502020202020204" pitchFamily="34" charset="0"/>
              </a:rPr>
              <a:t>O</a:t>
            </a:r>
            <a:r>
              <a:rPr lang="en-GB" sz="3200" dirty="0">
                <a:solidFill>
                  <a:srgbClr val="C00D0E"/>
                </a:solidFill>
                <a:latin typeface="Century Gothic" panose="020B0502020202020204" pitchFamily="34" charset="0"/>
              </a:rPr>
              <a:t>verview of the city (2/2) </a:t>
            </a:r>
          </a:p>
        </p:txBody>
      </p:sp>
      <p:sp>
        <p:nvSpPr>
          <p:cNvPr id="4" name="Rectangle 3">
            <a:extLst>
              <a:ext uri="{FF2B5EF4-FFF2-40B4-BE49-F238E27FC236}">
                <a16:creationId xmlns:a16="http://schemas.microsoft.com/office/drawing/2014/main" id="{10A1A1AD-64F7-0D4B-A4C8-13306D964B18}"/>
              </a:ext>
            </a:extLst>
          </p:cNvPr>
          <p:cNvSpPr/>
          <p:nvPr/>
        </p:nvSpPr>
        <p:spPr>
          <a:xfrm flipH="1" flipV="1">
            <a:off x="-4" y="1"/>
            <a:ext cx="1903960" cy="207586"/>
          </a:xfrm>
          <a:prstGeom prst="rect">
            <a:avLst/>
          </a:prstGeom>
          <a:solidFill>
            <a:srgbClr val="66A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14D0ABDC-240F-4DB7-AC6F-D15EB3BF2BCB}"/>
              </a:ext>
            </a:extLst>
          </p:cNvPr>
          <p:cNvPicPr>
            <a:picLocks noChangeAspect="1"/>
          </p:cNvPicPr>
          <p:nvPr/>
        </p:nvPicPr>
        <p:blipFill>
          <a:blip r:embed="rId3">
            <a:alphaModFix amt="50000"/>
          </a:blip>
          <a:srcRect l="41249" r="41249"/>
          <a:stretch/>
        </p:blipFill>
        <p:spPr>
          <a:xfrm>
            <a:off x="-1" y="352419"/>
            <a:ext cx="1894432" cy="7203341"/>
          </a:xfrm>
          <a:prstGeom prst="rect">
            <a:avLst/>
          </a:prstGeom>
        </p:spPr>
      </p:pic>
      <p:pic>
        <p:nvPicPr>
          <p:cNvPr id="5" name="Image 16">
            <a:extLst>
              <a:ext uri="{FF2B5EF4-FFF2-40B4-BE49-F238E27FC236}">
                <a16:creationId xmlns:a16="http://schemas.microsoft.com/office/drawing/2014/main" id="{B6ADF9F1-9F25-4033-A415-AE266D2B4D3A}"/>
              </a:ext>
            </a:extLst>
          </p:cNvPr>
          <p:cNvPicPr>
            <a:picLocks noChangeAspect="1"/>
          </p:cNvPicPr>
          <p:nvPr/>
        </p:nvPicPr>
        <p:blipFill>
          <a:blip r:embed="rId4">
            <a:lum bright="70000" contrast="-70000"/>
          </a:blip>
          <a:stretch>
            <a:fillRect/>
          </a:stretch>
        </p:blipFill>
        <p:spPr>
          <a:xfrm>
            <a:off x="2127398" y="3037515"/>
            <a:ext cx="1206924" cy="1206924"/>
          </a:xfrm>
          <a:prstGeom prst="rect">
            <a:avLst/>
          </a:prstGeom>
        </p:spPr>
      </p:pic>
      <p:sp>
        <p:nvSpPr>
          <p:cNvPr id="6" name="Espace réservé du contenu 2">
            <a:extLst>
              <a:ext uri="{FF2B5EF4-FFF2-40B4-BE49-F238E27FC236}">
                <a16:creationId xmlns:a16="http://schemas.microsoft.com/office/drawing/2014/main" id="{CDA816BC-293F-4C26-89DF-AEBAC1B18261}"/>
              </a:ext>
            </a:extLst>
          </p:cNvPr>
          <p:cNvSpPr>
            <a:spLocks noGrp="1"/>
          </p:cNvSpPr>
          <p:nvPr>
            <p:ph idx="1"/>
          </p:nvPr>
        </p:nvSpPr>
        <p:spPr>
          <a:xfrm>
            <a:off x="3567289" y="1167923"/>
            <a:ext cx="9652000" cy="6096483"/>
          </a:xfrm>
        </p:spPr>
        <p:txBody>
          <a:bodyPr vert="horz" lIns="104299" tIns="52150" rIns="104299" bIns="52150" rtlCol="0" anchor="t">
            <a:noAutofit/>
          </a:bodyPr>
          <a:lstStyle/>
          <a:p>
            <a:pPr marL="0" indent="0" algn="just">
              <a:lnSpc>
                <a:spcPct val="100000"/>
              </a:lnSpc>
              <a:buNone/>
            </a:pPr>
            <a:r>
              <a:rPr lang="en-GB" sz="1100" b="1" dirty="0">
                <a:solidFill>
                  <a:srgbClr val="C00000"/>
                </a:solidFill>
                <a:latin typeface="Century Gothic" panose="020B0502020202020204" pitchFamily="34" charset="0"/>
              </a:rPr>
              <a:t>Podgorica in Montenegro</a:t>
            </a:r>
          </a:p>
          <a:p>
            <a:pPr marL="0" indent="0" algn="just">
              <a:lnSpc>
                <a:spcPct val="115000"/>
              </a:lnSpc>
              <a:spcBef>
                <a:spcPts val="600"/>
              </a:spcBef>
              <a:spcAft>
                <a:spcPts val="600"/>
              </a:spcAft>
              <a:buNone/>
            </a:pPr>
            <a:r>
              <a:rPr lang="en-GB" sz="1100" dirty="0">
                <a:latin typeface="Century Gothic" panose="020B0502020202020204" pitchFamily="34" charset="0"/>
                <a:cs typeface="Arial" panose="020B0604020202020204" pitchFamily="34" charset="0"/>
              </a:rPr>
              <a:t>Podgorica is the capital of the Republic of Montenegro and </a:t>
            </a:r>
            <a:r>
              <a:rPr lang="en-US" sz="1100" dirty="0">
                <a:latin typeface="Century Gothic" panose="020B0502020202020204" pitchFamily="34" charset="0"/>
                <a:cs typeface="Arial" panose="020B0604020202020204" pitchFamily="34" charset="0"/>
              </a:rPr>
              <a:t>the country’s </a:t>
            </a:r>
            <a:r>
              <a:rPr lang="en-US" sz="1100" b="1" dirty="0">
                <a:solidFill>
                  <a:srgbClr val="66AEC9"/>
                </a:solidFill>
                <a:latin typeface="Century Gothic" panose="020B0502020202020204" pitchFamily="34" charset="0"/>
                <a:cs typeface="Arial" panose="020B0604020202020204" pitchFamily="34" charset="0"/>
              </a:rPr>
              <a:t>largest urban agglomeration</a:t>
            </a:r>
            <a:r>
              <a:rPr lang="en-US" sz="1100" dirty="0">
                <a:latin typeface="Century Gothic" panose="020B0502020202020204" pitchFamily="34" charset="0"/>
                <a:cs typeface="Arial" panose="020B0604020202020204" pitchFamily="34" charset="0"/>
              </a:rPr>
              <a:t>. It is the largest </a:t>
            </a:r>
            <a:r>
              <a:rPr lang="en-GB" sz="1100" dirty="0">
                <a:latin typeface="Century Gothic" panose="020B0502020202020204" pitchFamily="34" charset="0"/>
                <a:cs typeface="Arial" panose="020B0604020202020204" pitchFamily="34" charset="0"/>
              </a:rPr>
              <a:t>administrative, economic, political and cultural centre, with a population of nearly 190,000 inhabitants (est. 2019), representing more than </a:t>
            </a:r>
            <a:r>
              <a:rPr lang="en-GB" sz="1100" b="1" dirty="0">
                <a:solidFill>
                  <a:srgbClr val="66AEC9"/>
                </a:solidFill>
                <a:latin typeface="Century Gothic" panose="020B0502020202020204" pitchFamily="34" charset="0"/>
                <a:cs typeface="Arial" panose="020B0604020202020204" pitchFamily="34" charset="0"/>
              </a:rPr>
              <a:t>30% of Montenegro’s total population</a:t>
            </a:r>
            <a:r>
              <a:rPr lang="en-GB" sz="1100" dirty="0">
                <a:latin typeface="Century Gothic" panose="020B0502020202020204" pitchFamily="34" charset="0"/>
                <a:cs typeface="Arial" panose="020B0604020202020204" pitchFamily="34" charset="0"/>
              </a:rPr>
              <a:t>. </a:t>
            </a:r>
            <a:r>
              <a:rPr lang="en-US" sz="1100" dirty="0">
                <a:latin typeface="Century Gothic" panose="020B0502020202020204" pitchFamily="34" charset="0"/>
                <a:cs typeface="Arial" panose="020B0604020202020204" pitchFamily="34" charset="0"/>
              </a:rPr>
              <a:t>The city is in the Central region of the country, </a:t>
            </a:r>
            <a:r>
              <a:rPr lang="en-GB" sz="1100" dirty="0">
                <a:latin typeface="Century Gothic" panose="020B0502020202020204" pitchFamily="34" charset="0"/>
                <a:cs typeface="Arial" panose="020B0604020202020204" pitchFamily="34" charset="0"/>
              </a:rPr>
              <a:t>has a total metropolitan area of 1,441km2, </a:t>
            </a:r>
            <a:r>
              <a:rPr lang="en-US" sz="1100" dirty="0">
                <a:latin typeface="Century Gothic" panose="020B0502020202020204" pitchFamily="34" charset="0"/>
                <a:cs typeface="Arial" panose="020B0604020202020204" pitchFamily="34" charset="0"/>
              </a:rPr>
              <a:t>which represents more than 10% of the country’s total area. Situated</a:t>
            </a:r>
            <a:r>
              <a:rPr lang="fr-FR" sz="1100" dirty="0">
                <a:latin typeface="Century Gothic" panose="020B0502020202020204" pitchFamily="34" charset="0"/>
                <a:cs typeface="Arial" panose="020B0604020202020204" pitchFamily="34" charset="0"/>
              </a:rPr>
              <a:t> in the South of the country, </a:t>
            </a:r>
            <a:r>
              <a:rPr lang="en-US" sz="1100" dirty="0">
                <a:latin typeface="Century Gothic" panose="020B0502020202020204" pitchFamily="34" charset="0"/>
                <a:cs typeface="Arial" panose="020B0604020202020204" pitchFamily="34" charset="0"/>
              </a:rPr>
              <a:t>it is located at the </a:t>
            </a:r>
            <a:r>
              <a:rPr lang="fr-FR" sz="1100" dirty="0">
                <a:latin typeface="Century Gothic" panose="020B0502020202020204" pitchFamily="34" charset="0"/>
                <a:cs typeface="Arial" panose="020B0604020202020204" pitchFamily="34" charset="0"/>
              </a:rPr>
              <a:t>confluence </a:t>
            </a:r>
            <a:r>
              <a:rPr lang="en-GB" sz="1100" dirty="0">
                <a:latin typeface="Century Gothic" panose="020B0502020202020204" pitchFamily="34" charset="0"/>
                <a:cs typeface="Arial" panose="020B0604020202020204" pitchFamily="34" charset="0"/>
              </a:rPr>
              <a:t>of the </a:t>
            </a:r>
            <a:r>
              <a:rPr lang="en-GB" sz="1100" dirty="0" err="1">
                <a:latin typeface="Century Gothic" panose="020B0502020202020204" pitchFamily="34" charset="0"/>
                <a:cs typeface="Arial" panose="020B0604020202020204" pitchFamily="34" charset="0"/>
              </a:rPr>
              <a:t>Ribnica</a:t>
            </a:r>
            <a:r>
              <a:rPr lang="en-GB" sz="1100" dirty="0">
                <a:latin typeface="Century Gothic" panose="020B0502020202020204" pitchFamily="34" charset="0"/>
                <a:cs typeface="Arial" panose="020B0604020202020204" pitchFamily="34" charset="0"/>
              </a:rPr>
              <a:t> and </a:t>
            </a:r>
            <a:r>
              <a:rPr lang="en-GB" sz="1100" dirty="0" err="1">
                <a:latin typeface="Century Gothic" panose="020B0502020202020204" pitchFamily="34" charset="0"/>
                <a:cs typeface="Arial" panose="020B0604020202020204" pitchFamily="34" charset="0"/>
              </a:rPr>
              <a:t>Morača</a:t>
            </a:r>
            <a:r>
              <a:rPr lang="en-GB" sz="1100" dirty="0">
                <a:latin typeface="Century Gothic" panose="020B0502020202020204" pitchFamily="34" charset="0"/>
                <a:cs typeface="Arial" panose="020B0604020202020204" pitchFamily="34" charset="0"/>
              </a:rPr>
              <a:t> rivers. The territory of Podgorica is composed of an urban centre and large rural areas in its outskirts, </a:t>
            </a:r>
            <a:r>
              <a:rPr lang="fr-FR" sz="1100" dirty="0">
                <a:latin typeface="Century Gothic" panose="020B0502020202020204" pitchFamily="34" charset="0"/>
                <a:cs typeface="Arial" panose="020B0604020202020204" pitchFamily="34" charset="0"/>
              </a:rPr>
              <a:t>home to </a:t>
            </a:r>
            <a:r>
              <a:rPr lang="en-US" sz="1100" dirty="0">
                <a:latin typeface="Century Gothic" panose="020B0502020202020204" pitchFamily="34" charset="0"/>
                <a:cs typeface="Arial" panose="020B0604020202020204" pitchFamily="34" charset="0"/>
              </a:rPr>
              <a:t>50 local councils (23 in the urban area and 27 in the suburban areas).</a:t>
            </a:r>
          </a:p>
          <a:p>
            <a:pPr marL="0" indent="0" algn="just">
              <a:lnSpc>
                <a:spcPct val="100000"/>
              </a:lnSpc>
              <a:buNone/>
            </a:pPr>
            <a:r>
              <a:rPr lang="en-US" sz="1100" b="1" dirty="0">
                <a:solidFill>
                  <a:srgbClr val="C00000"/>
                </a:solidFill>
                <a:latin typeface="Century Gothic" panose="020B0502020202020204" pitchFamily="34" charset="0"/>
                <a:ea typeface="Arial" panose="020B0604020202020204" pitchFamily="34" charset="0"/>
                <a:cs typeface="Arial" panose="020B0604020202020204" pitchFamily="34" charset="0"/>
              </a:rPr>
              <a:t>Podgorica’s economic influence</a:t>
            </a:r>
            <a:endParaRPr lang="en-GB" sz="1100" b="1" dirty="0">
              <a:solidFill>
                <a:srgbClr val="C00000"/>
              </a:solidFill>
              <a:effectLst/>
              <a:latin typeface="Century Gothic" panose="020B0502020202020204" pitchFamily="34" charset="0"/>
              <a:ea typeface="Arial" panose="020B0604020202020204" pitchFamily="34" charset="0"/>
              <a:cs typeface="Arial" panose="020B0604020202020204" pitchFamily="34" charset="0"/>
            </a:endParaRPr>
          </a:p>
          <a:p>
            <a:pPr marL="0" indent="0" algn="just">
              <a:lnSpc>
                <a:spcPct val="115000"/>
              </a:lnSpc>
              <a:spcBef>
                <a:spcPts val="600"/>
              </a:spcBef>
              <a:spcAft>
                <a:spcPts val="600"/>
              </a:spcAft>
              <a:buNone/>
            </a:pPr>
            <a:r>
              <a:rPr lang="en-US" sz="1100" dirty="0">
                <a:effectLst/>
                <a:latin typeface="Century Gothic" panose="020B0502020202020204" pitchFamily="34" charset="0"/>
                <a:ea typeface="Arial" panose="020B0604020202020204" pitchFamily="34" charset="0"/>
                <a:cs typeface="Arial" panose="020B0604020202020204" pitchFamily="34" charset="0"/>
              </a:rPr>
              <a:t>Podgorica was </a:t>
            </a:r>
            <a:r>
              <a:rPr lang="en-US" sz="1100" b="1" dirty="0">
                <a:solidFill>
                  <a:srgbClr val="69AEC4"/>
                </a:solidFill>
                <a:effectLst/>
                <a:latin typeface="Century Gothic" panose="020B0502020202020204" pitchFamily="34" charset="0"/>
                <a:ea typeface="Arial" panose="020B0604020202020204" pitchFamily="34" charset="0"/>
                <a:cs typeface="Arial" panose="020B0604020202020204" pitchFamily="34" charset="0"/>
              </a:rPr>
              <a:t>hosting 37% of the country’s business entities in 2018</a:t>
            </a:r>
            <a:r>
              <a:rPr lang="en-US" sz="1100" dirty="0">
                <a:solidFill>
                  <a:srgbClr val="69AEC4"/>
                </a:solidFill>
                <a:effectLst/>
                <a:latin typeface="Century Gothic" panose="020B0502020202020204" pitchFamily="34" charset="0"/>
                <a:ea typeface="Arial" panose="020B0604020202020204" pitchFamily="34" charset="0"/>
                <a:cs typeface="Arial" panose="020B0604020202020204" pitchFamily="34" charset="0"/>
              </a:rPr>
              <a:t> </a:t>
            </a:r>
            <a:r>
              <a:rPr lang="en-US" sz="1100" dirty="0">
                <a:effectLst/>
                <a:latin typeface="Century Gothic" panose="020B0502020202020204" pitchFamily="34" charset="0"/>
                <a:ea typeface="Arial" panose="020B0604020202020204" pitchFamily="34" charset="0"/>
                <a:cs typeface="Arial" panose="020B0604020202020204" pitchFamily="34" charset="0"/>
              </a:rPr>
              <a:t>(more than 12,000), which is the highest number of registered enterprises in Montenegro, representing many sectors such as wholesale and retail trade, transport, construction, accommodation and food service activitie</a:t>
            </a:r>
            <a:r>
              <a:rPr lang="en-US" sz="1100" dirty="0">
                <a:latin typeface="Century Gothic" panose="020B0502020202020204" pitchFamily="34" charset="0"/>
                <a:ea typeface="Arial" panose="020B0604020202020204" pitchFamily="34" charset="0"/>
                <a:cs typeface="Arial" panose="020B0604020202020204" pitchFamily="34" charset="0"/>
              </a:rPr>
              <a:t>s.</a:t>
            </a:r>
            <a:r>
              <a:rPr lang="en-US" sz="1100" b="1" dirty="0">
                <a:solidFill>
                  <a:srgbClr val="69AEC4"/>
                </a:solidFill>
                <a:effectLst/>
                <a:latin typeface="Century Gothic" panose="020B0502020202020204" pitchFamily="34" charset="0"/>
                <a:ea typeface="Arial" panose="020B0604020202020204" pitchFamily="34" charset="0"/>
                <a:cs typeface="Arial" panose="020B0604020202020204" pitchFamily="34" charset="0"/>
              </a:rPr>
              <a:t> The capital’s employment rate is almost 70%,</a:t>
            </a:r>
            <a:r>
              <a:rPr lang="en-US" sz="1100" dirty="0">
                <a:effectLst/>
                <a:latin typeface="Century Gothic" panose="020B0502020202020204" pitchFamily="34" charset="0"/>
                <a:ea typeface="Arial" panose="020B0604020202020204" pitchFamily="34" charset="0"/>
                <a:cs typeface="Arial" panose="020B0604020202020204" pitchFamily="34" charset="0"/>
              </a:rPr>
              <a:t> as compared to 56% at national level, reflecting Podgorica’s economic dynamism. </a:t>
            </a:r>
            <a:r>
              <a:rPr lang="en-US" sz="1100" dirty="0">
                <a:latin typeface="Century Gothic" panose="020B0502020202020204" pitchFamily="34" charset="0"/>
                <a:ea typeface="Arial" panose="020B0604020202020204" pitchFamily="34" charset="0"/>
                <a:cs typeface="Times New Roman" panose="02020603050405020304" pitchFamily="18" charset="0"/>
              </a:rPr>
              <a:t>Moreover, tourism represents 30% of Montenegro’s GDP and as a capital, </a:t>
            </a:r>
            <a:r>
              <a:rPr lang="en-US" sz="1100" dirty="0">
                <a:effectLst/>
                <a:latin typeface="Century Gothic" panose="020B0502020202020204" pitchFamily="34" charset="0"/>
                <a:ea typeface="Arial" panose="020B0604020202020204" pitchFamily="34" charset="0"/>
                <a:cs typeface="Times New Roman" panose="02020603050405020304" pitchFamily="18" charset="0"/>
              </a:rPr>
              <a:t>Podgorica displays the country’s touristic potential. </a:t>
            </a:r>
            <a:r>
              <a:rPr lang="en-US" sz="1100" b="1" dirty="0">
                <a:solidFill>
                  <a:srgbClr val="66AEC9"/>
                </a:solidFill>
                <a:latin typeface="Century Gothic" panose="020B0502020202020204" pitchFamily="34" charset="0"/>
                <a:ea typeface="Arial" panose="020B0604020202020204" pitchFamily="34" charset="0"/>
                <a:cs typeface="Times New Roman" panose="02020603050405020304" pitchFamily="18" charset="0"/>
              </a:rPr>
              <a:t>As a g</a:t>
            </a:r>
            <a:r>
              <a:rPr lang="en-US" sz="1100" b="1" dirty="0">
                <a:solidFill>
                  <a:srgbClr val="66AEC9"/>
                </a:solidFill>
                <a:effectLst/>
                <a:latin typeface="Century Gothic" panose="020B0502020202020204" pitchFamily="34" charset="0"/>
                <a:ea typeface="Arial" panose="020B0604020202020204" pitchFamily="34" charset="0"/>
                <a:cs typeface="Times New Roman" panose="02020603050405020304" pitchFamily="18" charset="0"/>
              </a:rPr>
              <a:t>ateway to the mountainous or coastal sites</a:t>
            </a:r>
            <a:r>
              <a:rPr lang="en-US" sz="1100" dirty="0">
                <a:effectLst/>
                <a:latin typeface="Century Gothic" panose="020B0502020202020204" pitchFamily="34" charset="0"/>
                <a:ea typeface="Arial" panose="020B0604020202020204" pitchFamily="34" charset="0"/>
                <a:cs typeface="Times New Roman" panose="02020603050405020304" pitchFamily="18" charset="0"/>
              </a:rPr>
              <a:t>, Podgorica showcases the country’s business activities, transport facilities and tourist arrangements. The city’s central location in the country also places it in the increasing touristic traffic of the region. When most of stays are connected to the coastal region, about 50,000 passengers go through Podgorica in a day</a:t>
            </a:r>
            <a:r>
              <a:rPr lang="en-US" sz="1100" dirty="0">
                <a:latin typeface="Century Gothic" panose="020B0502020202020204" pitchFamily="34" charset="0"/>
                <a:ea typeface="Arial" panose="020B0604020202020204" pitchFamily="34" charset="0"/>
                <a:cs typeface="Times New Roman" panose="02020603050405020304" pitchFamily="18" charset="0"/>
              </a:rPr>
              <a:t> in the high season.</a:t>
            </a:r>
          </a:p>
          <a:p>
            <a:pPr marL="0" indent="0" algn="just">
              <a:lnSpc>
                <a:spcPct val="115000"/>
              </a:lnSpc>
              <a:spcBef>
                <a:spcPts val="600"/>
              </a:spcBef>
              <a:spcAft>
                <a:spcPts val="600"/>
              </a:spcAft>
              <a:buNone/>
            </a:pPr>
            <a:r>
              <a:rPr lang="en-US" sz="1100" b="1" dirty="0">
                <a:solidFill>
                  <a:srgbClr val="C00000"/>
                </a:solidFill>
                <a:effectLst/>
                <a:latin typeface="Century Gothic" panose="020B0502020202020204" pitchFamily="34" charset="0"/>
                <a:ea typeface="Arial" panose="020B0604020202020204" pitchFamily="34" charset="0"/>
                <a:cs typeface="Times New Roman" panose="02020603050405020304" pitchFamily="18" charset="0"/>
              </a:rPr>
              <a:t>Podgorica’s territorial expansion </a:t>
            </a:r>
          </a:p>
          <a:p>
            <a:pPr marL="0" indent="0" algn="just">
              <a:lnSpc>
                <a:spcPct val="115000"/>
              </a:lnSpc>
              <a:spcBef>
                <a:spcPts val="600"/>
              </a:spcBef>
              <a:spcAft>
                <a:spcPts val="600"/>
              </a:spcAft>
              <a:buNone/>
            </a:pPr>
            <a:r>
              <a:rPr lang="en-GB" sz="1100" dirty="0">
                <a:effectLst/>
                <a:latin typeface="Century Gothic" panose="020B0502020202020204" pitchFamily="34" charset="0"/>
                <a:ea typeface="Arial" panose="020B0604020202020204" pitchFamily="34" charset="0"/>
                <a:cs typeface="Times New Roman" panose="02020603050405020304" pitchFamily="18" charset="0"/>
              </a:rPr>
              <a:t>In recent years, there has been a substantial </a:t>
            </a:r>
            <a:r>
              <a:rPr lang="en-GB" sz="1100" b="1" dirty="0">
                <a:solidFill>
                  <a:srgbClr val="66AEC9"/>
                </a:solidFill>
                <a:effectLst/>
                <a:latin typeface="Century Gothic" panose="020B0502020202020204" pitchFamily="34" charset="0"/>
                <a:ea typeface="Arial" panose="020B0604020202020204" pitchFamily="34" charset="0"/>
                <a:cs typeface="Times New Roman" panose="02020603050405020304" pitchFamily="18" charset="0"/>
              </a:rPr>
              <a:t>urban sprawl </a:t>
            </a:r>
            <a:r>
              <a:rPr lang="en-GB" sz="1100" dirty="0">
                <a:effectLst/>
                <a:latin typeface="Century Gothic" panose="020B0502020202020204" pitchFamily="34" charset="0"/>
                <a:ea typeface="Arial" panose="020B0604020202020204" pitchFamily="34" charset="0"/>
                <a:cs typeface="Times New Roman" panose="02020603050405020304" pitchFamily="18" charset="0"/>
              </a:rPr>
              <a:t>in Podgorica. This is due to an </a:t>
            </a:r>
            <a:r>
              <a:rPr lang="en-GB" sz="1100" b="1" dirty="0">
                <a:solidFill>
                  <a:srgbClr val="66AEC9"/>
                </a:solidFill>
                <a:effectLst/>
                <a:latin typeface="Century Gothic" panose="020B0502020202020204" pitchFamily="34" charset="0"/>
                <a:ea typeface="Arial" panose="020B0604020202020204" pitchFamily="34" charset="0"/>
                <a:cs typeface="Times New Roman" panose="02020603050405020304" pitchFamily="18" charset="0"/>
              </a:rPr>
              <a:t>increase of population </a:t>
            </a:r>
            <a:r>
              <a:rPr lang="en-GB" sz="1100" dirty="0">
                <a:effectLst/>
                <a:latin typeface="Century Gothic" panose="020B0502020202020204" pitchFamily="34" charset="0"/>
                <a:ea typeface="Arial" panose="020B0604020202020204" pitchFamily="34" charset="0"/>
                <a:cs typeface="Times New Roman" panose="02020603050405020304" pitchFamily="18" charset="0"/>
              </a:rPr>
              <a:t>on the territory (+18.5% between 2001 and 2020), accompanied by </a:t>
            </a:r>
            <a:r>
              <a:rPr lang="en-GB" sz="1100" b="1" dirty="0">
                <a:solidFill>
                  <a:srgbClr val="66AEC9"/>
                </a:solidFill>
                <a:latin typeface="Century Gothic" panose="020B0502020202020204" pitchFamily="34" charset="0"/>
                <a:cs typeface="Times New Roman" panose="02020603050405020304" pitchFamily="18" charset="0"/>
              </a:rPr>
              <a:t>a steady economic development</a:t>
            </a:r>
            <a:r>
              <a:rPr lang="en-GB" sz="1100" dirty="0">
                <a:effectLst/>
                <a:latin typeface="Century Gothic" panose="020B0502020202020204" pitchFamily="34" charset="0"/>
                <a:ea typeface="Arial" panose="020B0604020202020204" pitchFamily="34" charset="0"/>
                <a:cs typeface="Times New Roman" panose="02020603050405020304" pitchFamily="18" charset="0"/>
              </a:rPr>
              <a:t>. This has led to an increase in the </a:t>
            </a:r>
            <a:r>
              <a:rPr lang="en-GB" sz="1100" b="1" dirty="0">
                <a:solidFill>
                  <a:srgbClr val="66AEC9"/>
                </a:solidFill>
                <a:effectLst/>
                <a:latin typeface="Century Gothic" panose="020B0502020202020204" pitchFamily="34" charset="0"/>
                <a:ea typeface="Arial" panose="020B0604020202020204" pitchFamily="34" charset="0"/>
                <a:cs typeface="Times New Roman" panose="02020603050405020304" pitchFamily="18" charset="0"/>
              </a:rPr>
              <a:t>construction of residential buildings </a:t>
            </a:r>
            <a:r>
              <a:rPr lang="en-GB" sz="1100" b="1" dirty="0">
                <a:solidFill>
                  <a:srgbClr val="66AEC9"/>
                </a:solidFill>
                <a:latin typeface="Century Gothic" panose="020B0502020202020204" pitchFamily="34" charset="0"/>
                <a:ea typeface="Arial" panose="020B0604020202020204" pitchFamily="34" charset="0"/>
                <a:cs typeface="Times New Roman" panose="02020603050405020304" pitchFamily="18" charset="0"/>
              </a:rPr>
              <a:t>and informal settlements</a:t>
            </a:r>
            <a:r>
              <a:rPr lang="en-GB" sz="1100" dirty="0">
                <a:effectLst/>
                <a:latin typeface="Century Gothic" panose="020B0502020202020204" pitchFamily="34" charset="0"/>
                <a:ea typeface="Arial" panose="020B0604020202020204" pitchFamily="34" charset="0"/>
                <a:cs typeface="Times New Roman" panose="02020603050405020304" pitchFamily="18" charset="0"/>
              </a:rPr>
              <a:t> in peri-urban areas, especially as housing got less affordable in the city-centre. This phenomenon has been accompanied by the </a:t>
            </a:r>
            <a:r>
              <a:rPr lang="en-GB" sz="1100" b="1" dirty="0">
                <a:solidFill>
                  <a:srgbClr val="66AEC9"/>
                </a:solidFill>
                <a:effectLst/>
                <a:latin typeface="Century Gothic" panose="020B0502020202020204" pitchFamily="34" charset="0"/>
                <a:ea typeface="Arial" panose="020B0604020202020204" pitchFamily="34" charset="0"/>
                <a:cs typeface="Times New Roman" panose="02020603050405020304" pitchFamily="18" charset="0"/>
              </a:rPr>
              <a:t>development of business &amp; commercial areas in the outskirts </a:t>
            </a:r>
            <a:r>
              <a:rPr lang="en-GB" sz="1100" dirty="0">
                <a:effectLst/>
                <a:latin typeface="Century Gothic" panose="020B0502020202020204" pitchFamily="34" charset="0"/>
                <a:ea typeface="Arial" panose="020B0604020202020204" pitchFamily="34" charset="0"/>
                <a:cs typeface="Times New Roman" panose="02020603050405020304" pitchFamily="18" charset="0"/>
              </a:rPr>
              <a:t>of the city (Delta City Shopping Centre, City Mall, City District, etc.). One of the main consequences of this phenomenon is the </a:t>
            </a:r>
            <a:r>
              <a:rPr lang="en-GB" sz="1100" b="1" dirty="0">
                <a:solidFill>
                  <a:srgbClr val="66AEC9"/>
                </a:solidFill>
                <a:effectLst/>
                <a:latin typeface="Century Gothic" panose="020B0502020202020204" pitchFamily="34" charset="0"/>
                <a:ea typeface="Arial" panose="020B0604020202020204" pitchFamily="34" charset="0"/>
                <a:cs typeface="Times New Roman" panose="02020603050405020304" pitchFamily="18" charset="0"/>
              </a:rPr>
              <a:t>growth of the construction sector </a:t>
            </a:r>
            <a:r>
              <a:rPr lang="en-GB" sz="1100" dirty="0">
                <a:effectLst/>
                <a:latin typeface="Century Gothic" panose="020B0502020202020204" pitchFamily="34" charset="0"/>
                <a:ea typeface="Arial" panose="020B0604020202020204" pitchFamily="34" charset="0"/>
                <a:cs typeface="Times New Roman" panose="02020603050405020304" pitchFamily="18" charset="0"/>
              </a:rPr>
              <a:t>which has accompanied the expansion of the territory. It is one of the city’s main economic levers, and source of GHG emissions.</a:t>
            </a:r>
          </a:p>
          <a:p>
            <a:pPr marL="0" indent="0" algn="just">
              <a:lnSpc>
                <a:spcPct val="115000"/>
              </a:lnSpc>
              <a:spcBef>
                <a:spcPts val="600"/>
              </a:spcBef>
              <a:spcAft>
                <a:spcPts val="600"/>
              </a:spcAft>
              <a:buNone/>
            </a:pPr>
            <a:r>
              <a:rPr lang="en-GB" sz="1100" dirty="0">
                <a:effectLst/>
                <a:latin typeface="Century Gothic" panose="020B0502020202020204" pitchFamily="34" charset="0"/>
                <a:ea typeface="Arial" panose="020B0604020202020204" pitchFamily="34" charset="0"/>
                <a:cs typeface="Times New Roman" panose="02020603050405020304" pitchFamily="18" charset="0"/>
              </a:rPr>
              <a:t>This urban sprawl has been accompanied by </a:t>
            </a:r>
            <a:r>
              <a:rPr lang="en-GB" sz="1100" dirty="0">
                <a:latin typeface="Century Gothic" panose="020B0502020202020204" pitchFamily="34" charset="0"/>
                <a:ea typeface="Arial" panose="020B0604020202020204" pitchFamily="34" charset="0"/>
                <a:cs typeface="Times New Roman" panose="02020603050405020304" pitchFamily="18" charset="0"/>
              </a:rPr>
              <a:t>Capital Cit</a:t>
            </a:r>
            <a:r>
              <a:rPr lang="en-GB" sz="1100" dirty="0">
                <a:effectLst/>
                <a:latin typeface="Century Gothic" panose="020B0502020202020204" pitchFamily="34" charset="0"/>
                <a:ea typeface="Arial" panose="020B0604020202020204" pitchFamily="34" charset="0"/>
                <a:cs typeface="Times New Roman" panose="02020603050405020304" pitchFamily="18" charset="0"/>
              </a:rPr>
              <a:t>y Podgorica but poses a number of challenges concerning the connection of public infrastructures and its environmental consequences. The urban development and planning documents aim to respond to this challenge, notably by envisaging Podgorica as a city with a “</a:t>
            </a:r>
            <a:r>
              <a:rPr lang="en-GB" sz="1100" b="1" dirty="0">
                <a:solidFill>
                  <a:srgbClr val="66AEC9"/>
                </a:solidFill>
                <a:effectLst/>
                <a:latin typeface="Century Gothic" panose="020B0502020202020204" pitchFamily="34" charset="0"/>
                <a:ea typeface="Arial" panose="020B0604020202020204" pitchFamily="34" charset="0"/>
                <a:cs typeface="Times New Roman" panose="02020603050405020304" pitchFamily="18" charset="0"/>
              </a:rPr>
              <a:t>modern city</a:t>
            </a:r>
            <a:r>
              <a:rPr lang="en-GB" sz="1100" dirty="0">
                <a:solidFill>
                  <a:srgbClr val="66AEC9"/>
                </a:solidFill>
                <a:effectLst/>
                <a:latin typeface="Century Gothic" panose="020B0502020202020204" pitchFamily="34" charset="0"/>
                <a:ea typeface="Arial" panose="020B0604020202020204" pitchFamily="34" charset="0"/>
                <a:cs typeface="Times New Roman" panose="02020603050405020304" pitchFamily="18" charset="0"/>
              </a:rPr>
              <a:t> </a:t>
            </a:r>
            <a:r>
              <a:rPr lang="en-GB" sz="1100" dirty="0">
                <a:effectLst/>
                <a:latin typeface="Century Gothic" panose="020B0502020202020204" pitchFamily="34" charset="0"/>
                <a:ea typeface="Arial" panose="020B0604020202020204" pitchFamily="34" charset="0"/>
                <a:cs typeface="Times New Roman" panose="02020603050405020304" pitchFamily="18" charset="0"/>
              </a:rPr>
              <a:t>[</a:t>
            </a:r>
            <a:r>
              <a:rPr lang="en-GB" sz="1100" dirty="0">
                <a:latin typeface="Century Gothic" panose="020B0502020202020204" pitchFamily="34" charset="0"/>
                <a:ea typeface="Arial" panose="020B0604020202020204" pitchFamily="34" charset="0"/>
                <a:cs typeface="Times New Roman" panose="02020603050405020304" pitchFamily="18" charset="0"/>
              </a:rPr>
              <a:t>…] </a:t>
            </a:r>
            <a:r>
              <a:rPr lang="en-GB" sz="1100" b="1" dirty="0">
                <a:solidFill>
                  <a:srgbClr val="66AEC9"/>
                </a:solidFill>
                <a:latin typeface="Century Gothic" panose="020B0502020202020204" pitchFamily="34" charset="0"/>
                <a:ea typeface="Arial" panose="020B0604020202020204" pitchFamily="34" charset="0"/>
                <a:cs typeface="Times New Roman" panose="02020603050405020304" pitchFamily="18" charset="0"/>
              </a:rPr>
              <a:t>of</a:t>
            </a:r>
            <a:r>
              <a:rPr lang="en-GB" sz="1100" dirty="0">
                <a:latin typeface="Century Gothic" panose="020B0502020202020204" pitchFamily="34" charset="0"/>
                <a:ea typeface="Arial" panose="020B0604020202020204" pitchFamily="34" charset="0"/>
                <a:cs typeface="Times New Roman" panose="02020603050405020304" pitchFamily="18" charset="0"/>
              </a:rPr>
              <a:t> </a:t>
            </a:r>
            <a:r>
              <a:rPr lang="en-GB" sz="1100" b="1" dirty="0">
                <a:solidFill>
                  <a:srgbClr val="66AEC9"/>
                </a:solidFill>
                <a:effectLst/>
                <a:latin typeface="Century Gothic" panose="020B0502020202020204" pitchFamily="34" charset="0"/>
                <a:ea typeface="Arial" panose="020B0604020202020204" pitchFamily="34" charset="0"/>
                <a:cs typeface="Times New Roman" panose="02020603050405020304" pitchFamily="18" charset="0"/>
              </a:rPr>
              <a:t>high quality and identity of urban space</a:t>
            </a:r>
            <a:r>
              <a:rPr lang="en-GB" sz="1100" dirty="0">
                <a:effectLst/>
                <a:latin typeface="Century Gothic" panose="020B0502020202020204" pitchFamily="34" charset="0"/>
                <a:ea typeface="Arial" panose="020B0604020202020204" pitchFamily="34" charset="0"/>
                <a:cs typeface="Times New Roman" panose="02020603050405020304" pitchFamily="18" charset="0"/>
              </a:rPr>
              <a:t>", by emphasising the "</a:t>
            </a:r>
            <a:r>
              <a:rPr lang="en-GB" sz="1100" b="1" dirty="0">
                <a:solidFill>
                  <a:srgbClr val="66AEC9"/>
                </a:solidFill>
                <a:effectLst/>
                <a:latin typeface="Century Gothic" panose="020B0502020202020204" pitchFamily="34" charset="0"/>
                <a:ea typeface="Arial" panose="020B0604020202020204" pitchFamily="34" charset="0"/>
                <a:cs typeface="Times New Roman" panose="02020603050405020304" pitchFamily="18" charset="0"/>
              </a:rPr>
              <a:t>completion of the city</a:t>
            </a:r>
            <a:r>
              <a:rPr lang="en-GB" sz="1100" dirty="0">
                <a:effectLst/>
                <a:latin typeface="Century Gothic" panose="020B0502020202020204" pitchFamily="34" charset="0"/>
                <a:ea typeface="Arial" panose="020B0604020202020204" pitchFamily="34" charset="0"/>
                <a:cs typeface="Times New Roman" panose="02020603050405020304" pitchFamily="18" charset="0"/>
              </a:rPr>
              <a:t>" (GUP 2025). </a:t>
            </a:r>
          </a:p>
          <a:p>
            <a:pPr marL="0" indent="0" algn="just">
              <a:lnSpc>
                <a:spcPct val="115000"/>
              </a:lnSpc>
              <a:spcBef>
                <a:spcPts val="600"/>
              </a:spcBef>
              <a:spcAft>
                <a:spcPts val="600"/>
              </a:spcAft>
              <a:buNone/>
            </a:pPr>
            <a:endParaRPr lang="en-GB" sz="1100" b="1" dirty="0">
              <a:solidFill>
                <a:srgbClr val="C00000"/>
              </a:solidFill>
              <a:effectLst/>
              <a:latin typeface="Century Gothic" panose="020B0502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62131985"/>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84A6332558E144A04CD68DC6DB0930" ma:contentTypeVersion="13" ma:contentTypeDescription="Crée un document." ma:contentTypeScope="" ma:versionID="6e313e286e58b375676c6f3dbec9ef7e">
  <xsd:schema xmlns:xsd="http://www.w3.org/2001/XMLSchema" xmlns:xs="http://www.w3.org/2001/XMLSchema" xmlns:p="http://schemas.microsoft.com/office/2006/metadata/properties" xmlns:ns3="3346e857-8cab-46e5-ac90-7b405e6c28e5" xmlns:ns4="1f9274f3-333a-4e5e-8500-5fc5c25fab23" targetNamespace="http://schemas.microsoft.com/office/2006/metadata/properties" ma:root="true" ma:fieldsID="696dd6e7bdb98edb32d2c703c89fb018" ns3:_="" ns4:_="">
    <xsd:import namespace="3346e857-8cab-46e5-ac90-7b405e6c28e5"/>
    <xsd:import namespace="1f9274f3-333a-4e5e-8500-5fc5c25fab2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46e857-8cab-46e5-ac90-7b405e6c28e5"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SharingHintHash" ma:index="10" nillable="true" ma:displayName="Partage du hachage d’indicateu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9274f3-333a-4e5e-8500-5fc5c25fab2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6F4D86-B747-4DBD-99DE-C11E569DF140}">
  <ds:schemaRefs>
    <ds:schemaRef ds:uri="http://schemas.microsoft.com/sharepoint/v3/contenttype/forms"/>
  </ds:schemaRefs>
</ds:datastoreItem>
</file>

<file path=customXml/itemProps2.xml><?xml version="1.0" encoding="utf-8"?>
<ds:datastoreItem xmlns:ds="http://schemas.openxmlformats.org/officeDocument/2006/customXml" ds:itemID="{24082C9B-D3C6-4943-BD60-6BA1FC9D5140}">
  <ds:schemaRefs>
    <ds:schemaRef ds:uri="1f9274f3-333a-4e5e-8500-5fc5c25fab23"/>
    <ds:schemaRef ds:uri="http://schemas.microsoft.com/office/2006/documentManagement/types"/>
    <ds:schemaRef ds:uri="http://purl.org/dc/terms/"/>
    <ds:schemaRef ds:uri="http://purl.org/dc/elements/1.1/"/>
    <ds:schemaRef ds:uri="http://schemas.microsoft.com/office/infopath/2007/PartnerControls"/>
    <ds:schemaRef ds:uri="http://purl.org/dc/dcmitype/"/>
    <ds:schemaRef ds:uri="http://www.w3.org/XML/1998/namespace"/>
    <ds:schemaRef ds:uri="http://schemas.openxmlformats.org/package/2006/metadata/core-properties"/>
    <ds:schemaRef ds:uri="3346e857-8cab-46e5-ac90-7b405e6c28e5"/>
    <ds:schemaRef ds:uri="http://schemas.microsoft.com/office/2006/metadata/properties"/>
  </ds:schemaRefs>
</ds:datastoreItem>
</file>

<file path=customXml/itemProps3.xml><?xml version="1.0" encoding="utf-8"?>
<ds:datastoreItem xmlns:ds="http://schemas.openxmlformats.org/officeDocument/2006/customXml" ds:itemID="{3B29AA03-3C63-4DB2-8CA4-3E2D674029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46e857-8cab-46e5-ac90-7b405e6c28e5"/>
    <ds:schemaRef ds:uri="1f9274f3-333a-4e5e-8500-5fc5c25fab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19900</TotalTime>
  <Words>14476</Words>
  <Application>Microsoft Office PowerPoint</Application>
  <PresentationFormat>Custom</PresentationFormat>
  <Paragraphs>1076</Paragraphs>
  <Slides>40</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Century Gothic</vt:lpstr>
      <vt:lpstr>Wingdings</vt:lpstr>
      <vt:lpstr>Thème Office</vt:lpstr>
      <vt:lpstr>PowerPoint Presentation</vt:lpstr>
      <vt:lpstr>Table of content</vt:lpstr>
      <vt:lpstr>Foreword of Mayor Vuković</vt:lpstr>
      <vt:lpstr>Foreword of AFD</vt:lpstr>
      <vt:lpstr>What is a Smart City?</vt:lpstr>
      <vt:lpstr>Co-Construction Process of the DCAP</vt:lpstr>
      <vt:lpstr>PowerPoint Presentation</vt:lpstr>
      <vt:lpstr>Overview of the city (1/2) </vt:lpstr>
      <vt:lpstr>Overview of the city (2/2) </vt:lpstr>
      <vt:lpstr>Panorama of Podgorica’s main urban stakes</vt:lpstr>
      <vt:lpstr>Podgorica’s digital maturity</vt:lpstr>
      <vt:lpstr>SWOT Analysis of Podgorica’s Digital Maturity Diagnosis</vt:lpstr>
      <vt:lpstr>PowerPoint Presentation</vt:lpstr>
      <vt:lpstr>The Vision</vt:lpstr>
      <vt:lpstr>Overview of the strategy</vt:lpstr>
      <vt:lpstr>Strategic Objective 1: Managing the Expansion of the City </vt:lpstr>
      <vt:lpstr>PowerPoint Presentation</vt:lpstr>
      <vt:lpstr>Strategic Objective 2: Making the City Enjoyable </vt:lpstr>
      <vt:lpstr>PowerPoint Presentation</vt:lpstr>
      <vt:lpstr>Strategic Objective 3: Empowering Capital City Podgorica</vt:lpstr>
      <vt:lpstr>PowerPoint Presentation</vt:lpstr>
      <vt:lpstr>Transformation map</vt:lpstr>
      <vt:lpstr>PowerPoint Presentation</vt:lpstr>
      <vt:lpstr>Strategic Objective 1: Managing the Expansion of the City </vt:lpstr>
      <vt:lpstr>1.1 Promotion of BIM/CIM solutions</vt:lpstr>
      <vt:lpstr>1.2 Living Lab/Resource Center on Smart and Green Buildings </vt:lpstr>
      <vt:lpstr>1.3 Circular Economy on Construction &amp; Demolition Waste (CDW)</vt:lpstr>
      <vt:lpstr>1.4 Green Areas On Rooftops and Promotion of Biodiversity</vt:lpstr>
      <vt:lpstr>1.5 Creation of the Digital Twin Of The City</vt:lpstr>
      <vt:lpstr>Strategic Objective 2: Making the City Enjoyable</vt:lpstr>
      <vt:lpstr>2.1 Citizen Consultation Platform</vt:lpstr>
      <vt:lpstr>2.2 “Super App” and Extension of Online Services</vt:lpstr>
      <vt:lpstr>2.3 Enrichment and Strengthening of the “Super App”</vt:lpstr>
      <vt:lpstr>2.4 Promotion of a Citizen-Suggested Cultural Programming</vt:lpstr>
      <vt:lpstr>2.5 Monitoring Environmental Indicators for Better Public Decisions</vt:lpstr>
      <vt:lpstr>Strategic Objective 3: Empowering the City </vt:lpstr>
      <vt:lpstr>3.1 Supporting the New Smart City Mission and Relationship with other Entities</vt:lpstr>
      <vt:lpstr>3.2 Developing and Taking Advantage of a Sustainable ICT Sector </vt:lpstr>
      <vt:lpstr>3.3 Developing an Open Data Policy</vt:lpstr>
      <vt:lpstr>3.4 Structuring a Global IoT Infrastructure Strategy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Thomas LE JEUNE</dc:creator>
  <cp:lastModifiedBy>Camille IMBERT</cp:lastModifiedBy>
  <cp:revision>473</cp:revision>
  <dcterms:created xsi:type="dcterms:W3CDTF">2020-10-02T11:27:42Z</dcterms:created>
  <dcterms:modified xsi:type="dcterms:W3CDTF">2021-12-22T18:04:29Z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0x010100AF84A6332558E144A04CD68DC6DB0930</vt:lpwstr>
  </property>
</Properties>
</file>